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4021" r:id="rId2"/>
    <p:sldMasterId id="2147484225" r:id="rId3"/>
    <p:sldMasterId id="2147484237" r:id="rId4"/>
    <p:sldMasterId id="2147484251" r:id="rId5"/>
    <p:sldMasterId id="2147484263" r:id="rId6"/>
    <p:sldMasterId id="2147484275" r:id="rId7"/>
  </p:sldMasterIdLst>
  <p:notesMasterIdLst>
    <p:notesMasterId r:id="rId93"/>
  </p:notesMasterIdLst>
  <p:handoutMasterIdLst>
    <p:handoutMasterId r:id="rId94"/>
  </p:handoutMasterIdLst>
  <p:sldIdLst>
    <p:sldId id="343" r:id="rId8"/>
    <p:sldId id="528" r:id="rId9"/>
    <p:sldId id="531" r:id="rId10"/>
    <p:sldId id="533" r:id="rId11"/>
    <p:sldId id="532" r:id="rId12"/>
    <p:sldId id="534" r:id="rId13"/>
    <p:sldId id="519" r:id="rId14"/>
    <p:sldId id="520" r:id="rId15"/>
    <p:sldId id="521" r:id="rId16"/>
    <p:sldId id="536" r:id="rId17"/>
    <p:sldId id="539" r:id="rId18"/>
    <p:sldId id="540" r:id="rId19"/>
    <p:sldId id="541" r:id="rId20"/>
    <p:sldId id="554" r:id="rId21"/>
    <p:sldId id="555" r:id="rId22"/>
    <p:sldId id="557" r:id="rId23"/>
    <p:sldId id="556" r:id="rId24"/>
    <p:sldId id="558" r:id="rId25"/>
    <p:sldId id="559" r:id="rId26"/>
    <p:sldId id="560" r:id="rId27"/>
    <p:sldId id="561" r:id="rId28"/>
    <p:sldId id="609"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588" r:id="rId56"/>
    <p:sldId id="589" r:id="rId57"/>
    <p:sldId id="590" r:id="rId58"/>
    <p:sldId id="591" r:id="rId59"/>
    <p:sldId id="592" r:id="rId60"/>
    <p:sldId id="593" r:id="rId61"/>
    <p:sldId id="594" r:id="rId62"/>
    <p:sldId id="595" r:id="rId63"/>
    <p:sldId id="596" r:id="rId64"/>
    <p:sldId id="597" r:id="rId65"/>
    <p:sldId id="598" r:id="rId66"/>
    <p:sldId id="599" r:id="rId67"/>
    <p:sldId id="600" r:id="rId68"/>
    <p:sldId id="610" r:id="rId69"/>
    <p:sldId id="485" r:id="rId70"/>
    <p:sldId id="535" r:id="rId71"/>
    <p:sldId id="537" r:id="rId72"/>
    <p:sldId id="538" r:id="rId73"/>
    <p:sldId id="551" r:id="rId74"/>
    <p:sldId id="552" r:id="rId75"/>
    <p:sldId id="542" r:id="rId76"/>
    <p:sldId id="543" r:id="rId77"/>
    <p:sldId id="544" r:id="rId78"/>
    <p:sldId id="545" r:id="rId79"/>
    <p:sldId id="546" r:id="rId80"/>
    <p:sldId id="547" r:id="rId81"/>
    <p:sldId id="548" r:id="rId82"/>
    <p:sldId id="549" r:id="rId83"/>
    <p:sldId id="550" r:id="rId84"/>
    <p:sldId id="601" r:id="rId85"/>
    <p:sldId id="602" r:id="rId86"/>
    <p:sldId id="603" r:id="rId87"/>
    <p:sldId id="604" r:id="rId88"/>
    <p:sldId id="605" r:id="rId89"/>
    <p:sldId id="606" r:id="rId90"/>
    <p:sldId id="607" r:id="rId91"/>
    <p:sldId id="608" r:id="rId92"/>
  </p:sldIdLst>
  <p:sldSz cx="9144000" cy="6858000" type="letter"/>
  <p:notesSz cx="6845300" cy="9396413"/>
  <p:defaultTextStyle>
    <a:defPPr>
      <a:defRPr lang="en-US"/>
    </a:defPPr>
    <a:lvl1pPr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5pPr>
    <a:lvl6pPr marL="2286000" algn="l" defTabSz="457200" rtl="0" eaLnBrk="1" latinLnBrk="0" hangingPunct="1">
      <a:defRPr b="1" kern="1200">
        <a:solidFill>
          <a:schemeClr val="tx1"/>
        </a:solidFill>
        <a:latin typeface="Helvetica" charset="0"/>
        <a:ea typeface="ＭＳ Ｐゴシック" charset="0"/>
        <a:cs typeface="ＭＳ Ｐゴシック" charset="0"/>
      </a:defRPr>
    </a:lvl6pPr>
    <a:lvl7pPr marL="2743200" algn="l" defTabSz="457200" rtl="0" eaLnBrk="1" latinLnBrk="0" hangingPunct="1">
      <a:defRPr b="1" kern="1200">
        <a:solidFill>
          <a:schemeClr val="tx1"/>
        </a:solidFill>
        <a:latin typeface="Helvetica" charset="0"/>
        <a:ea typeface="ＭＳ Ｐゴシック" charset="0"/>
        <a:cs typeface="ＭＳ Ｐゴシック" charset="0"/>
      </a:defRPr>
    </a:lvl7pPr>
    <a:lvl8pPr marL="3200400" algn="l" defTabSz="457200" rtl="0" eaLnBrk="1" latinLnBrk="0" hangingPunct="1">
      <a:defRPr b="1" kern="1200">
        <a:solidFill>
          <a:schemeClr val="tx1"/>
        </a:solidFill>
        <a:latin typeface="Helvetica" charset="0"/>
        <a:ea typeface="ＭＳ Ｐゴシック" charset="0"/>
        <a:cs typeface="ＭＳ Ｐゴシック" charset="0"/>
      </a:defRPr>
    </a:lvl8pPr>
    <a:lvl9pPr marL="3657600" algn="l" defTabSz="457200" rtl="0" eaLnBrk="1" latinLnBrk="0" hangingPunct="1">
      <a:defRPr b="1" kern="1200">
        <a:solidFill>
          <a:schemeClr val="tx1"/>
        </a:solidFill>
        <a:latin typeface="Helvetica"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FFFF"/>
    <a:srgbClr val="FFCC00"/>
    <a:srgbClr val="FF0000"/>
    <a:srgbClr val="FFCCCC"/>
    <a:srgbClr val="CCCCFF"/>
    <a:srgbClr val="CCECFF"/>
    <a:srgbClr val="99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71" autoAdjust="0"/>
  </p:normalViewPr>
  <p:slideViewPr>
    <p:cSldViewPr>
      <p:cViewPr>
        <p:scale>
          <a:sx n="100" d="100"/>
          <a:sy n="100" d="100"/>
        </p:scale>
        <p:origin x="-800" y="-88"/>
      </p:cViewPr>
      <p:guideLst>
        <p:guide orient="horz" pos="96"/>
        <p:guide pos="55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1584" y="-104"/>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3044825" y="8950325"/>
            <a:ext cx="757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2" tIns="44450" rIns="87312" bIns="44450">
            <a:spAutoFit/>
          </a:bodyPr>
          <a:lstStyle/>
          <a:p>
            <a:pPr defTabSz="868363"/>
            <a:r>
              <a:rPr lang="en-US" sz="1200" b="0"/>
              <a:t>Page </a:t>
            </a:r>
            <a:fld id="{8D291A58-48C4-8A46-92EC-9EC8F17D89F2}" type="slidenum">
              <a:rPr lang="en-US" sz="1200" b="0"/>
              <a:pPr defTabSz="868363"/>
              <a:t>‹#›</a:t>
            </a:fld>
            <a:endParaRPr lang="en-US" sz="1200" b="0"/>
          </a:p>
        </p:txBody>
      </p:sp>
    </p:spTree>
    <p:extLst>
      <p:ext uri="{BB962C8B-B14F-4D97-AF65-F5344CB8AC3E}">
        <p14:creationId xmlns:p14="http://schemas.microsoft.com/office/powerpoint/2010/main" val="518065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2813" y="4464050"/>
            <a:ext cx="5019675" cy="4227513"/>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47" name="Rectangle 3"/>
          <p:cNvSpPr>
            <a:spLocks noChangeArrowheads="1"/>
          </p:cNvSpPr>
          <p:nvPr/>
        </p:nvSpPr>
        <p:spPr bwMode="auto">
          <a:xfrm>
            <a:off x="3022600" y="8950325"/>
            <a:ext cx="8001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7312" tIns="44450" rIns="87312" bIns="44450">
            <a:spAutoFit/>
          </a:bodyPr>
          <a:lstStyle/>
          <a:p>
            <a:pPr defTabSz="868363"/>
            <a:r>
              <a:rPr lang="en-US" sz="1200" b="0">
                <a:latin typeface="Century Gothic" charset="0"/>
              </a:rPr>
              <a:t>Page </a:t>
            </a:r>
            <a:fld id="{F7F33058-1922-624E-A3F5-83BD5BB0E707}" type="slidenum">
              <a:rPr lang="en-US" sz="1200" b="0">
                <a:latin typeface="Century Gothic" charset="0"/>
              </a:rPr>
              <a:pPr defTabSz="868363"/>
              <a:t>‹#›</a:t>
            </a:fld>
            <a:endParaRPr lang="en-US" sz="1200" b="0">
              <a:latin typeface="Century Gothic" charset="0"/>
            </a:endParaRPr>
          </a:p>
        </p:txBody>
      </p:sp>
      <p:sp>
        <p:nvSpPr>
          <p:cNvPr id="6148" name="Rectangle 4"/>
          <p:cNvSpPr>
            <a:spLocks noGrp="1" noRot="1" noChangeAspect="1" noChangeArrowheads="1" noTextEdit="1"/>
          </p:cNvSpPr>
          <p:nvPr>
            <p:ph type="sldImg" idx="2"/>
          </p:nvPr>
        </p:nvSpPr>
        <p:spPr bwMode="auto">
          <a:xfrm>
            <a:off x="1082675" y="711200"/>
            <a:ext cx="4679950" cy="3509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3925868967"/>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p:spPr>
        <p:txBody>
          <a:bodyPr/>
          <a:lstStyle/>
          <a:p>
            <a:r>
              <a:rPr lang="en-US" dirty="0" err="1" smtClean="0">
                <a:latin typeface="Times New Roman" pitchFamily="-96" charset="0"/>
              </a:rPr>
              <a:t>size_t</a:t>
            </a:r>
            <a:r>
              <a:rPr lang="en-US" dirty="0" smtClean="0">
                <a:latin typeface="Times New Roman" pitchFamily="-96" charset="0"/>
              </a:rPr>
              <a:t> is a </a:t>
            </a:r>
            <a:r>
              <a:rPr lang="en-US" dirty="0" err="1" smtClean="0">
                <a:latin typeface="Times New Roman" pitchFamily="-96" charset="0"/>
              </a:rPr>
              <a:t>typedef</a:t>
            </a:r>
            <a:r>
              <a:rPr lang="en-US" dirty="0" smtClean="0">
                <a:latin typeface="Times New Roman" pitchFamily="-96" charset="0"/>
              </a:rPr>
              <a:t> that is unsigned long in 64-bit systems and unsigned</a:t>
            </a:r>
            <a:r>
              <a:rPr lang="en-US" baseline="0" dirty="0" smtClean="0">
                <a:latin typeface="Times New Roman" pitchFamily="-96" charset="0"/>
              </a:rPr>
              <a:t> </a:t>
            </a:r>
            <a:r>
              <a:rPr lang="en-US" baseline="0" dirty="0" err="1" smtClean="0">
                <a:latin typeface="Times New Roman" pitchFamily="-96" charset="0"/>
              </a:rPr>
              <a:t>int</a:t>
            </a:r>
            <a:r>
              <a:rPr lang="en-US" baseline="0" dirty="0" smtClean="0">
                <a:latin typeface="Times New Roman" pitchFamily="-96" charset="0"/>
              </a:rPr>
              <a:t> in 32-bit systems</a:t>
            </a:r>
          </a:p>
          <a:p>
            <a:r>
              <a:rPr lang="en-US" baseline="0" dirty="0" smtClean="0">
                <a:latin typeface="Times New Roman" pitchFamily="-96" charset="0"/>
              </a:rPr>
              <a:t>In this example </a:t>
            </a:r>
            <a:r>
              <a:rPr lang="en-US" baseline="0" dirty="0" err="1" smtClean="0">
                <a:latin typeface="Times New Roman" pitchFamily="-96" charset="0"/>
              </a:rPr>
              <a:t>struct</a:t>
            </a:r>
            <a:r>
              <a:rPr lang="en-US" baseline="0" dirty="0" smtClean="0">
                <a:latin typeface="Times New Roman" pitchFamily="-96" charset="0"/>
              </a:rPr>
              <a:t>, there are no gaps between fields.  Due to alignment issues, gaps may appear (see later slides)</a:t>
            </a:r>
            <a:endParaRPr lang="en-US" dirty="0">
              <a:latin typeface="Times New Roman" pitchFamily="-96"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t>puts writes a string to stdout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r>
              <a:rPr lang="en-US" dirty="0" smtClean="0"/>
              <a:t>CERT = Computer Emergency Response Team, famous security center at CMU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smtClean="0"/>
          </a:p>
        </p:txBody>
      </p:sp>
      <p:sp>
        <p:nvSpPr>
          <p:cNvPr id="100356" name="Slide Number Placeholder 3"/>
          <p:cNvSpPr>
            <a:spLocks noGrp="1"/>
          </p:cNvSpPr>
          <p:nvPr>
            <p:ph type="sldNum" sz="quarter" idx="5"/>
          </p:nvPr>
        </p:nvSpPr>
        <p:spPr>
          <a:xfrm>
            <a:off x="3878011" y="8924959"/>
            <a:ext cx="2965801" cy="469898"/>
          </a:xfrm>
          <a:prstGeom prst="rect">
            <a:avLst/>
          </a:prstGeom>
        </p:spPr>
        <p:txBody>
          <a:bodyPr lIns="87929" tIns="43964" rIns="87929" bIns="43964"/>
          <a:lstStyle/>
          <a:p>
            <a:pPr>
              <a:defRPr/>
            </a:pPr>
            <a:fld id="{28E681F1-9ECF-43CC-A1A6-D7853C0864CB}" type="slidenum">
              <a:rPr lang="en-US" smtClean="0">
                <a:solidFill>
                  <a:prstClr val="black"/>
                </a:solidFill>
              </a:rPr>
              <a:pPr>
                <a:defRPr/>
              </a:pPr>
              <a:t>45</a:t>
            </a:fld>
            <a:endParaRPr lang="en-US"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3794"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err="1"/>
              <a:t>fgets</a:t>
            </a:r>
            <a:r>
              <a:rPr lang="en-US" dirty="0"/>
              <a:t> reads at most n-1 characters if its size argument is n bytes.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More precisely, if guessed address A is any address in RANGE except for the one address corresponding to the return address, then execution will eventually arrive back at the exploit code.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p:spPr>
        <p:txBody>
          <a:bodyPr/>
          <a:lstStyle/>
          <a:p>
            <a:r>
              <a:rPr lang="en-US" dirty="0" smtClean="0">
                <a:latin typeface="Times New Roman" pitchFamily="-96" charset="0"/>
              </a:rPr>
              <a:t>Assume q is initialized to some non-null address.</a:t>
            </a:r>
            <a:endParaRPr lang="en-US" baseline="0" dirty="0" smtClean="0">
              <a:latin typeface="Times New Roman" pitchFamily="-96" charset="0"/>
            </a:endParaRPr>
          </a:p>
          <a:p>
            <a:endParaRPr lang="en-US" dirty="0">
              <a:latin typeface="Times New Roman" pitchFamily="-96"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r>
              <a:rPr lang="en-US" dirty="0" smtClean="0"/>
              <a:t>%</a:t>
            </a:r>
            <a:r>
              <a:rPr lang="en-US" dirty="0" err="1" smtClean="0"/>
              <a:t>fs</a:t>
            </a:r>
            <a:r>
              <a:rPr lang="en-US" dirty="0" smtClean="0"/>
              <a:t> is a special CPU</a:t>
            </a:r>
            <a:r>
              <a:rPr lang="en-US" baseline="0" dirty="0" smtClean="0"/>
              <a:t> register storing the randomized canary value.</a:t>
            </a:r>
          </a:p>
          <a:p>
            <a:r>
              <a:rPr lang="en-US" baseline="0" dirty="0" smtClean="0"/>
              <a:t>One poor reason that canaries might be disabled is for increased speed, every function now has 5 or more assembly instructions per call to </a:t>
            </a:r>
            <a:r>
              <a:rPr lang="en-US" baseline="0" smtClean="0"/>
              <a:t>support canaries, </a:t>
            </a:r>
            <a:r>
              <a:rPr lang="en-US" baseline="0" dirty="0" smtClean="0"/>
              <a:t>plus these instructions access the stack hence memory and can be slow.</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overcome stack canaries because these are the last thing checked before exiting a procedure, i.e. before calling ret, so every gadget will get checked and fail.</a:t>
            </a:r>
            <a:endParaRPr lang="en-US" dirty="0"/>
          </a:p>
        </p:txBody>
      </p:sp>
    </p:spTree>
    <p:extLst>
      <p:ext uri="{BB962C8B-B14F-4D97-AF65-F5344CB8AC3E}">
        <p14:creationId xmlns:p14="http://schemas.microsoft.com/office/powerpoint/2010/main" val="1337938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4530" y="4463296"/>
            <a:ext cx="5476240" cy="4228386"/>
          </a:xfrm>
          <a:prstGeom prst="rect">
            <a:avLst/>
          </a:prstGeom>
        </p:spPr>
        <p:txBody>
          <a:bodyPr/>
          <a:lstStyle/>
          <a:p>
            <a:r>
              <a:rPr lang="en-US" dirty="0" smtClean="0"/>
              <a:t>In this example, I want to execute</a:t>
            </a:r>
            <a:r>
              <a:rPr lang="en-US" baseline="0" dirty="0" smtClean="0"/>
              <a:t> a code sequence via buffer overflow of </a:t>
            </a:r>
            <a:r>
              <a:rPr lang="en-US" baseline="0" dirty="0" err="1" smtClean="0"/>
              <a:t>addq</a:t>
            </a:r>
            <a:r>
              <a:rPr lang="en-US" baseline="0" dirty="0" smtClean="0"/>
              <a:t>, </a:t>
            </a:r>
            <a:r>
              <a:rPr lang="en-US" baseline="0" dirty="0" err="1" smtClean="0"/>
              <a:t>andq</a:t>
            </a:r>
            <a:r>
              <a:rPr lang="en-US" baseline="0" dirty="0" smtClean="0"/>
              <a:t>, </a:t>
            </a:r>
            <a:r>
              <a:rPr lang="en-US" baseline="0" dirty="0" err="1" smtClean="0"/>
              <a:t>movq</a:t>
            </a:r>
            <a:r>
              <a:rPr lang="en-US" baseline="0" dirty="0" smtClean="0"/>
              <a:t>, </a:t>
            </a:r>
            <a:r>
              <a:rPr lang="en-US" baseline="0" dirty="0" err="1" smtClean="0"/>
              <a:t>subq</a:t>
            </a:r>
            <a:r>
              <a:rPr lang="en-US" baseline="0" dirty="0" smtClean="0"/>
              <a:t> and </a:t>
            </a:r>
            <a:r>
              <a:rPr lang="en-US" baseline="0" dirty="0" err="1" smtClean="0"/>
              <a:t>movq</a:t>
            </a:r>
            <a:r>
              <a:rPr lang="en-US" baseline="0" dirty="0" smtClean="0"/>
              <a:t>.  I can do this by running gadget g1, then g3, then g2.  So I need to inject &amp;(g1), &amp;g(3) and &amp;(g2) in that order onto the call stack, overwriting the return address of the </a:t>
            </a:r>
            <a:r>
              <a:rPr lang="en-US" baseline="0" dirty="0" err="1" smtClean="0"/>
              <a:t>getbuf</a:t>
            </a:r>
            <a:r>
              <a:rPr lang="en-US" baseline="0" dirty="0" smtClean="0"/>
              <a:t> frame.</a:t>
            </a:r>
            <a:endParaRPr lang="en-US" dirty="0"/>
          </a:p>
        </p:txBody>
      </p:sp>
    </p:spTree>
    <p:extLst>
      <p:ext uri="{BB962C8B-B14F-4D97-AF65-F5344CB8AC3E}">
        <p14:creationId xmlns:p14="http://schemas.microsoft.com/office/powerpoint/2010/main" val="315339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entury 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entury 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p:spPr>
        <p:txBody>
          <a:bodyPr/>
          <a:lstStyle/>
          <a:p>
            <a:endParaRPr lang="en-US">
              <a:latin typeface="Times New Roman" pitchFamily="-96"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ln/>
        </p:spPr>
      </p:sp>
      <p:sp>
        <p:nvSpPr>
          <p:cNvPr id="122882" name="Rectangle 3"/>
          <p:cNvSpPr>
            <a:spLocks noGrp="1" noChangeArrowheads="1"/>
          </p:cNvSpPr>
          <p:nvPr>
            <p:ph type="body" idx="1"/>
          </p:nvPr>
        </p:nvSpPr>
        <p:spPr>
          <a:noFill/>
          <a:ln/>
        </p:spPr>
        <p:txBody>
          <a:bodyPr/>
          <a:lstStyle/>
          <a:p>
            <a:endParaRPr lang="en-US">
              <a:latin typeface="Times New Roman" pitchFamily="-96"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 for binary trees for example.</a:t>
            </a:r>
            <a:endParaRPr lang="en-US" dirty="0"/>
          </a:p>
        </p:txBody>
      </p:sp>
    </p:spTree>
    <p:extLst>
      <p:ext uri="{BB962C8B-B14F-4D97-AF65-F5344CB8AC3E}">
        <p14:creationId xmlns:p14="http://schemas.microsoft.com/office/powerpoint/2010/main" val="199749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Casting</a:t>
            </a:r>
            <a:r>
              <a:rPr lang="en-US" baseline="0" dirty="0" smtClean="0"/>
              <a:t> a float f to a signed </a:t>
            </a:r>
            <a:r>
              <a:rPr lang="en-US" baseline="0" dirty="0" err="1" smtClean="0"/>
              <a:t>int</a:t>
            </a:r>
            <a:r>
              <a:rPr lang="en-US" baseline="0" dirty="0" smtClean="0"/>
              <a:t> </a:t>
            </a:r>
            <a:r>
              <a:rPr lang="en-US" baseline="0" dirty="0" err="1" smtClean="0"/>
              <a:t>i</a:t>
            </a:r>
            <a:r>
              <a:rPr lang="en-US" baseline="0" dirty="0" smtClean="0"/>
              <a:t>, e.g. </a:t>
            </a:r>
            <a:r>
              <a:rPr lang="en-US" baseline="0" dirty="0" err="1" smtClean="0"/>
              <a:t>i</a:t>
            </a:r>
            <a:r>
              <a:rPr lang="en-US" baseline="0" dirty="0" smtClean="0"/>
              <a:t> = (</a:t>
            </a:r>
            <a:r>
              <a:rPr lang="en-US" baseline="0" dirty="0" err="1" smtClean="0"/>
              <a:t>int</a:t>
            </a:r>
            <a:r>
              <a:rPr lang="en-US" baseline="0" dirty="0" smtClean="0"/>
              <a:t>) f, converts a real number to its closest integer equivalent, such as </a:t>
            </a:r>
            <a:r>
              <a:rPr lang="en-US" baseline="0" dirty="0" err="1" smtClean="0"/>
              <a:t>i</a:t>
            </a:r>
            <a:r>
              <a:rPr lang="en-US" baseline="0" dirty="0" smtClean="0"/>
              <a:t>=3 if f=3.14.</a:t>
            </a:r>
          </a:p>
          <a:p>
            <a:r>
              <a:rPr lang="en-US" baseline="0" dirty="0" smtClean="0"/>
              <a:t>But if we want the raw bit encoding of f, then casting will completely change the bit encoding.  So instead, we need to use something like the union technique to extract the raw bits (or write the equivalent ourselves using bit masking).</a:t>
            </a:r>
          </a:p>
          <a:p>
            <a:r>
              <a:rPr lang="en-US" baseline="0" dirty="0" smtClean="0"/>
              <a:t>Casting a float f to an unsigned </a:t>
            </a:r>
            <a:r>
              <a:rPr lang="en-US" baseline="0" dirty="0" err="1" smtClean="0"/>
              <a:t>int</a:t>
            </a:r>
            <a:r>
              <a:rPr lang="en-US" baseline="0" dirty="0" smtClean="0"/>
              <a:t> u, e.g. u = (unsigned) f, is undefined and a bad idea </a:t>
            </a:r>
            <a:r>
              <a:rPr lang="mr-IN" baseline="0" dirty="0" smtClean="0"/>
              <a:t>–</a:t>
            </a:r>
            <a:r>
              <a:rPr lang="en-US" baseline="0" dirty="0" smtClean="0"/>
              <a:t> it may be architecture-dependent.  For example, if f=-3.14, then what should u be?  0?  +3 (ignore the negative)?  the two’s complement representation of -3?  </a:t>
            </a:r>
            <a:r>
              <a:rPr lang="en-US" baseline="0" smtClean="0"/>
              <a:t>the </a:t>
            </a:r>
            <a:r>
              <a:rPr lang="en-US" baseline="0" dirty="0" smtClean="0"/>
              <a:t>unsigned value of the raw </a:t>
            </a:r>
            <a:r>
              <a:rPr lang="en-US" baseline="0" smtClean="0"/>
              <a:t>bits?</a:t>
            </a:r>
            <a:endParaRPr lang="en-US" dirty="0"/>
          </a:p>
        </p:txBody>
      </p:sp>
    </p:spTree>
    <p:extLst>
      <p:ext uri="{BB962C8B-B14F-4D97-AF65-F5344CB8AC3E}">
        <p14:creationId xmlns:p14="http://schemas.microsoft.com/office/powerpoint/2010/main" val="335916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only 8 bytes are allocated in either 32-bit or 64-bit cases.</a:t>
            </a:r>
            <a:endParaRPr lang="en-US" dirty="0"/>
          </a:p>
        </p:txBody>
      </p:sp>
    </p:spTree>
    <p:extLst>
      <p:ext uri="{BB962C8B-B14F-4D97-AF65-F5344CB8AC3E}">
        <p14:creationId xmlns:p14="http://schemas.microsoft.com/office/powerpoint/2010/main" val="1270041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411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Volatile prevents compiler optimizations.  In this case, prevents changing the layout of the </a:t>
            </a:r>
            <a:r>
              <a:rPr lang="en-US" dirty="0" err="1" smtClean="0"/>
              <a:t>struct</a:t>
            </a:r>
            <a:r>
              <a:rPr lang="en-US" dirty="0" smtClean="0"/>
              <a:t> in memory.  It is laid out</a:t>
            </a:r>
            <a:r>
              <a:rPr lang="en-US" baseline="0" dirty="0" smtClean="0"/>
              <a:t> in exactly the order that the fields are specified, </a:t>
            </a:r>
            <a:r>
              <a:rPr lang="en-US" baseline="0" dirty="0" err="1" smtClean="0"/>
              <a:t>i</a:t>
            </a:r>
            <a:r>
              <a:rPr lang="en-US" baseline="0" dirty="0" smtClean="0"/>
              <a:t>..e first the a[] array in lower memory then the double d in higher memory.</a:t>
            </a:r>
            <a:endParaRPr lang="en-US" dirty="0"/>
          </a:p>
        </p:txBody>
      </p:sp>
    </p:spTree>
    <p:extLst>
      <p:ext uri="{BB962C8B-B14F-4D97-AF65-F5344CB8AC3E}">
        <p14:creationId xmlns:p14="http://schemas.microsoft.com/office/powerpoint/2010/main" val="3629464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71600" y="2501900"/>
            <a:ext cx="6400800" cy="1752600"/>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5800" y="365125"/>
            <a:ext cx="7772400" cy="1143000"/>
          </a:xfrm>
          <a:effectLst>
            <a:outerShdw blurRad="63500" dist="71842" dir="2700000" algn="ctr" rotWithShape="0">
              <a:schemeClr val="bg2">
                <a:alpha val="74998"/>
              </a:schemeClr>
            </a:outerShdw>
          </a:effectLst>
        </p:spPr>
        <p:txBody>
          <a:bodyPr lIns="92066" tIns="46033" rIns="92066" bIns="46033"/>
          <a:lstStyle>
            <a:lvl1pPr>
              <a:defRPr/>
            </a:lvl1pPr>
          </a:lstStyle>
          <a:p>
            <a:r>
              <a:rPr lang="en-US"/>
              <a:t>Click to edit Master title style</a:t>
            </a:r>
          </a:p>
        </p:txBody>
      </p:sp>
    </p:spTree>
    <p:extLst>
      <p:ext uri="{BB962C8B-B14F-4D97-AF65-F5344CB8AC3E}">
        <p14:creationId xmlns:p14="http://schemas.microsoft.com/office/powerpoint/2010/main" val="266177177"/>
      </p:ext>
    </p:extLst>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9659765"/>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47650"/>
            <a:ext cx="2206625"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72237"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715677"/>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71600" y="2501900"/>
            <a:ext cx="6400800" cy="1752600"/>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5800" y="365125"/>
            <a:ext cx="7772400" cy="1143000"/>
          </a:xfrm>
          <a:effectLst>
            <a:outerShdw blurRad="63500" dist="71842" dir="2700000" algn="ctr" rotWithShape="0">
              <a:schemeClr val="bg2">
                <a:alpha val="74998"/>
              </a:schemeClr>
            </a:outerShdw>
          </a:effectLst>
        </p:spPr>
        <p:txBody>
          <a:bodyPr lIns="92066" tIns="46033" rIns="92066" bIns="46033"/>
          <a:lstStyle>
            <a:lvl1pPr>
              <a:defRPr/>
            </a:lvl1pPr>
          </a:lstStyle>
          <a:p>
            <a:r>
              <a:rPr lang="en-US"/>
              <a:t>Click to edit Master title style</a:t>
            </a:r>
          </a:p>
        </p:txBody>
      </p:sp>
    </p:spTree>
    <p:extLst>
      <p:ext uri="{BB962C8B-B14F-4D97-AF65-F5344CB8AC3E}">
        <p14:creationId xmlns:p14="http://schemas.microsoft.com/office/powerpoint/2010/main" val="543754331"/>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948722"/>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9503483"/>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20788"/>
            <a:ext cx="4076700"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13" y="1220788"/>
            <a:ext cx="4078287"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0664915"/>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6137220"/>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1477158"/>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313372"/>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8637074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6444534"/>
      </p:ext>
    </p:extLst>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5226193"/>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4890351"/>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47650"/>
            <a:ext cx="2206625"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72237"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2170020"/>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71600" y="2501900"/>
            <a:ext cx="6400800" cy="1752600"/>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5800" y="365125"/>
            <a:ext cx="7772400" cy="1143000"/>
          </a:xfrm>
          <a:effectLst>
            <a:outerShdw blurRad="63500" dist="71842" dir="2700000" algn="ctr" rotWithShape="0">
              <a:schemeClr val="bg2">
                <a:alpha val="74998"/>
              </a:schemeClr>
            </a:outerShdw>
          </a:effectLst>
        </p:spPr>
        <p:txBody>
          <a:bodyPr lIns="92066" tIns="46033" rIns="92066" bIns="46033"/>
          <a:lstStyle>
            <a:lvl1pPr>
              <a:defRPr/>
            </a:lvl1pPr>
          </a:lstStyle>
          <a:p>
            <a:r>
              <a:rPr lang="en-US"/>
              <a:t>Click to edit Master title style</a:t>
            </a:r>
          </a:p>
        </p:txBody>
      </p:sp>
    </p:spTree>
    <p:extLst>
      <p:ext uri="{BB962C8B-B14F-4D97-AF65-F5344CB8AC3E}">
        <p14:creationId xmlns:p14="http://schemas.microsoft.com/office/powerpoint/2010/main" val="2751729775"/>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7913901"/>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22781648"/>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20788"/>
            <a:ext cx="4076700"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13" y="1220788"/>
            <a:ext cx="4078287"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628338"/>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750420"/>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668127"/>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54154"/>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30517843"/>
      </p:ext>
    </p:extLst>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11822494"/>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98857639"/>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5000143"/>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47650"/>
            <a:ext cx="2206625"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72237"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0240639"/>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34935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3193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31542805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175" y="1362075"/>
            <a:ext cx="3871913"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075"/>
            <a:ext cx="3871912"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271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17426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lvl1pPr>
              <a:defRPr>
                <a:latin typeface="Calibr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99392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20788"/>
            <a:ext cx="4076700"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13" y="1220788"/>
            <a:ext cx="4078287"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1402802"/>
      </p:ext>
    </p:extLst>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5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803826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7751540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7315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96875"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72665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2500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075"/>
            <a:ext cx="3871912"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257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71600" y="2501900"/>
            <a:ext cx="6400800" cy="1752600"/>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5800" y="365125"/>
            <a:ext cx="7772400" cy="1143000"/>
          </a:xfrm>
          <a:effectLst>
            <a:outerShdw blurRad="63500" dist="71842" dir="2700000" algn="ctr" rotWithShape="0">
              <a:schemeClr val="bg2">
                <a:alpha val="74998"/>
              </a:schemeClr>
            </a:outerShdw>
          </a:effectLst>
        </p:spPr>
        <p:txBody>
          <a:bodyPr lIns="92066" tIns="46033" rIns="92066" bIns="46033"/>
          <a:lstStyle>
            <a:lvl1pPr>
              <a:defRPr/>
            </a:lvl1pPr>
          </a:lstStyle>
          <a:p>
            <a:r>
              <a:rPr lang="en-US"/>
              <a:t>Click to edit Master title style</a:t>
            </a:r>
          </a:p>
        </p:txBody>
      </p:sp>
    </p:spTree>
    <p:extLst>
      <p:ext uri="{BB962C8B-B14F-4D97-AF65-F5344CB8AC3E}">
        <p14:creationId xmlns:p14="http://schemas.microsoft.com/office/powerpoint/2010/main" val="1545202666"/>
      </p:ext>
    </p:extLst>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3711390"/>
      </p:ext>
    </p:extLst>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50036212"/>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4800570"/>
      </p:ext>
    </p:extLst>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20788"/>
            <a:ext cx="4076700"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13" y="1220788"/>
            <a:ext cx="4078287"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2596226"/>
      </p:ext>
    </p:extLst>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8076248"/>
      </p:ext>
    </p:extLst>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4426947"/>
      </p:ext>
    </p:extLst>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44017"/>
      </p:ext>
    </p:extLst>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71009170"/>
      </p:ext>
    </p:extLst>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1514456"/>
      </p:ext>
    </p:extLst>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4448761"/>
      </p:ext>
    </p:extLst>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47650"/>
            <a:ext cx="2206625"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72237"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3940588"/>
      </p:ext>
    </p:extLst>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71600" y="2501900"/>
            <a:ext cx="6400800" cy="1752600"/>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5800" y="365125"/>
            <a:ext cx="7772400" cy="1143000"/>
          </a:xfrm>
          <a:effectLst>
            <a:outerShdw blurRad="63500" dist="71842" dir="2700000" algn="ctr" rotWithShape="0">
              <a:schemeClr val="bg2">
                <a:alpha val="74998"/>
              </a:schemeClr>
            </a:outerShdw>
          </a:effectLst>
        </p:spPr>
        <p:txBody>
          <a:bodyPr lIns="92066" tIns="46033" rIns="92066" bIns="46033"/>
          <a:lstStyle>
            <a:lvl1pPr>
              <a:defRPr/>
            </a:lvl1pPr>
          </a:lstStyle>
          <a:p>
            <a:r>
              <a:rPr lang="en-US"/>
              <a:t>Click to edit Master title style</a:t>
            </a:r>
          </a:p>
        </p:txBody>
      </p:sp>
    </p:spTree>
    <p:extLst>
      <p:ext uri="{BB962C8B-B14F-4D97-AF65-F5344CB8AC3E}">
        <p14:creationId xmlns:p14="http://schemas.microsoft.com/office/powerpoint/2010/main" val="643958206"/>
      </p:ext>
    </p:extLst>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630149"/>
      </p:ext>
    </p:extLst>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6799164"/>
      </p:ext>
    </p:extLst>
  </p:cSld>
  <p:clrMapOvr>
    <a:masterClrMapping/>
  </p:clrMapOvr>
  <p:transition xmlns:p14="http://schemas.microsoft.com/office/powerpoint/2010/mai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39012310"/>
      </p:ext>
    </p:extLst>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20788"/>
            <a:ext cx="4076700"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13" y="1220788"/>
            <a:ext cx="4078287" cy="5224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4101981"/>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8231148"/>
      </p:ext>
    </p:extLst>
  </p:cSld>
  <p:clrMapOvr>
    <a:masterClrMapping/>
  </p:clrMapOvr>
  <p:transition xmlns:p14="http://schemas.microsoft.com/office/powerpoint/2010/mai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4030850"/>
      </p:ext>
    </p:extLst>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245369"/>
      </p:ext>
    </p:extLst>
  </p:cSld>
  <p:clrMapOvr>
    <a:masterClrMapping/>
  </p:clrMapOvr>
  <p:transition xmlns:p14="http://schemas.microsoft.com/office/powerpoint/2010/mai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0712576"/>
      </p:ext>
    </p:extLst>
  </p:cSld>
  <p:clrMapOvr>
    <a:masterClrMapping/>
  </p:clrMapOvr>
  <p:transition xmlns:p14="http://schemas.microsoft.com/office/powerpoint/2010/mai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59707100"/>
      </p:ext>
    </p:extLst>
  </p:cSld>
  <p:clrMapOvr>
    <a:masterClrMapping/>
  </p:clrMapOvr>
  <p:transition xmlns:p14="http://schemas.microsoft.com/office/powerpoint/2010/mai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9283263"/>
      </p:ext>
    </p:extLst>
  </p:cSld>
  <p:clrMapOvr>
    <a:masterClrMapping/>
  </p:clrMapOvr>
  <p:transition xmlns:p14="http://schemas.microsoft.com/office/powerpoint/2010/mai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47650"/>
            <a:ext cx="2206625" cy="6197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72237" cy="6197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7535812"/>
      </p:ext>
    </p:extLst>
  </p:cSld>
  <p:clrMapOvr>
    <a:masterClrMapping/>
  </p:clrMapOvr>
  <p:transition xmlns:p14="http://schemas.microsoft.com/office/powerpoint/2010/mai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6" name="Rectangle 4"/>
          <p:cNvSpPr>
            <a:spLocks noGrp="1" noChangeArrowheads="1"/>
          </p:cNvSpPr>
          <p:nvPr>
            <p:ph type="subTitle" sz="quarter" idx="1"/>
          </p:nvPr>
        </p:nvSpPr>
        <p:spPr>
          <a:xfrm>
            <a:off x="1371919" y="2501804"/>
            <a:ext cx="6400164" cy="1752671"/>
          </a:xfrm>
        </p:spPr>
        <p:txBody>
          <a:bodyPr/>
          <a:lstStyle>
            <a:lvl1pPr marL="0" indent="0" algn="ctr">
              <a:defRPr/>
            </a:lvl1pPr>
          </a:lstStyle>
          <a:p>
            <a:r>
              <a:rPr lang="en-US"/>
              <a:t>Click to edit Master subtitle style</a:t>
            </a:r>
          </a:p>
        </p:txBody>
      </p:sp>
      <p:sp>
        <p:nvSpPr>
          <p:cNvPr id="13319" name="Rectangle 7"/>
          <p:cNvSpPr>
            <a:spLocks noGrp="1" noChangeArrowheads="1"/>
          </p:cNvSpPr>
          <p:nvPr>
            <p:ph type="ctrTitle" sz="quarter"/>
          </p:nvPr>
        </p:nvSpPr>
        <p:spPr>
          <a:xfrm>
            <a:off x="685165" y="365836"/>
            <a:ext cx="7773672" cy="1141940"/>
          </a:xfrm>
          <a:effectLst>
            <a:outerShdw blurRad="63500" dist="71842" dir="2700000" algn="ctr" rotWithShape="0">
              <a:schemeClr val="bg2">
                <a:alpha val="74998"/>
              </a:schemeClr>
            </a:outerShdw>
          </a:effectLst>
        </p:spPr>
        <p:txBody>
          <a:bodyPr lIns="91765" tIns="45881" rIns="91765" bIns="45881"/>
          <a:lstStyle>
            <a:lvl1pPr>
              <a:defRPr/>
            </a:lvl1pPr>
          </a:lstStyle>
          <a:p>
            <a:r>
              <a:rPr lang="en-US"/>
              <a:t>Click to edit Master title style</a:t>
            </a:r>
          </a:p>
        </p:txBody>
      </p:sp>
    </p:spTree>
    <p:extLst>
      <p:ext uri="{BB962C8B-B14F-4D97-AF65-F5344CB8AC3E}">
        <p14:creationId xmlns:p14="http://schemas.microsoft.com/office/powerpoint/2010/main" val="69185557"/>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464077"/>
      </p:ext>
    </p:extLst>
  </p:cSld>
  <p:clrMapOvr>
    <a:masterClrMapping/>
  </p:clrMapOvr>
  <p:transition xmlns:p14="http://schemas.microsoft.com/office/powerpoint/2010/mai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2002689"/>
      </p:ext>
    </p:extLst>
  </p:cSld>
  <p:clrMapOvr>
    <a:masterClrMapping/>
  </p:clrMapOvr>
  <p:transition xmlns:p14="http://schemas.microsoft.com/office/powerpoint/2010/mai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61"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61" y="2907368"/>
            <a:ext cx="7773672" cy="1499790"/>
          </a:xfrm>
        </p:spPr>
        <p:txBody>
          <a:bodyPr anchor="b"/>
          <a:lstStyle>
            <a:lvl1pPr marL="0" indent="0">
              <a:buNone/>
              <a:defRPr sz="2000"/>
            </a:lvl1pPr>
            <a:lvl2pPr marL="456343" indent="0">
              <a:buNone/>
              <a:defRPr sz="1800"/>
            </a:lvl2pPr>
            <a:lvl3pPr marL="912682" indent="0">
              <a:buNone/>
              <a:defRPr sz="1600"/>
            </a:lvl3pPr>
            <a:lvl4pPr marL="1369023" indent="0">
              <a:buNone/>
              <a:defRPr sz="1400"/>
            </a:lvl4pPr>
            <a:lvl5pPr marL="1825366" indent="0">
              <a:buNone/>
              <a:defRPr sz="1400"/>
            </a:lvl5pPr>
            <a:lvl6pPr marL="2281706" indent="0">
              <a:buNone/>
              <a:defRPr sz="1400"/>
            </a:lvl6pPr>
            <a:lvl7pPr marL="2738046" indent="0">
              <a:buNone/>
              <a:defRPr sz="1400"/>
            </a:lvl7pPr>
            <a:lvl8pPr marL="3194387" indent="0">
              <a:buNone/>
              <a:defRPr sz="1400"/>
            </a:lvl8pPr>
            <a:lvl9pPr marL="3650726" indent="0">
              <a:buNone/>
              <a:defRPr sz="1400"/>
            </a:lvl9pPr>
          </a:lstStyle>
          <a:p>
            <a:pPr lvl="0"/>
            <a:r>
              <a:rPr lang="en-US" smtClean="0"/>
              <a:t>Click to edit Master text styles</a:t>
            </a:r>
          </a:p>
        </p:txBody>
      </p:sp>
    </p:spTree>
    <p:extLst>
      <p:ext uri="{BB962C8B-B14F-4D97-AF65-F5344CB8AC3E}">
        <p14:creationId xmlns:p14="http://schemas.microsoft.com/office/powerpoint/2010/main" val="2737949491"/>
      </p:ext>
    </p:extLst>
  </p:cSld>
  <p:clrMapOvr>
    <a:masterClrMapping/>
  </p:clrMapOvr>
  <p:transition xmlns:p14="http://schemas.microsoft.com/office/powerpoint/2010/mai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221462"/>
            <a:ext cx="4076011" cy="52230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74" y="1221462"/>
            <a:ext cx="4077600" cy="52230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8916294"/>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81"/>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14"/>
            <a:ext cx="4039448" cy="639359"/>
          </a:xfrm>
        </p:spPr>
        <p:txBody>
          <a:bodyPr anchor="b"/>
          <a:lstStyle>
            <a:lvl1pPr marL="0" indent="0">
              <a:buNone/>
              <a:defRPr sz="2400" b="1"/>
            </a:lvl1pPr>
            <a:lvl2pPr marL="456343" indent="0">
              <a:buNone/>
              <a:defRPr sz="2000" b="1"/>
            </a:lvl2pPr>
            <a:lvl3pPr marL="912682" indent="0">
              <a:buNone/>
              <a:defRPr sz="1800" b="1"/>
            </a:lvl3pPr>
            <a:lvl4pPr marL="1369023" indent="0">
              <a:buNone/>
              <a:defRPr sz="1600" b="1"/>
            </a:lvl4pPr>
            <a:lvl5pPr marL="1825366" indent="0">
              <a:buNone/>
              <a:defRPr sz="1600" b="1"/>
            </a:lvl5pPr>
            <a:lvl6pPr marL="2281706" indent="0">
              <a:buNone/>
              <a:defRPr sz="1600" b="1"/>
            </a:lvl6pPr>
            <a:lvl7pPr marL="2738046" indent="0">
              <a:buNone/>
              <a:defRPr sz="1600" b="1"/>
            </a:lvl7pPr>
            <a:lvl8pPr marL="3194387" indent="0">
              <a:buNone/>
              <a:defRPr sz="1600" b="1"/>
            </a:lvl8pPr>
            <a:lvl9pPr marL="365072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73"/>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0" y="1534814"/>
            <a:ext cx="4041038" cy="639359"/>
          </a:xfrm>
        </p:spPr>
        <p:txBody>
          <a:bodyPr anchor="b"/>
          <a:lstStyle>
            <a:lvl1pPr marL="0" indent="0">
              <a:buNone/>
              <a:defRPr sz="2400" b="1"/>
            </a:lvl1pPr>
            <a:lvl2pPr marL="456343" indent="0">
              <a:buNone/>
              <a:defRPr sz="2000" b="1"/>
            </a:lvl2pPr>
            <a:lvl3pPr marL="912682" indent="0">
              <a:buNone/>
              <a:defRPr sz="1800" b="1"/>
            </a:lvl3pPr>
            <a:lvl4pPr marL="1369023" indent="0">
              <a:buNone/>
              <a:defRPr sz="1600" b="1"/>
            </a:lvl4pPr>
            <a:lvl5pPr marL="1825366" indent="0">
              <a:buNone/>
              <a:defRPr sz="1600" b="1"/>
            </a:lvl5pPr>
            <a:lvl6pPr marL="2281706" indent="0">
              <a:buNone/>
              <a:defRPr sz="1600" b="1"/>
            </a:lvl6pPr>
            <a:lvl7pPr marL="2738046" indent="0">
              <a:buNone/>
              <a:defRPr sz="1600" b="1"/>
            </a:lvl7pPr>
            <a:lvl8pPr marL="3194387" indent="0">
              <a:buNone/>
              <a:defRPr sz="1600" b="1"/>
            </a:lvl8pPr>
            <a:lvl9pPr marL="365072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60" y="2174173"/>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8356221"/>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191988"/>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305076"/>
      </p:ext>
    </p:extLst>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90"/>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15"/>
            <a:ext cx="3007727" cy="4691814"/>
          </a:xfrm>
        </p:spPr>
        <p:txBody>
          <a:bodyPr/>
          <a:lstStyle>
            <a:lvl1pPr marL="0" indent="0">
              <a:buNone/>
              <a:defRPr sz="1400"/>
            </a:lvl1pPr>
            <a:lvl2pPr marL="456343" indent="0">
              <a:buNone/>
              <a:defRPr sz="1200"/>
            </a:lvl2pPr>
            <a:lvl3pPr marL="912682" indent="0">
              <a:buNone/>
              <a:defRPr sz="1000"/>
            </a:lvl3pPr>
            <a:lvl4pPr marL="1369023" indent="0">
              <a:buNone/>
              <a:defRPr sz="900"/>
            </a:lvl4pPr>
            <a:lvl5pPr marL="1825366" indent="0">
              <a:buNone/>
              <a:defRPr sz="900"/>
            </a:lvl5pPr>
            <a:lvl6pPr marL="2281706" indent="0">
              <a:buNone/>
              <a:defRPr sz="900"/>
            </a:lvl6pPr>
            <a:lvl7pPr marL="2738046" indent="0">
              <a:buNone/>
              <a:defRPr sz="900"/>
            </a:lvl7pPr>
            <a:lvl8pPr marL="3194387" indent="0">
              <a:buNone/>
              <a:defRPr sz="900"/>
            </a:lvl8pPr>
            <a:lvl9pPr marL="3650726" indent="0">
              <a:buNone/>
              <a:defRPr sz="900"/>
            </a:lvl9pPr>
          </a:lstStyle>
          <a:p>
            <a:pPr lvl="0"/>
            <a:r>
              <a:rPr lang="en-US" smtClean="0"/>
              <a:t>Click to edit Master text styles</a:t>
            </a:r>
          </a:p>
        </p:txBody>
      </p:sp>
    </p:spTree>
    <p:extLst>
      <p:ext uri="{BB962C8B-B14F-4D97-AF65-F5344CB8AC3E}">
        <p14:creationId xmlns:p14="http://schemas.microsoft.com/office/powerpoint/2010/main" val="3004094762"/>
      </p:ext>
    </p:extLst>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343" indent="0">
              <a:buNone/>
              <a:defRPr sz="2800"/>
            </a:lvl2pPr>
            <a:lvl3pPr marL="912682" indent="0">
              <a:buNone/>
              <a:defRPr sz="2400"/>
            </a:lvl3pPr>
            <a:lvl4pPr marL="1369023" indent="0">
              <a:buNone/>
              <a:defRPr sz="2000"/>
            </a:lvl4pPr>
            <a:lvl5pPr marL="1825366" indent="0">
              <a:buNone/>
              <a:defRPr sz="2000"/>
            </a:lvl5pPr>
            <a:lvl6pPr marL="2281706" indent="0">
              <a:buNone/>
              <a:defRPr sz="2000"/>
            </a:lvl6pPr>
            <a:lvl7pPr marL="2738046" indent="0">
              <a:buNone/>
              <a:defRPr sz="2000"/>
            </a:lvl7pPr>
            <a:lvl8pPr marL="3194387" indent="0">
              <a:buNone/>
              <a:defRPr sz="2000"/>
            </a:lvl8pPr>
            <a:lvl9pPr marL="3650726" indent="0">
              <a:buNone/>
              <a:defRPr sz="2000"/>
            </a:lvl9pPr>
          </a:lstStyle>
          <a:p>
            <a:pPr lvl="0"/>
            <a:endParaRPr lang="en-US" noProof="0" smtClean="0"/>
          </a:p>
        </p:txBody>
      </p:sp>
      <p:sp>
        <p:nvSpPr>
          <p:cNvPr id="4" name="Text Placeholder 3"/>
          <p:cNvSpPr>
            <a:spLocks noGrp="1"/>
          </p:cNvSpPr>
          <p:nvPr>
            <p:ph type="body" sz="half" idx="2"/>
          </p:nvPr>
        </p:nvSpPr>
        <p:spPr>
          <a:xfrm>
            <a:off x="1791601" y="5367787"/>
            <a:ext cx="5487672" cy="804765"/>
          </a:xfrm>
        </p:spPr>
        <p:txBody>
          <a:bodyPr/>
          <a:lstStyle>
            <a:lvl1pPr marL="0" indent="0">
              <a:buNone/>
              <a:defRPr sz="1400"/>
            </a:lvl1pPr>
            <a:lvl2pPr marL="456343" indent="0">
              <a:buNone/>
              <a:defRPr sz="1200"/>
            </a:lvl2pPr>
            <a:lvl3pPr marL="912682" indent="0">
              <a:buNone/>
              <a:defRPr sz="1000"/>
            </a:lvl3pPr>
            <a:lvl4pPr marL="1369023" indent="0">
              <a:buNone/>
              <a:defRPr sz="900"/>
            </a:lvl4pPr>
            <a:lvl5pPr marL="1825366" indent="0">
              <a:buNone/>
              <a:defRPr sz="900"/>
            </a:lvl5pPr>
            <a:lvl6pPr marL="2281706" indent="0">
              <a:buNone/>
              <a:defRPr sz="900"/>
            </a:lvl6pPr>
            <a:lvl7pPr marL="2738046" indent="0">
              <a:buNone/>
              <a:defRPr sz="900"/>
            </a:lvl7pPr>
            <a:lvl8pPr marL="3194387" indent="0">
              <a:buNone/>
              <a:defRPr sz="900"/>
            </a:lvl8pPr>
            <a:lvl9pPr marL="3650726" indent="0">
              <a:buNone/>
              <a:defRPr sz="900"/>
            </a:lvl9pPr>
          </a:lstStyle>
          <a:p>
            <a:pPr lvl="0"/>
            <a:r>
              <a:rPr lang="en-US" smtClean="0"/>
              <a:t>Click to edit Master text styles</a:t>
            </a:r>
          </a:p>
        </p:txBody>
      </p:sp>
    </p:spTree>
    <p:extLst>
      <p:ext uri="{BB962C8B-B14F-4D97-AF65-F5344CB8AC3E}">
        <p14:creationId xmlns:p14="http://schemas.microsoft.com/office/powerpoint/2010/main" val="3072598401"/>
      </p:ext>
    </p:extLst>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6831304"/>
      </p:ext>
    </p:extLst>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0637185"/>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89250208"/>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8482584"/>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theme" Target="../theme/theme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513" y="1220788"/>
            <a:ext cx="8307387" cy="5224462"/>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650"/>
            <a:ext cx="8716962" cy="781050"/>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9075" y="6400800"/>
            <a:ext cx="604838" cy="285750"/>
          </a:xfrm>
          <a:prstGeom prst="rect">
            <a:avLst/>
          </a:prstGeom>
          <a:noFill/>
          <a:ln w="19050">
            <a:noFill/>
            <a:miter lim="800000"/>
            <a:headEnd/>
            <a:tailEnd type="none" w="sm" len="sm"/>
          </a:ln>
          <a:effectLst/>
        </p:spPr>
        <p:txBody>
          <a:bodyPr wrap="none" lIns="45715" tIns="45715" rIns="45715" bIns="45715"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chemeClr val="hlink"/>
                </a:solidFill>
              </a:rPr>
              <a:t>– </a:t>
            </a:r>
            <a:fld id="{0408467A-436B-4B45-BD99-EAE69357283C}" type="slidenum">
              <a:rPr lang="en-US" sz="1400" b="0" smtClean="0">
                <a:solidFill>
                  <a:schemeClr val="hlink"/>
                </a:solidFill>
              </a:rPr>
              <a:pPr>
                <a:defRPr/>
              </a:pPr>
              <a:t>‹#›</a:t>
            </a:fld>
            <a:r>
              <a:rPr lang="en-US" sz="1400" b="0" smtClean="0">
                <a:solidFill>
                  <a:schemeClr val="hlink"/>
                </a:solidFill>
              </a:rPr>
              <a:t> –</a:t>
            </a:r>
            <a:endParaRPr lang="en-US" sz="1400" b="0" smtClean="0"/>
          </a:p>
        </p:txBody>
      </p:sp>
    </p:spTree>
  </p:cSld>
  <p:clrMap bg1="lt1" tx1="dk1" bg2="lt2" tx2="dk2" accent1="accent1" accent2="accent2" accent3="accent3" accent4="accent4" accent5="accent5" accent6="accent6" hlink="hlink" folHlink="folHlink"/>
  <p:sldLayoutIdLst>
    <p:sldLayoutId id="2147484221"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200" algn="l" rtl="0" fontAlgn="base">
        <a:lnSpc>
          <a:spcPct val="87000"/>
        </a:lnSpc>
        <a:spcBef>
          <a:spcPct val="0"/>
        </a:spcBef>
        <a:spcAft>
          <a:spcPct val="0"/>
        </a:spcAft>
        <a:defRPr sz="3800" b="1">
          <a:solidFill>
            <a:schemeClr val="hlink"/>
          </a:solidFill>
          <a:latin typeface="Helvetica" charset="0"/>
        </a:defRPr>
      </a:lvl6pPr>
      <a:lvl7pPr marL="914400" algn="l" rtl="0" fontAlgn="base">
        <a:lnSpc>
          <a:spcPct val="87000"/>
        </a:lnSpc>
        <a:spcBef>
          <a:spcPct val="0"/>
        </a:spcBef>
        <a:spcAft>
          <a:spcPct val="0"/>
        </a:spcAft>
        <a:defRPr sz="3800" b="1">
          <a:solidFill>
            <a:schemeClr val="hlink"/>
          </a:solidFill>
          <a:latin typeface="Helvetica" charset="0"/>
        </a:defRPr>
      </a:lvl7pPr>
      <a:lvl8pPr marL="1371600" algn="l" rtl="0" fontAlgn="base">
        <a:lnSpc>
          <a:spcPct val="87000"/>
        </a:lnSpc>
        <a:spcBef>
          <a:spcPct val="0"/>
        </a:spcBef>
        <a:spcAft>
          <a:spcPct val="0"/>
        </a:spcAft>
        <a:defRPr sz="3800" b="1">
          <a:solidFill>
            <a:schemeClr val="hlink"/>
          </a:solidFill>
          <a:latin typeface="Helvetica" charset="0"/>
        </a:defRPr>
      </a:lvl8pPr>
      <a:lvl9pPr marL="1828800" algn="l" rtl="0" fontAlgn="base">
        <a:lnSpc>
          <a:spcPct val="87000"/>
        </a:lnSpc>
        <a:spcBef>
          <a:spcPct val="0"/>
        </a:spcBef>
        <a:spcAft>
          <a:spcPct val="0"/>
        </a:spcAft>
        <a:defRPr sz="3800" b="1">
          <a:solidFill>
            <a:schemeClr val="hlink"/>
          </a:solidFill>
          <a:latin typeface="Helvetica" charset="0"/>
        </a:defRPr>
      </a:lvl9pPr>
    </p:titleStyle>
    <p:body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513" y="1220788"/>
            <a:ext cx="8307387" cy="5224462"/>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451" name="Rectangle 3"/>
          <p:cNvSpPr>
            <a:spLocks noGrp="1" noChangeArrowheads="1"/>
          </p:cNvSpPr>
          <p:nvPr>
            <p:ph type="title"/>
          </p:nvPr>
        </p:nvSpPr>
        <p:spPr bwMode="auto">
          <a:xfrm>
            <a:off x="404813" y="247650"/>
            <a:ext cx="8716962" cy="781050"/>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9075" y="6400800"/>
            <a:ext cx="606425" cy="284163"/>
          </a:xfrm>
          <a:prstGeom prst="rect">
            <a:avLst/>
          </a:prstGeom>
          <a:noFill/>
          <a:ln w="19050">
            <a:noFill/>
            <a:miter lim="800000"/>
            <a:headEnd/>
            <a:tailEnd type="none" w="sm" len="sm"/>
          </a:ln>
          <a:effectLst/>
        </p:spPr>
        <p:txBody>
          <a:bodyPr wrap="none" lIns="45715" tIns="45715" rIns="45715" bIns="45715"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563336DD-12F4-C649-97C1-DF79AA7B62E1}"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cSld>
  <p:clrMap bg1="lt1" tx1="dk1" bg2="lt2" tx2="dk2" accent1="accent1" accent2="accent2" accent3="accent3" accent4="accent4" accent5="accent5" accent6="accent6" hlink="hlink" folHlink="folHlink"/>
  <p:sldLayoutIdLst>
    <p:sldLayoutId id="2147484224"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Lst>
  <p:transition xmlns:p14="http://schemas.microsoft.com/office/powerpoint/2010/main" spd="med"/>
  <p:timing>
    <p:tnLst>
      <p:par>
        <p:cTn xmlns:p14="http://schemas.microsoft.com/office/powerpoint/2010/main" id="1" dur="indefinite" restart="never" nodeType="tmRoot"/>
      </p:par>
    </p:tnLst>
  </p:timing>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charset="-128"/>
          <a:cs typeface="ＭＳ Ｐゴシック"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128"/>
          <a:cs typeface="ＭＳ Ｐゴシック"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128"/>
          <a:cs typeface="ＭＳ Ｐゴシック"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128"/>
          <a:cs typeface="ＭＳ Ｐゴシック"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128"/>
          <a:cs typeface="ＭＳ Ｐゴシック" charset="-128"/>
        </a:defRPr>
      </a:lvl5pPr>
      <a:lvl6pPr marL="457200" algn="l" rtl="0" fontAlgn="base">
        <a:lnSpc>
          <a:spcPct val="87000"/>
        </a:lnSpc>
        <a:spcBef>
          <a:spcPct val="0"/>
        </a:spcBef>
        <a:spcAft>
          <a:spcPct val="0"/>
        </a:spcAft>
        <a:defRPr sz="3800" b="1">
          <a:solidFill>
            <a:schemeClr val="hlink"/>
          </a:solidFill>
          <a:latin typeface="Helvetica" charset="0"/>
        </a:defRPr>
      </a:lvl6pPr>
      <a:lvl7pPr marL="914400" algn="l" rtl="0" fontAlgn="base">
        <a:lnSpc>
          <a:spcPct val="87000"/>
        </a:lnSpc>
        <a:spcBef>
          <a:spcPct val="0"/>
        </a:spcBef>
        <a:spcAft>
          <a:spcPct val="0"/>
        </a:spcAft>
        <a:defRPr sz="3800" b="1">
          <a:solidFill>
            <a:schemeClr val="hlink"/>
          </a:solidFill>
          <a:latin typeface="Helvetica" charset="0"/>
        </a:defRPr>
      </a:lvl7pPr>
      <a:lvl8pPr marL="1371600" algn="l" rtl="0" fontAlgn="base">
        <a:lnSpc>
          <a:spcPct val="87000"/>
        </a:lnSpc>
        <a:spcBef>
          <a:spcPct val="0"/>
        </a:spcBef>
        <a:spcAft>
          <a:spcPct val="0"/>
        </a:spcAft>
        <a:defRPr sz="3800" b="1">
          <a:solidFill>
            <a:schemeClr val="hlink"/>
          </a:solidFill>
          <a:latin typeface="Helvetica" charset="0"/>
        </a:defRPr>
      </a:lvl8pPr>
      <a:lvl9pPr marL="1828800" algn="l" rtl="0" fontAlgn="base">
        <a:lnSpc>
          <a:spcPct val="87000"/>
        </a:lnSpc>
        <a:spcBef>
          <a:spcPct val="0"/>
        </a:spcBef>
        <a:spcAft>
          <a:spcPct val="0"/>
        </a:spcAft>
        <a:defRPr sz="3800" b="1">
          <a:solidFill>
            <a:schemeClr val="hlink"/>
          </a:solidFill>
          <a:latin typeface="Helvetica" charset="0"/>
        </a:defRPr>
      </a:lvl9pPr>
    </p:titleStyle>
    <p:bodyStyle>
      <a:lvl1pPr marL="385763" indent="-38576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charset="-128"/>
          <a:cs typeface="ＭＳ Ｐゴシック"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sz="2000"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513" y="1220788"/>
            <a:ext cx="8307387" cy="5224462"/>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650"/>
            <a:ext cx="8716962" cy="781050"/>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9075" y="6400800"/>
            <a:ext cx="604838" cy="285750"/>
          </a:xfrm>
          <a:prstGeom prst="rect">
            <a:avLst/>
          </a:prstGeom>
          <a:noFill/>
          <a:ln w="19050">
            <a:noFill/>
            <a:miter lim="800000"/>
            <a:headEnd/>
            <a:tailEnd type="none" w="sm" len="sm"/>
          </a:ln>
          <a:effectLst/>
        </p:spPr>
        <p:txBody>
          <a:bodyPr wrap="none" lIns="45715" tIns="45715" rIns="45715" bIns="45715"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0966B78-0B68-0C41-9FA1-FEBF4261CC85}"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579925989"/>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200" algn="l" rtl="0" fontAlgn="base">
        <a:lnSpc>
          <a:spcPct val="87000"/>
        </a:lnSpc>
        <a:spcBef>
          <a:spcPct val="0"/>
        </a:spcBef>
        <a:spcAft>
          <a:spcPct val="0"/>
        </a:spcAft>
        <a:defRPr sz="3800" b="1">
          <a:solidFill>
            <a:schemeClr val="hlink"/>
          </a:solidFill>
          <a:latin typeface="Helvetica" charset="0"/>
        </a:defRPr>
      </a:lvl6pPr>
      <a:lvl7pPr marL="914400" algn="l" rtl="0" fontAlgn="base">
        <a:lnSpc>
          <a:spcPct val="87000"/>
        </a:lnSpc>
        <a:spcBef>
          <a:spcPct val="0"/>
        </a:spcBef>
        <a:spcAft>
          <a:spcPct val="0"/>
        </a:spcAft>
        <a:defRPr sz="3800" b="1">
          <a:solidFill>
            <a:schemeClr val="hlink"/>
          </a:solidFill>
          <a:latin typeface="Helvetica" charset="0"/>
        </a:defRPr>
      </a:lvl7pPr>
      <a:lvl8pPr marL="1371600" algn="l" rtl="0" fontAlgn="base">
        <a:lnSpc>
          <a:spcPct val="87000"/>
        </a:lnSpc>
        <a:spcBef>
          <a:spcPct val="0"/>
        </a:spcBef>
        <a:spcAft>
          <a:spcPct val="0"/>
        </a:spcAft>
        <a:defRPr sz="3800" b="1">
          <a:solidFill>
            <a:schemeClr val="hlink"/>
          </a:solidFill>
          <a:latin typeface="Helvetica" charset="0"/>
        </a:defRPr>
      </a:lvl8pPr>
      <a:lvl9pPr marL="1828800" algn="l" rtl="0" fontAlgn="base">
        <a:lnSpc>
          <a:spcPct val="87000"/>
        </a:lnSpc>
        <a:spcBef>
          <a:spcPct val="0"/>
        </a:spcBef>
        <a:spcAft>
          <a:spcPct val="0"/>
        </a:spcAft>
        <a:defRPr sz="3800" b="1">
          <a:solidFill>
            <a:schemeClr val="hlink"/>
          </a:solidFill>
          <a:latin typeface="Helvetica" charset="0"/>
        </a:defRPr>
      </a:lvl9pPr>
    </p:titleStyle>
    <p:body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74650" y="371475"/>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Rectangle 5"/>
          <p:cNvSpPr/>
          <p:nvPr userDrawn="1"/>
        </p:nvSpPr>
        <p:spPr>
          <a:xfrm>
            <a:off x="8839200" y="6611779"/>
            <a:ext cx="313157" cy="246221"/>
          </a:xfrm>
          <a:prstGeom prst="rect">
            <a:avLst/>
          </a:prstGeom>
        </p:spPr>
        <p:txBody>
          <a:bodyPr wrap="none">
            <a:spAutoFit/>
          </a:bodyPr>
          <a:lstStyle/>
          <a:p>
            <a:pPr algn="l" eaLnBrk="1" hangingPunct="1">
              <a:lnSpc>
                <a:spcPct val="100000"/>
              </a:lnSpc>
            </a:pPr>
            <a:fld id="{F5551B27-49BC-4291-80C6-707CDCF1D651}" type="slidenum">
              <a:rPr lang="en-US" sz="1000">
                <a:solidFill>
                  <a:srgbClr val="000000"/>
                </a:solidFill>
                <a:latin typeface="Arial Narrow" pitchFamily="-96" charset="0"/>
                <a:ea typeface="ＭＳ Ｐゴシック" pitchFamily="-96" charset="-128"/>
                <a:cs typeface="ＭＳ Ｐゴシック" pitchFamily="-96" charset="-128"/>
              </a:rPr>
              <a:pPr algn="l" eaLnBrk="1" hangingPunct="1">
                <a:lnSpc>
                  <a:spcPct val="100000"/>
                </a:lnSpc>
              </a:pPr>
              <a:t>‹#›</a:t>
            </a:fld>
            <a:endParaRPr lang="en-US" sz="2400" dirty="0">
              <a:solidFill>
                <a:srgbClr val="000000"/>
              </a:solidFill>
              <a:latin typeface="Arial Narrow" pitchFamily="34" charset="0"/>
              <a:cs typeface="Arial" charset="0"/>
            </a:endParaRPr>
          </a:p>
        </p:txBody>
      </p:sp>
      <p:sp>
        <p:nvSpPr>
          <p:cNvPr id="8" name="TextBox 7"/>
          <p:cNvSpPr txBox="1"/>
          <p:nvPr userDrawn="1"/>
        </p:nvSpPr>
        <p:spPr>
          <a:xfrm>
            <a:off x="-16031" y="6629400"/>
            <a:ext cx="4649342" cy="246221"/>
          </a:xfrm>
          <a:prstGeom prst="rect">
            <a:avLst/>
          </a:prstGeom>
          <a:noFill/>
        </p:spPr>
        <p:txBody>
          <a:bodyPr wrap="none" rtlCol="0">
            <a:spAutoFit/>
          </a:bodyPr>
          <a:lstStyle/>
          <a:p>
            <a:pPr algn="l" eaLnBrk="1" hangingPunct="1">
              <a:lnSpc>
                <a:spcPct val="100000"/>
              </a:lnSpc>
            </a:pPr>
            <a:r>
              <a:rPr lang="en-US" sz="1000" b="0" dirty="0">
                <a:solidFill>
                  <a:srgbClr val="000000"/>
                </a:solidFill>
                <a:latin typeface="Calibri" pitchFamily="34" charset="0"/>
                <a:cs typeface="Arial" charset="0"/>
              </a:rPr>
              <a:t>Bryant and </a:t>
            </a:r>
            <a:r>
              <a:rPr lang="en-US" sz="1000" b="0" dirty="0" err="1">
                <a:solidFill>
                  <a:srgbClr val="000000"/>
                </a:solidFill>
                <a:latin typeface="Calibri" pitchFamily="34" charset="0"/>
                <a:cs typeface="Arial" charset="0"/>
              </a:rPr>
              <a:t>O’Hallaron</a:t>
            </a:r>
            <a:r>
              <a:rPr lang="en-US" sz="1000" b="0" dirty="0">
                <a:solidFill>
                  <a:srgbClr val="000000"/>
                </a:solidFill>
                <a:latin typeface="Calibri" pitchFamily="34" charset="0"/>
                <a:cs typeface="Arial" charset="0"/>
              </a:rPr>
              <a:t>, Computer Systems: A Programmer’s Perspective, Third Edition</a:t>
            </a:r>
          </a:p>
        </p:txBody>
      </p:sp>
      <p:sp>
        <p:nvSpPr>
          <p:cNvPr id="9" name="Rectangle 8"/>
          <p:cNvSpPr>
            <a:spLocks noChangeArrowheads="1"/>
          </p:cNvSpPr>
          <p:nvPr userDrawn="1"/>
        </p:nvSpPr>
        <p:spPr bwMode="auto">
          <a:xfrm>
            <a:off x="-16031" y="0"/>
            <a:ext cx="9160031" cy="228600"/>
          </a:xfrm>
          <a:prstGeom prst="rect">
            <a:avLst/>
          </a:prstGeom>
          <a:solidFill>
            <a:srgbClr val="CFB87C"/>
          </a:solidFill>
          <a:ln w="9525">
            <a:noFill/>
            <a:miter lim="800000"/>
            <a:headEnd/>
            <a:tailEnd/>
          </a:ln>
          <a:effectLst/>
        </p:spPr>
        <p:txBody>
          <a:bodyPr wrap="none" anchor="ctr"/>
          <a:lstStyle/>
          <a:p>
            <a:pPr eaLnBrk="1" hangingPunct="1">
              <a:lnSpc>
                <a:spcPct val="100000"/>
              </a:lnSpc>
              <a:defRPr/>
            </a:pPr>
            <a:endParaRPr lang="en-US" sz="2400" b="0">
              <a:solidFill>
                <a:srgbClr val="000000"/>
              </a:solidFill>
              <a:latin typeface="Times New Roman" pitchFamily="18" charset="0"/>
              <a:cs typeface="Arial" charset="0"/>
            </a:endParaRPr>
          </a:p>
        </p:txBody>
      </p:sp>
      <p:sp>
        <p:nvSpPr>
          <p:cNvPr id="10" name="Text Box 5"/>
          <p:cNvSpPr txBox="1">
            <a:spLocks noChangeArrowheads="1"/>
          </p:cNvSpPr>
          <p:nvPr userDrawn="1"/>
        </p:nvSpPr>
        <p:spPr bwMode="auto">
          <a:xfrm>
            <a:off x="6934201" y="-26988"/>
            <a:ext cx="2273300" cy="276999"/>
          </a:xfrm>
          <a:prstGeom prst="rect">
            <a:avLst/>
          </a:prstGeom>
          <a:noFill/>
          <a:ln w="25400">
            <a:noFill/>
            <a:miter lim="800000"/>
            <a:headEnd/>
            <a:tailEnd/>
          </a:ln>
          <a:effectLst/>
        </p:spPr>
        <p:txBody>
          <a:bodyPr wrap="square">
            <a:spAutoFit/>
          </a:bodyPr>
          <a:lstStyle/>
          <a:p>
            <a:pPr algn="l" eaLnBrk="1" hangingPunct="1">
              <a:lnSpc>
                <a:spcPct val="100000"/>
              </a:lnSpc>
              <a:defRPr/>
            </a:pPr>
            <a:r>
              <a:rPr lang="en-US" sz="1200" dirty="0">
                <a:solidFill>
                  <a:srgbClr val="565A5C"/>
                </a:solidFill>
                <a:latin typeface="Times New Roman" pitchFamily="18" charset="0"/>
                <a:cs typeface="Arial" charset="0"/>
              </a:rPr>
              <a:t>University of Colorado Boulder</a:t>
            </a:r>
          </a:p>
        </p:txBody>
      </p:sp>
    </p:spTree>
    <p:extLst>
      <p:ext uri="{BB962C8B-B14F-4D97-AF65-F5344CB8AC3E}">
        <p14:creationId xmlns:p14="http://schemas.microsoft.com/office/powerpoint/2010/main" val="462748468"/>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Lst>
  <p:timing>
    <p:tnLst>
      <p:par>
        <p:cTn xmlns:p14="http://schemas.microsoft.com/office/powerpoint/2010/main" id="1" dur="indefinite" restart="never" nodeType="tmRoot"/>
      </p:par>
    </p:tnLst>
  </p:timing>
  <p:txStyles>
    <p:titleStyle>
      <a:lvl1pPr marL="119063" indent="-119063" algn="l" rtl="0" eaLnBrk="0" fontAlgn="base" hangingPunct="0">
        <a:spcBef>
          <a:spcPct val="0"/>
        </a:spcBef>
        <a:spcAft>
          <a:spcPct val="0"/>
        </a:spcAft>
        <a:defRPr sz="3600" b="1">
          <a:solidFill>
            <a:schemeClr val="tx1"/>
          </a:solidFill>
          <a:latin typeface="Calibri" pitchFamily="34" charset="0"/>
          <a:ea typeface="+mj-ea"/>
          <a:cs typeface="+mj-cs"/>
        </a:defRPr>
      </a:lvl1pPr>
      <a:lvl2pPr marL="119063" indent="-119063" algn="l" rtl="0" eaLnBrk="0" fontAlgn="base" hangingPunct="0">
        <a:spcBef>
          <a:spcPct val="0"/>
        </a:spcBef>
        <a:spcAft>
          <a:spcPct val="0"/>
        </a:spcAft>
        <a:defRPr sz="3600" b="1">
          <a:solidFill>
            <a:schemeClr val="tx1"/>
          </a:solidFill>
          <a:latin typeface="Calibri" pitchFamily="34" charset="0"/>
        </a:defRPr>
      </a:lvl2pPr>
      <a:lvl3pPr marL="119063" indent="-119063" algn="l" rtl="0" eaLnBrk="0" fontAlgn="base" hangingPunct="0">
        <a:spcBef>
          <a:spcPct val="0"/>
        </a:spcBef>
        <a:spcAft>
          <a:spcPct val="0"/>
        </a:spcAft>
        <a:defRPr sz="3600" b="1">
          <a:solidFill>
            <a:schemeClr val="tx1"/>
          </a:solidFill>
          <a:latin typeface="Calibri" pitchFamily="34" charset="0"/>
        </a:defRPr>
      </a:lvl3pPr>
      <a:lvl4pPr marL="119063" indent="-119063" algn="l" rtl="0" eaLnBrk="0" fontAlgn="base" hangingPunct="0">
        <a:spcBef>
          <a:spcPct val="0"/>
        </a:spcBef>
        <a:spcAft>
          <a:spcPct val="0"/>
        </a:spcAft>
        <a:defRPr sz="3600" b="1">
          <a:solidFill>
            <a:schemeClr val="tx1"/>
          </a:solidFill>
          <a:latin typeface="Calibri" pitchFamily="34" charset="0"/>
        </a:defRPr>
      </a:lvl4pPr>
      <a:lvl5pPr marL="119063" indent="-119063" algn="l" rtl="0" eaLnBrk="0" fontAlgn="base" hangingPunct="0">
        <a:spcBef>
          <a:spcPct val="0"/>
        </a:spcBef>
        <a:spcAft>
          <a:spcPct val="0"/>
        </a:spcAft>
        <a:defRPr sz="3600" b="1">
          <a:solidFill>
            <a:schemeClr val="tx1"/>
          </a:solidFill>
          <a:latin typeface="Calibri"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0" fontAlgn="base" hangingPunct="0">
        <a:spcBef>
          <a:spcPct val="20000"/>
        </a:spcBef>
        <a:spcAft>
          <a:spcPct val="0"/>
        </a:spcAft>
        <a:buClr>
          <a:srgbClr val="CFB87C"/>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CFB87C"/>
        </a:buClr>
        <a:buSzPct val="110000"/>
        <a:buFont typeface="Wingdings" pitchFamily="2" charset="2"/>
        <a:buChar char="§"/>
        <a:defRPr sz="2000">
          <a:solidFill>
            <a:schemeClr val="tx1"/>
          </a:solidFill>
          <a:latin typeface="Calibri" pitchFamily="34" charset="0"/>
        </a:defRPr>
      </a:lvl2pPr>
      <a:lvl3pPr marL="1143000" indent="-228600" algn="l" rtl="0" eaLnBrk="0" fontAlgn="base" hangingPunct="0">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513" y="1220788"/>
            <a:ext cx="8307387" cy="5224462"/>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650"/>
            <a:ext cx="8716962" cy="781050"/>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9075" y="6400800"/>
            <a:ext cx="604838" cy="285750"/>
          </a:xfrm>
          <a:prstGeom prst="rect">
            <a:avLst/>
          </a:prstGeom>
          <a:noFill/>
          <a:ln w="19050">
            <a:noFill/>
            <a:miter lim="800000"/>
            <a:headEnd/>
            <a:tailEnd type="none" w="sm" len="sm"/>
          </a:ln>
          <a:effectLst/>
        </p:spPr>
        <p:txBody>
          <a:bodyPr wrap="none" lIns="45715" tIns="45715" rIns="45715" bIns="45715"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0966B78-0B68-0C41-9FA1-FEBF4261CC85}"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57726391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200" algn="l" rtl="0" fontAlgn="base">
        <a:lnSpc>
          <a:spcPct val="87000"/>
        </a:lnSpc>
        <a:spcBef>
          <a:spcPct val="0"/>
        </a:spcBef>
        <a:spcAft>
          <a:spcPct val="0"/>
        </a:spcAft>
        <a:defRPr sz="3800" b="1">
          <a:solidFill>
            <a:schemeClr val="hlink"/>
          </a:solidFill>
          <a:latin typeface="Helvetica" charset="0"/>
        </a:defRPr>
      </a:lvl6pPr>
      <a:lvl7pPr marL="914400" algn="l" rtl="0" fontAlgn="base">
        <a:lnSpc>
          <a:spcPct val="87000"/>
        </a:lnSpc>
        <a:spcBef>
          <a:spcPct val="0"/>
        </a:spcBef>
        <a:spcAft>
          <a:spcPct val="0"/>
        </a:spcAft>
        <a:defRPr sz="3800" b="1">
          <a:solidFill>
            <a:schemeClr val="hlink"/>
          </a:solidFill>
          <a:latin typeface="Helvetica" charset="0"/>
        </a:defRPr>
      </a:lvl7pPr>
      <a:lvl8pPr marL="1371600" algn="l" rtl="0" fontAlgn="base">
        <a:lnSpc>
          <a:spcPct val="87000"/>
        </a:lnSpc>
        <a:spcBef>
          <a:spcPct val="0"/>
        </a:spcBef>
        <a:spcAft>
          <a:spcPct val="0"/>
        </a:spcAft>
        <a:defRPr sz="3800" b="1">
          <a:solidFill>
            <a:schemeClr val="hlink"/>
          </a:solidFill>
          <a:latin typeface="Helvetica" charset="0"/>
        </a:defRPr>
      </a:lvl8pPr>
      <a:lvl9pPr marL="1828800" algn="l" rtl="0" fontAlgn="base">
        <a:lnSpc>
          <a:spcPct val="87000"/>
        </a:lnSpc>
        <a:spcBef>
          <a:spcPct val="0"/>
        </a:spcBef>
        <a:spcAft>
          <a:spcPct val="0"/>
        </a:spcAft>
        <a:defRPr sz="3800" b="1">
          <a:solidFill>
            <a:schemeClr val="hlink"/>
          </a:solidFill>
          <a:latin typeface="Helvetica" charset="0"/>
        </a:defRPr>
      </a:lvl9pPr>
    </p:titleStyle>
    <p:body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513" y="1220788"/>
            <a:ext cx="8307387" cy="5224462"/>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650"/>
            <a:ext cx="8716962" cy="781050"/>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9075" y="6400800"/>
            <a:ext cx="604838" cy="285750"/>
          </a:xfrm>
          <a:prstGeom prst="rect">
            <a:avLst/>
          </a:prstGeom>
          <a:noFill/>
          <a:ln w="19050">
            <a:noFill/>
            <a:miter lim="800000"/>
            <a:headEnd/>
            <a:tailEnd type="none" w="sm" len="sm"/>
          </a:ln>
          <a:effectLst/>
        </p:spPr>
        <p:txBody>
          <a:bodyPr wrap="none" lIns="45715" tIns="45715" rIns="45715" bIns="45715"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0966B78-0B68-0C41-9FA1-FEBF4261CC85}"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3598434923"/>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200" algn="l" rtl="0" fontAlgn="base">
        <a:lnSpc>
          <a:spcPct val="87000"/>
        </a:lnSpc>
        <a:spcBef>
          <a:spcPct val="0"/>
        </a:spcBef>
        <a:spcAft>
          <a:spcPct val="0"/>
        </a:spcAft>
        <a:defRPr sz="3800" b="1">
          <a:solidFill>
            <a:schemeClr val="hlink"/>
          </a:solidFill>
          <a:latin typeface="Helvetica" charset="0"/>
        </a:defRPr>
      </a:lvl6pPr>
      <a:lvl7pPr marL="914400" algn="l" rtl="0" fontAlgn="base">
        <a:lnSpc>
          <a:spcPct val="87000"/>
        </a:lnSpc>
        <a:spcBef>
          <a:spcPct val="0"/>
        </a:spcBef>
        <a:spcAft>
          <a:spcPct val="0"/>
        </a:spcAft>
        <a:defRPr sz="3800" b="1">
          <a:solidFill>
            <a:schemeClr val="hlink"/>
          </a:solidFill>
          <a:latin typeface="Helvetica" charset="0"/>
        </a:defRPr>
      </a:lvl7pPr>
      <a:lvl8pPr marL="1371600" algn="l" rtl="0" fontAlgn="base">
        <a:lnSpc>
          <a:spcPct val="87000"/>
        </a:lnSpc>
        <a:spcBef>
          <a:spcPct val="0"/>
        </a:spcBef>
        <a:spcAft>
          <a:spcPct val="0"/>
        </a:spcAft>
        <a:defRPr sz="3800" b="1">
          <a:solidFill>
            <a:schemeClr val="hlink"/>
          </a:solidFill>
          <a:latin typeface="Helvetica" charset="0"/>
        </a:defRPr>
      </a:lvl8pPr>
      <a:lvl9pPr marL="1828800" algn="l" rtl="0" fontAlgn="base">
        <a:lnSpc>
          <a:spcPct val="87000"/>
        </a:lnSpc>
        <a:spcBef>
          <a:spcPct val="0"/>
        </a:spcBef>
        <a:spcAft>
          <a:spcPct val="0"/>
        </a:spcAft>
        <a:defRPr sz="3800" b="1">
          <a:solidFill>
            <a:schemeClr val="hlink"/>
          </a:solidFill>
          <a:latin typeface="Helvetica" charset="0"/>
        </a:defRPr>
      </a:lvl9pPr>
    </p:titleStyle>
    <p:body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xfrm>
            <a:off x="290918" y="1221462"/>
            <a:ext cx="8306223" cy="5223022"/>
          </a:xfrm>
          <a:prstGeom prst="rect">
            <a:avLst/>
          </a:prstGeom>
          <a:noFill/>
          <a:ln w="9525">
            <a:noFill/>
            <a:miter lim="800000"/>
            <a:headEnd/>
            <a:tailEnd/>
          </a:ln>
          <a:effectLst/>
        </p:spPr>
        <p:txBody>
          <a:bodyPr vert="horz" wrap="square" lIns="90166" tIns="44292" rIns="90166" bIns="442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1" name="Rectangle 3"/>
          <p:cNvSpPr>
            <a:spLocks noGrp="1" noChangeArrowheads="1"/>
          </p:cNvSpPr>
          <p:nvPr>
            <p:ph type="title"/>
          </p:nvPr>
        </p:nvSpPr>
        <p:spPr bwMode="auto">
          <a:xfrm>
            <a:off x="405376" y="248110"/>
            <a:ext cx="8716368" cy="780909"/>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2292" name="Text Box 4"/>
          <p:cNvSpPr txBox="1">
            <a:spLocks noChangeArrowheads="1"/>
          </p:cNvSpPr>
          <p:nvPr/>
        </p:nvSpPr>
        <p:spPr bwMode="auto">
          <a:xfrm>
            <a:off x="213021" y="6398362"/>
            <a:ext cx="616807" cy="291051"/>
          </a:xfrm>
          <a:prstGeom prst="rect">
            <a:avLst/>
          </a:prstGeom>
          <a:noFill/>
          <a:ln w="19050">
            <a:noFill/>
            <a:miter lim="800000"/>
            <a:headEnd/>
            <a:tailEnd type="none" w="sm" len="sm"/>
          </a:ln>
          <a:effectLst/>
        </p:spPr>
        <p:txBody>
          <a:bodyPr wrap="none" lIns="45550" tIns="45550" rIns="45550" bIns="45550" anchor="ctr">
            <a:spAutoFit/>
          </a:bodyPr>
          <a:lstStyle>
            <a:lvl1pPr defTabSz="912813">
              <a:defRPr sz="2400" b="1">
                <a:solidFill>
                  <a:schemeClr val="tx1"/>
                </a:solidFill>
                <a:latin typeface="Helvetica" charset="0"/>
                <a:ea typeface="ＭＳ Ｐゴシック" charset="0"/>
                <a:cs typeface="ＭＳ Ｐゴシック" charset="0"/>
              </a:defRPr>
            </a:lvl1pPr>
            <a:lvl2pPr marL="37931725" indent="-37474525" defTabSz="91281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05036AE9-2D91-E24C-857F-BD5240F490E5}"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61941383"/>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Lst>
  <p:transition xmlns:p14="http://schemas.microsoft.com/office/powerpoint/2010/main" spd="med"/>
  <p:timing>
    <p:tnLst>
      <p:par>
        <p:cTn xmlns:p14="http://schemas.microsoft.com/office/powerpoint/2010/main" id="1" dur="indefinite" restart="never" nodeType="tmRoot"/>
      </p:par>
    </p:tnLst>
  </p:timing>
  <p:txStyles>
    <p:titleStyle>
      <a:lvl1pPr algn="l" defTabSz="907823"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defTabSz="907823"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2pPr>
      <a:lvl3pPr algn="l" defTabSz="907823"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3pPr>
      <a:lvl4pPr algn="l" defTabSz="907823"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4pPr>
      <a:lvl5pPr algn="l" defTabSz="907823"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5pPr>
      <a:lvl6pPr marL="456343" algn="l" defTabSz="911099" rtl="0" fontAlgn="base">
        <a:lnSpc>
          <a:spcPct val="87000"/>
        </a:lnSpc>
        <a:spcBef>
          <a:spcPct val="0"/>
        </a:spcBef>
        <a:spcAft>
          <a:spcPct val="0"/>
        </a:spcAft>
        <a:defRPr sz="3800" b="1">
          <a:solidFill>
            <a:schemeClr val="hlink"/>
          </a:solidFill>
          <a:latin typeface="Helvetica" pitchFamily="-1" charset="0"/>
        </a:defRPr>
      </a:lvl6pPr>
      <a:lvl7pPr marL="912682" algn="l" defTabSz="911099" rtl="0" fontAlgn="base">
        <a:lnSpc>
          <a:spcPct val="87000"/>
        </a:lnSpc>
        <a:spcBef>
          <a:spcPct val="0"/>
        </a:spcBef>
        <a:spcAft>
          <a:spcPct val="0"/>
        </a:spcAft>
        <a:defRPr sz="3800" b="1">
          <a:solidFill>
            <a:schemeClr val="hlink"/>
          </a:solidFill>
          <a:latin typeface="Helvetica" pitchFamily="-1" charset="0"/>
        </a:defRPr>
      </a:lvl7pPr>
      <a:lvl8pPr marL="1369023" algn="l" defTabSz="911099" rtl="0" fontAlgn="base">
        <a:lnSpc>
          <a:spcPct val="87000"/>
        </a:lnSpc>
        <a:spcBef>
          <a:spcPct val="0"/>
        </a:spcBef>
        <a:spcAft>
          <a:spcPct val="0"/>
        </a:spcAft>
        <a:defRPr sz="3800" b="1">
          <a:solidFill>
            <a:schemeClr val="hlink"/>
          </a:solidFill>
          <a:latin typeface="Helvetica" pitchFamily="-1" charset="0"/>
        </a:defRPr>
      </a:lvl8pPr>
      <a:lvl9pPr marL="1825366" algn="l" defTabSz="911099" rtl="0" fontAlgn="base">
        <a:lnSpc>
          <a:spcPct val="87000"/>
        </a:lnSpc>
        <a:spcBef>
          <a:spcPct val="0"/>
        </a:spcBef>
        <a:spcAft>
          <a:spcPct val="0"/>
        </a:spcAft>
        <a:defRPr sz="3800" b="1">
          <a:solidFill>
            <a:schemeClr val="hlink"/>
          </a:solidFill>
          <a:latin typeface="Helvetica" pitchFamily="-1" charset="0"/>
        </a:defRPr>
      </a:lvl9pPr>
    </p:titleStyle>
    <p:bodyStyle>
      <a:lvl1pPr marL="381572" indent="-381572" algn="l" defTabSz="907823"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37705" indent="-240073" algn="l" defTabSz="907823"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 charset="-128"/>
        </a:defRPr>
      </a:lvl2pPr>
      <a:lvl3pPr marL="1139945" indent="-233713" algn="l" defTabSz="907823"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pitchFamily="-1" charset="-128"/>
        </a:defRPr>
      </a:lvl3pPr>
      <a:lvl4pPr marL="1591472" indent="-222583" algn="l" defTabSz="907823" rtl="0" eaLnBrk="0" fontAlgn="base" hangingPunct="0">
        <a:spcBef>
          <a:spcPct val="20000"/>
        </a:spcBef>
        <a:spcAft>
          <a:spcPct val="0"/>
        </a:spcAft>
        <a:buChar char="»"/>
        <a:defRPr>
          <a:solidFill>
            <a:schemeClr val="tx1"/>
          </a:solidFill>
          <a:latin typeface="+mn-lt"/>
          <a:ea typeface="ＭＳ Ｐゴシック" pitchFamily="-1" charset="-128"/>
        </a:defRPr>
      </a:lvl4pPr>
      <a:lvl5pPr marL="2440468" indent="-224174" algn="l" defTabSz="907823"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899667" indent="-228173" algn="l" defTabSz="911099" rtl="0" fontAlgn="base">
        <a:spcBef>
          <a:spcPct val="20000"/>
        </a:spcBef>
        <a:spcAft>
          <a:spcPct val="0"/>
        </a:spcAft>
        <a:buChar char="•"/>
        <a:defRPr sz="2000">
          <a:solidFill>
            <a:schemeClr val="tx1"/>
          </a:solidFill>
          <a:latin typeface="Times New Roman" pitchFamily="-1" charset="0"/>
          <a:ea typeface="ＭＳ Ｐゴシック" pitchFamily="-1" charset="-128"/>
        </a:defRPr>
      </a:lvl6pPr>
      <a:lvl7pPr marL="3356008" indent="-228173" algn="l" defTabSz="911099" rtl="0" fontAlgn="base">
        <a:spcBef>
          <a:spcPct val="20000"/>
        </a:spcBef>
        <a:spcAft>
          <a:spcPct val="0"/>
        </a:spcAft>
        <a:buChar char="•"/>
        <a:defRPr sz="2000">
          <a:solidFill>
            <a:schemeClr val="tx1"/>
          </a:solidFill>
          <a:latin typeface="Times New Roman" pitchFamily="-1" charset="0"/>
          <a:ea typeface="ＭＳ Ｐゴシック" pitchFamily="-1" charset="-128"/>
        </a:defRPr>
      </a:lvl7pPr>
      <a:lvl8pPr marL="3812348" indent="-228173" algn="l" defTabSz="911099" rtl="0" fontAlgn="base">
        <a:spcBef>
          <a:spcPct val="20000"/>
        </a:spcBef>
        <a:spcAft>
          <a:spcPct val="0"/>
        </a:spcAft>
        <a:buChar char="•"/>
        <a:defRPr sz="2000">
          <a:solidFill>
            <a:schemeClr val="tx1"/>
          </a:solidFill>
          <a:latin typeface="Times New Roman" pitchFamily="-1" charset="0"/>
          <a:ea typeface="ＭＳ Ｐゴシック" pitchFamily="-1" charset="-128"/>
        </a:defRPr>
      </a:lvl8pPr>
      <a:lvl9pPr marL="4268688" indent="-228173" algn="l" defTabSz="911099" rtl="0" fontAlgn="base">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6343" rtl="0" eaLnBrk="1" latinLnBrk="0" hangingPunct="1">
        <a:defRPr sz="1800" kern="1200">
          <a:solidFill>
            <a:schemeClr val="tx1"/>
          </a:solidFill>
          <a:latin typeface="+mn-lt"/>
          <a:ea typeface="+mn-ea"/>
          <a:cs typeface="+mn-cs"/>
        </a:defRPr>
      </a:lvl1pPr>
      <a:lvl2pPr marL="456343" algn="l" defTabSz="456343" rtl="0" eaLnBrk="1" latinLnBrk="0" hangingPunct="1">
        <a:defRPr sz="1800" kern="1200">
          <a:solidFill>
            <a:schemeClr val="tx1"/>
          </a:solidFill>
          <a:latin typeface="+mn-lt"/>
          <a:ea typeface="+mn-ea"/>
          <a:cs typeface="+mn-cs"/>
        </a:defRPr>
      </a:lvl2pPr>
      <a:lvl3pPr marL="912682" algn="l" defTabSz="456343" rtl="0" eaLnBrk="1" latinLnBrk="0" hangingPunct="1">
        <a:defRPr sz="1800" kern="1200">
          <a:solidFill>
            <a:schemeClr val="tx1"/>
          </a:solidFill>
          <a:latin typeface="+mn-lt"/>
          <a:ea typeface="+mn-ea"/>
          <a:cs typeface="+mn-cs"/>
        </a:defRPr>
      </a:lvl3pPr>
      <a:lvl4pPr marL="1369023" algn="l" defTabSz="456343" rtl="0" eaLnBrk="1" latinLnBrk="0" hangingPunct="1">
        <a:defRPr sz="1800" kern="1200">
          <a:solidFill>
            <a:schemeClr val="tx1"/>
          </a:solidFill>
          <a:latin typeface="+mn-lt"/>
          <a:ea typeface="+mn-ea"/>
          <a:cs typeface="+mn-cs"/>
        </a:defRPr>
      </a:lvl4pPr>
      <a:lvl5pPr marL="1825366" algn="l" defTabSz="456343" rtl="0" eaLnBrk="1" latinLnBrk="0" hangingPunct="1">
        <a:defRPr sz="1800" kern="1200">
          <a:solidFill>
            <a:schemeClr val="tx1"/>
          </a:solidFill>
          <a:latin typeface="+mn-lt"/>
          <a:ea typeface="+mn-ea"/>
          <a:cs typeface="+mn-cs"/>
        </a:defRPr>
      </a:lvl5pPr>
      <a:lvl6pPr marL="2281706" algn="l" defTabSz="456343" rtl="0" eaLnBrk="1" latinLnBrk="0" hangingPunct="1">
        <a:defRPr sz="1800" kern="1200">
          <a:solidFill>
            <a:schemeClr val="tx1"/>
          </a:solidFill>
          <a:latin typeface="+mn-lt"/>
          <a:ea typeface="+mn-ea"/>
          <a:cs typeface="+mn-cs"/>
        </a:defRPr>
      </a:lvl6pPr>
      <a:lvl7pPr marL="2738046" algn="l" defTabSz="456343" rtl="0" eaLnBrk="1" latinLnBrk="0" hangingPunct="1">
        <a:defRPr sz="1800" kern="1200">
          <a:solidFill>
            <a:schemeClr val="tx1"/>
          </a:solidFill>
          <a:latin typeface="+mn-lt"/>
          <a:ea typeface="+mn-ea"/>
          <a:cs typeface="+mn-cs"/>
        </a:defRPr>
      </a:lvl7pPr>
      <a:lvl8pPr marL="3194387" algn="l" defTabSz="456343" rtl="0" eaLnBrk="1" latinLnBrk="0" hangingPunct="1">
        <a:defRPr sz="1800" kern="1200">
          <a:solidFill>
            <a:schemeClr val="tx1"/>
          </a:solidFill>
          <a:latin typeface="+mn-lt"/>
          <a:ea typeface="+mn-ea"/>
          <a:cs typeface="+mn-cs"/>
        </a:defRPr>
      </a:lvl8pPr>
      <a:lvl9pPr marL="3650726" algn="l" defTabSz="4563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en.wikipedia.org/wiki/E-mail_addres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package" Target="../embeddings/Microsoft_Excel_Sheet1.xlsx"/><Relationship Id="rId5"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1447800"/>
            <a:ext cx="7772400" cy="1565275"/>
          </a:xfrm>
          <a:effectLst>
            <a:outerShdw blurRad="63500" dist="53882" dir="2700000" algn="ctr" rotWithShape="0">
              <a:srgbClr val="969696"/>
            </a:outerShdw>
          </a:effectLst>
        </p:spPr>
        <p:txBody>
          <a:bodyPr/>
          <a:lstStyle/>
          <a:p>
            <a:pPr algn="ctr" eaLnBrk="1" hangingPunct="1">
              <a:defRPr/>
            </a:pPr>
            <a:r>
              <a:rPr lang="en-US" dirty="0" smtClean="0">
                <a:ea typeface="+mj-ea"/>
                <a:cs typeface="+mj-cs"/>
              </a:rPr>
              <a:t>Structures, Alignment, Unions</a:t>
            </a:r>
            <a:endParaRPr lang="en-US" dirty="0">
              <a:ea typeface="+mj-ea"/>
              <a:cs typeface="+mj-cs"/>
            </a:endParaRPr>
          </a:p>
        </p:txBody>
      </p:sp>
      <p:sp>
        <p:nvSpPr>
          <p:cNvPr id="141315" name="Rectangle 3"/>
          <p:cNvSpPr>
            <a:spLocks noGrp="1" noChangeArrowheads="1"/>
          </p:cNvSpPr>
          <p:nvPr>
            <p:ph type="body" idx="1"/>
          </p:nvPr>
        </p:nvSpPr>
        <p:spPr>
          <a:xfrm>
            <a:off x="2130425" y="3719513"/>
            <a:ext cx="4384675" cy="2462212"/>
          </a:xfrm>
        </p:spPr>
        <p:txBody>
          <a:bodyPr lIns="90487" tIns="44450" rIns="90487" bIns="44450"/>
          <a:lstStyle/>
          <a:p>
            <a:pPr eaLnBrk="1" hangingPunct="1">
              <a:defRPr/>
            </a:pPr>
            <a:r>
              <a:rPr lang="en-US" dirty="0">
                <a:latin typeface="Helvetica" charset="0"/>
              </a:rPr>
              <a:t>Topics</a:t>
            </a:r>
          </a:p>
          <a:p>
            <a:pPr lvl="1" eaLnBrk="1" hangingPunct="1">
              <a:defRPr/>
            </a:pPr>
            <a:r>
              <a:rPr lang="en-US" dirty="0" err="1" smtClean="0">
                <a:latin typeface="Helvetica" charset="0"/>
                <a:ea typeface="ＭＳ Ｐゴシック" charset="0"/>
              </a:rPr>
              <a:t>Structs</a:t>
            </a:r>
            <a:r>
              <a:rPr lang="en-US" dirty="0" smtClean="0">
                <a:latin typeface="Helvetica" charset="0"/>
                <a:ea typeface="ＭＳ Ｐゴシック" charset="0"/>
              </a:rPr>
              <a:t> in C and assembly layout</a:t>
            </a:r>
          </a:p>
          <a:p>
            <a:pPr lvl="1" eaLnBrk="1" hangingPunct="1">
              <a:defRPr/>
            </a:pPr>
            <a:r>
              <a:rPr lang="en-US" dirty="0" smtClean="0">
                <a:latin typeface="Helvetica" charset="0"/>
                <a:ea typeface="ＭＳ Ｐゴシック" charset="0"/>
              </a:rPr>
              <a:t>Alignment</a:t>
            </a:r>
          </a:p>
          <a:p>
            <a:pPr lvl="1" eaLnBrk="1" hangingPunct="1">
              <a:defRPr/>
            </a:pPr>
            <a:r>
              <a:rPr lang="en-US" dirty="0" smtClean="0">
                <a:latin typeface="Helvetica" charset="0"/>
                <a:ea typeface="ＭＳ Ｐゴシック" charset="0"/>
              </a:rPr>
              <a:t>Unions</a:t>
            </a:r>
            <a:endParaRPr lang="en-US" dirty="0">
              <a:latin typeface="Helvetica" charset="0"/>
              <a:ea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357018" y="435678"/>
            <a:ext cx="8359945" cy="762000"/>
          </a:xfrm>
          <a:ln/>
        </p:spPr>
        <p:txBody>
          <a:bodyPr/>
          <a:lstStyle/>
          <a:p>
            <a:pPr marL="119063" indent="-119063"/>
            <a:r>
              <a:rPr lang="en-US" dirty="0" smtClean="0"/>
              <a:t>Meeting Overall Alignment Requirement</a:t>
            </a:r>
            <a:endParaRPr lang="en-US" dirty="0"/>
          </a:p>
        </p:txBody>
      </p:sp>
      <p:sp>
        <p:nvSpPr>
          <p:cNvPr id="27652" name="Rectangle 4"/>
          <p:cNvSpPr>
            <a:spLocks noGrp="1" noChangeArrowheads="1"/>
          </p:cNvSpPr>
          <p:nvPr>
            <p:ph type="body" idx="1"/>
          </p:nvPr>
        </p:nvSpPr>
        <p:spPr>
          <a:ln/>
        </p:spPr>
        <p:txBody>
          <a:bodyPr/>
          <a:lstStyle/>
          <a:p>
            <a:endParaRPr lang="en-US" dirty="0"/>
          </a:p>
          <a:p>
            <a:r>
              <a:rPr lang="en-US" dirty="0" smtClean="0"/>
              <a:t>For largest alignment requirement K</a:t>
            </a:r>
          </a:p>
          <a:p>
            <a:r>
              <a:rPr lang="en-US" dirty="0" smtClean="0"/>
              <a:t>Overall structure must be multiple of K</a:t>
            </a:r>
            <a:endParaRPr lang="en-US" dirty="0"/>
          </a:p>
        </p:txBody>
      </p:sp>
      <p:sp>
        <p:nvSpPr>
          <p:cNvPr id="27654" name="Rectangle 6"/>
          <p:cNvSpPr>
            <a:spLocks/>
          </p:cNvSpPr>
          <p:nvPr/>
        </p:nvSpPr>
        <p:spPr bwMode="auto">
          <a:xfrm>
            <a:off x="6069012" y="1905000"/>
            <a:ext cx="2224088" cy="15240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itchFamily="49" charset="0"/>
                <a:cs typeface="Courier New" pitchFamily="49" charset="0"/>
                <a:sym typeface="Courier New Bold" charset="0"/>
              </a:rPr>
              <a:t>struct</a:t>
            </a:r>
            <a:r>
              <a:rPr lang="en-US" sz="1800" dirty="0">
                <a:solidFill>
                  <a:schemeClr val="tx1"/>
                </a:solidFill>
                <a:latin typeface="Courier New" pitchFamily="49" charset="0"/>
                <a:cs typeface="Courier New" pitchFamily="49" charset="0"/>
                <a:sym typeface="Courier New Bold" charset="0"/>
              </a:rPr>
              <a:t> S2 {</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double </a:t>
            </a:r>
            <a:r>
              <a:rPr lang="en-US" sz="1800" dirty="0" err="1">
                <a:solidFill>
                  <a:schemeClr val="tx1"/>
                </a:solidFill>
                <a:latin typeface="Courier New" pitchFamily="49" charset="0"/>
                <a:cs typeface="Courier New" pitchFamily="49" charset="0"/>
                <a:sym typeface="Courier New Bold" charset="0"/>
              </a:rPr>
              <a:t>v</a:t>
            </a:r>
            <a:r>
              <a:rPr lang="en-US" sz="1800" dirty="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int</a:t>
            </a:r>
            <a:r>
              <a:rPr lang="en-US" sz="1800" dirty="0">
                <a:solidFill>
                  <a:schemeClr val="tx1"/>
                </a:solidFill>
                <a:latin typeface="Courier New" pitchFamily="49" charset="0"/>
                <a:cs typeface="Courier New" pitchFamily="49" charset="0"/>
                <a:sym typeface="Courier New Bold" charset="0"/>
              </a:rPr>
              <a:t> i[2];</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char </a:t>
            </a:r>
            <a:r>
              <a:rPr lang="en-US" sz="1800" dirty="0" err="1">
                <a:solidFill>
                  <a:schemeClr val="tx1"/>
                </a:solidFill>
                <a:latin typeface="Courier New" pitchFamily="49" charset="0"/>
                <a:cs typeface="Courier New" pitchFamily="49" charset="0"/>
                <a:sym typeface="Courier New Bold" charset="0"/>
              </a:rPr>
              <a:t>c</a:t>
            </a:r>
            <a:r>
              <a:rPr lang="en-US" sz="1800" dirty="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p</a:t>
            </a:r>
            <a:r>
              <a:rPr lang="en-US" sz="1800" dirty="0">
                <a:solidFill>
                  <a:schemeClr val="tx1"/>
                </a:solidFill>
                <a:latin typeface="Courier New" pitchFamily="49" charset="0"/>
                <a:cs typeface="Courier New" pitchFamily="49" charset="0"/>
                <a:sym typeface="Courier New Bold" charset="0"/>
              </a:rPr>
              <a:t>;</a:t>
            </a:r>
          </a:p>
        </p:txBody>
      </p:sp>
      <p:graphicFrame>
        <p:nvGraphicFramePr>
          <p:cNvPr id="13" name="Group 7"/>
          <p:cNvGraphicFramePr>
            <a:graphicFrameLocks noGrp="1"/>
          </p:cNvGraphicFramePr>
          <p:nvPr/>
        </p:nvGraphicFramePr>
        <p:xfrm>
          <a:off x="381000" y="4495800"/>
          <a:ext cx="833596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320675">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32067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320675">
                  <a:extLst>
                    <a:ext uri="{9D8B030D-6E8A-4147-A177-3AD203B41FA5}">
                      <a16:colId xmlns:a16="http://schemas.microsoft.com/office/drawing/2014/main" xmlns="" val="20021"/>
                    </a:ext>
                  </a:extLst>
                </a:gridCol>
                <a:gridCol w="320675">
                  <a:extLst>
                    <a:ext uri="{9D8B030D-6E8A-4147-A177-3AD203B41FA5}">
                      <a16:colId xmlns:a16="http://schemas.microsoft.com/office/drawing/2014/main" xmlns="" val="20022"/>
                    </a:ext>
                  </a:extLst>
                </a:gridCol>
                <a:gridCol w="320675">
                  <a:extLst>
                    <a:ext uri="{9D8B030D-6E8A-4147-A177-3AD203B41FA5}">
                      <a16:colId xmlns:a16="http://schemas.microsoft.com/office/drawing/2014/main" xmlns="" val="20023"/>
                    </a:ext>
                  </a:extLst>
                </a:gridCol>
                <a:gridCol w="320675">
                  <a:extLst>
                    <a:ext uri="{9D8B030D-6E8A-4147-A177-3AD203B41FA5}">
                      <a16:colId xmlns:a16="http://schemas.microsoft.com/office/drawing/2014/main" xmlns="" val="20024"/>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7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p+0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p+8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p+16</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p+24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cxnSp>
        <p:nvCxnSpPr>
          <p:cNvPr id="3" name="Straight Arrow Connector 2"/>
          <p:cNvCxnSpPr/>
          <p:nvPr/>
        </p:nvCxnSpPr>
        <p:spPr bwMode="auto">
          <a:xfrm flipV="1">
            <a:off x="7467600" y="5257800"/>
            <a:ext cx="685800" cy="685800"/>
          </a:xfrm>
          <a:prstGeom prst="straightConnector1">
            <a:avLst/>
          </a:prstGeom>
          <a:noFill/>
          <a:ln w="25400" cap="flat" cmpd="sng" algn="ctr">
            <a:solidFill>
              <a:schemeClr val="tx1"/>
            </a:solidFill>
            <a:prstDash val="solid"/>
            <a:round/>
            <a:headEnd type="none" w="med" len="med"/>
            <a:tailEnd type="arrow"/>
          </a:ln>
          <a:effectLst/>
        </p:spPr>
      </p:cxnSp>
      <p:sp>
        <p:nvSpPr>
          <p:cNvPr id="4" name="TextBox 3"/>
          <p:cNvSpPr txBox="1"/>
          <p:nvPr/>
        </p:nvSpPr>
        <p:spPr>
          <a:xfrm>
            <a:off x="5840437" y="5943600"/>
            <a:ext cx="1659429" cy="369332"/>
          </a:xfrm>
          <a:prstGeom prst="rect">
            <a:avLst/>
          </a:prstGeom>
          <a:noFill/>
        </p:spPr>
        <p:txBody>
          <a:bodyPr wrap="none" rtlCol="0">
            <a:spAutoFit/>
          </a:bodyPr>
          <a:lstStyle/>
          <a:p>
            <a:pPr algn="r"/>
            <a:r>
              <a:rPr lang="en-US" sz="1800" dirty="0" smtClean="0">
                <a:latin typeface="Calibri" pitchFamily="34" charset="0"/>
              </a:rPr>
              <a:t>Multiple of K=8</a:t>
            </a:r>
          </a:p>
        </p:txBody>
      </p:sp>
    </p:spTree>
    <p:extLst>
      <p:ext uri="{BB962C8B-B14F-4D97-AF65-F5344CB8AC3E}">
        <p14:creationId xmlns:p14="http://schemas.microsoft.com/office/powerpoint/2010/main" val="4878072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Freeform 1"/>
          <p:cNvSpPr>
            <a:spLocks/>
          </p:cNvSpPr>
          <p:nvPr/>
        </p:nvSpPr>
        <p:spPr bwMode="auto">
          <a:xfrm>
            <a:off x="711200" y="3708400"/>
            <a:ext cx="7670800" cy="2032000"/>
          </a:xfrm>
          <a:custGeom>
            <a:avLst/>
            <a:gdLst/>
            <a:ahLst/>
            <a:cxnLst>
              <a:cxn ang="0">
                <a:pos x="7617" y="0"/>
              </a:cxn>
              <a:cxn ang="0">
                <a:pos x="0" y="21465"/>
              </a:cxn>
              <a:cxn ang="0">
                <a:pos x="21600" y="21600"/>
              </a:cxn>
              <a:cxn ang="0">
                <a:pos x="13017" y="0"/>
              </a:cxn>
              <a:cxn ang="0">
                <a:pos x="7617" y="0"/>
              </a:cxn>
              <a:cxn ang="0">
                <a:pos x="7617" y="0"/>
              </a:cxn>
            </a:cxnLst>
            <a:rect l="0" t="0" r="r" b="b"/>
            <a:pathLst>
              <a:path w="21600" h="21600">
                <a:moveTo>
                  <a:pt x="7617" y="0"/>
                </a:moveTo>
                <a:lnTo>
                  <a:pt x="0" y="21465"/>
                </a:lnTo>
                <a:lnTo>
                  <a:pt x="21600" y="21600"/>
                </a:lnTo>
                <a:lnTo>
                  <a:pt x="13017" y="0"/>
                </a:lnTo>
                <a:lnTo>
                  <a:pt x="7617" y="0"/>
                </a:lnTo>
                <a:close/>
                <a:moveTo>
                  <a:pt x="7617" y="0"/>
                </a:moveTo>
              </a:path>
            </a:pathLst>
          </a:custGeom>
          <a:solidFill>
            <a:srgbClr val="E6E6E6"/>
          </a:solidFill>
          <a:ln w="38100" cap="flat">
            <a:noFill/>
            <a:miter lim="800000"/>
            <a:headEnd type="none" w="med" len="med"/>
            <a:tailEnd type="none" w="med" len="med"/>
          </a:ln>
        </p:spPr>
        <p:txBody>
          <a:bodyPr lIns="0" tIns="0" rIns="0" bIns="0"/>
          <a:lstStyle/>
          <a:p>
            <a:endParaRPr lang="en-US"/>
          </a:p>
        </p:txBody>
      </p:sp>
      <p:sp>
        <p:nvSpPr>
          <p:cNvPr id="28676" name="Rectangle 4"/>
          <p:cNvSpPr>
            <a:spLocks noGrp="1" noChangeArrowheads="1"/>
          </p:cNvSpPr>
          <p:nvPr>
            <p:ph type="title"/>
          </p:nvPr>
        </p:nvSpPr>
        <p:spPr>
          <a:ln/>
        </p:spPr>
        <p:txBody>
          <a:bodyPr/>
          <a:lstStyle/>
          <a:p>
            <a:pPr marL="119063" indent="-119063"/>
            <a:r>
              <a:rPr lang="en-US" dirty="0"/>
              <a:t>Arrays of </a:t>
            </a:r>
            <a:r>
              <a:rPr lang="en-US" dirty="0" smtClean="0"/>
              <a:t>Structures</a:t>
            </a:r>
            <a:endParaRPr lang="en-US" dirty="0"/>
          </a:p>
        </p:txBody>
      </p:sp>
      <p:sp>
        <p:nvSpPr>
          <p:cNvPr id="28677" name="Rectangle 5"/>
          <p:cNvSpPr>
            <a:spLocks noGrp="1" noChangeArrowheads="1"/>
          </p:cNvSpPr>
          <p:nvPr>
            <p:ph type="body" idx="1"/>
          </p:nvPr>
        </p:nvSpPr>
        <p:spPr>
          <a:xfrm>
            <a:off x="381000" y="1397000"/>
            <a:ext cx="5562600" cy="977900"/>
          </a:xfrm>
          <a:ln/>
        </p:spPr>
        <p:txBody>
          <a:bodyPr/>
          <a:lstStyle/>
          <a:p>
            <a:r>
              <a:rPr lang="en-US" dirty="0" smtClean="0"/>
              <a:t>Overall structure length multiple of K</a:t>
            </a:r>
          </a:p>
          <a:p>
            <a:r>
              <a:rPr lang="en-US" dirty="0" smtClean="0"/>
              <a:t>Satisfy </a:t>
            </a:r>
            <a:r>
              <a:rPr lang="en-US" dirty="0"/>
              <a:t>alignment requirement </a:t>
            </a:r>
            <a:br>
              <a:rPr lang="en-US" dirty="0"/>
            </a:br>
            <a:r>
              <a:rPr lang="en-US" dirty="0"/>
              <a:t>for every element</a:t>
            </a:r>
          </a:p>
        </p:txBody>
      </p:sp>
      <p:sp>
        <p:nvSpPr>
          <p:cNvPr id="28678" name="Rectangle 6"/>
          <p:cNvSpPr>
            <a:spLocks/>
          </p:cNvSpPr>
          <p:nvPr/>
        </p:nvSpPr>
        <p:spPr bwMode="auto">
          <a:xfrm>
            <a:off x="6642100" y="1213553"/>
            <a:ext cx="2222500" cy="1529647"/>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0" tIns="0" rIns="0" bIns="0"/>
          <a:lstStyle/>
          <a:p>
            <a:pPr algn="l"/>
            <a:r>
              <a:rPr lang="en-US" sz="1800" dirty="0" err="1">
                <a:solidFill>
                  <a:schemeClr val="tx1"/>
                </a:solidFill>
                <a:latin typeface="Courier New" pitchFamily="49" charset="0"/>
                <a:cs typeface="Courier New" pitchFamily="49" charset="0"/>
                <a:sym typeface="Courier New Bold" charset="0"/>
              </a:rPr>
              <a:t>struct</a:t>
            </a:r>
            <a:r>
              <a:rPr lang="en-US" sz="1800" dirty="0">
                <a:solidFill>
                  <a:schemeClr val="tx1"/>
                </a:solidFill>
                <a:latin typeface="Courier New" pitchFamily="49" charset="0"/>
                <a:cs typeface="Courier New" pitchFamily="49" charset="0"/>
                <a:sym typeface="Courier New Bold" charset="0"/>
              </a:rPr>
              <a:t> S2 {</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double v;</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int</a:t>
            </a:r>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i</a:t>
            </a:r>
            <a:r>
              <a:rPr lang="en-US" sz="1800" dirty="0">
                <a:solidFill>
                  <a:schemeClr val="tx1"/>
                </a:solidFill>
                <a:latin typeface="Courier New" pitchFamily="49" charset="0"/>
                <a:cs typeface="Courier New" pitchFamily="49" charset="0"/>
                <a:sym typeface="Courier New Bold" charset="0"/>
              </a:rPr>
              <a:t>[2];</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char c;</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a:solidFill>
                  <a:srgbClr val="FF0000"/>
                </a:solidFill>
                <a:latin typeface="Courier New" pitchFamily="49" charset="0"/>
                <a:cs typeface="Courier New" pitchFamily="49" charset="0"/>
                <a:sym typeface="Courier New Bold" charset="0"/>
              </a:rPr>
              <a:t>a[10];</a:t>
            </a:r>
          </a:p>
        </p:txBody>
      </p:sp>
      <p:graphicFrame>
        <p:nvGraphicFramePr>
          <p:cNvPr id="28679" name="Group 7"/>
          <p:cNvGraphicFramePr>
            <a:graphicFrameLocks noGrp="1"/>
          </p:cNvGraphicFramePr>
          <p:nvPr/>
        </p:nvGraphicFramePr>
        <p:xfrm>
          <a:off x="381000" y="5715000"/>
          <a:ext cx="833596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320675">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32067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320675">
                  <a:extLst>
                    <a:ext uri="{9D8B030D-6E8A-4147-A177-3AD203B41FA5}">
                      <a16:colId xmlns:a16="http://schemas.microsoft.com/office/drawing/2014/main" xmlns="" val="20021"/>
                    </a:ext>
                  </a:extLst>
                </a:gridCol>
                <a:gridCol w="320675">
                  <a:extLst>
                    <a:ext uri="{9D8B030D-6E8A-4147-A177-3AD203B41FA5}">
                      <a16:colId xmlns:a16="http://schemas.microsoft.com/office/drawing/2014/main" xmlns="" val="20022"/>
                    </a:ext>
                  </a:extLst>
                </a:gridCol>
                <a:gridCol w="320675">
                  <a:extLst>
                    <a:ext uri="{9D8B030D-6E8A-4147-A177-3AD203B41FA5}">
                      <a16:colId xmlns:a16="http://schemas.microsoft.com/office/drawing/2014/main" xmlns="" val="20023"/>
                    </a:ext>
                  </a:extLst>
                </a:gridCol>
                <a:gridCol w="320675">
                  <a:extLst>
                    <a:ext uri="{9D8B030D-6E8A-4147-A177-3AD203B41FA5}">
                      <a16:colId xmlns:a16="http://schemas.microsoft.com/office/drawing/2014/main" xmlns="" val="20024"/>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7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a+24</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a+32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a+40</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graphicFrame>
        <p:nvGraphicFramePr>
          <p:cNvPr id="28791" name="Group 119"/>
          <p:cNvGraphicFramePr>
            <a:graphicFrameLocks noGrp="1"/>
          </p:cNvGraphicFramePr>
          <p:nvPr/>
        </p:nvGraphicFramePr>
        <p:xfrm>
          <a:off x="1181100" y="3314700"/>
          <a:ext cx="8240168"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639762">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639763">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22805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320675">
                  <a:extLst>
                    <a:ext uri="{9D8B030D-6E8A-4147-A177-3AD203B41FA5}">
                      <a16:colId xmlns:a16="http://schemas.microsoft.com/office/drawing/2014/main" xmlns="" val="20021"/>
                    </a:ext>
                  </a:extLst>
                </a:gridCol>
                <a:gridCol w="320675">
                  <a:extLst>
                    <a:ext uri="{9D8B030D-6E8A-4147-A177-3AD203B41FA5}">
                      <a16:colId xmlns:a16="http://schemas.microsoft.com/office/drawing/2014/main" xmlns=""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a[2]</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a+72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sp>
        <p:nvSpPr>
          <p:cNvPr id="8" name="TextBox 7"/>
          <p:cNvSpPr txBox="1"/>
          <p:nvPr/>
        </p:nvSpPr>
        <p:spPr>
          <a:xfrm>
            <a:off x="977900" y="50800"/>
            <a:ext cx="184666" cy="369332"/>
          </a:xfrm>
          <a:prstGeom prst="rect">
            <a:avLst/>
          </a:prstGeom>
          <a:noFill/>
        </p:spPr>
        <p:txBody>
          <a:bodyPr wrap="none" rtlCol="0">
            <a:spAutoFit/>
          </a:bodyPr>
          <a:lstStyle/>
          <a:p>
            <a:endParaRPr lang="en-US" sz="1800" dirty="0" smtClean="0">
              <a:latin typeface="Calibri" pitchFamily="34" charset="0"/>
            </a:endParaRPr>
          </a:p>
        </p:txBody>
      </p:sp>
    </p:spTree>
    <p:extLst>
      <p:ext uri="{BB962C8B-B14F-4D97-AF65-F5344CB8AC3E}">
        <p14:creationId xmlns:p14="http://schemas.microsoft.com/office/powerpoint/2010/main" val="32000477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reeform 1"/>
          <p:cNvSpPr>
            <a:spLocks/>
          </p:cNvSpPr>
          <p:nvPr/>
        </p:nvSpPr>
        <p:spPr bwMode="auto">
          <a:xfrm>
            <a:off x="3111500" y="2590800"/>
            <a:ext cx="4445000" cy="812800"/>
          </a:xfrm>
          <a:custGeom>
            <a:avLst/>
            <a:gdLst/>
            <a:ahLst/>
            <a:cxnLst>
              <a:cxn ang="0">
                <a:pos x="6171" y="338"/>
              </a:cxn>
              <a:cxn ang="0">
                <a:pos x="0" y="21600"/>
              </a:cxn>
              <a:cxn ang="0">
                <a:pos x="21600" y="21600"/>
              </a:cxn>
              <a:cxn ang="0">
                <a:pos x="15552" y="0"/>
              </a:cxn>
              <a:cxn ang="0">
                <a:pos x="6171" y="338"/>
              </a:cxn>
              <a:cxn ang="0">
                <a:pos x="6171" y="338"/>
              </a:cxn>
            </a:cxnLst>
            <a:rect l="0" t="0" r="r" b="b"/>
            <a:pathLst>
              <a:path w="21600" h="21600">
                <a:moveTo>
                  <a:pt x="6171" y="338"/>
                </a:moveTo>
                <a:lnTo>
                  <a:pt x="0" y="21600"/>
                </a:lnTo>
                <a:lnTo>
                  <a:pt x="21600" y="21600"/>
                </a:lnTo>
                <a:lnTo>
                  <a:pt x="15552" y="0"/>
                </a:lnTo>
                <a:lnTo>
                  <a:pt x="6171" y="338"/>
                </a:lnTo>
                <a:close/>
                <a:moveTo>
                  <a:pt x="6171" y="338"/>
                </a:moveTo>
              </a:path>
            </a:pathLst>
          </a:custGeom>
          <a:solidFill>
            <a:srgbClr val="E6E6E6"/>
          </a:solidFill>
          <a:ln w="38100" cap="flat">
            <a:noFill/>
            <a:miter lim="800000"/>
            <a:headEnd type="none" w="med" len="med"/>
            <a:tailEnd type="none" w="med" len="med"/>
          </a:ln>
        </p:spPr>
        <p:txBody>
          <a:bodyPr lIns="0" tIns="0" rIns="0" bIns="0"/>
          <a:lstStyle/>
          <a:p>
            <a:endParaRPr lang="en-US"/>
          </a:p>
        </p:txBody>
      </p:sp>
      <p:sp>
        <p:nvSpPr>
          <p:cNvPr id="29700" name="Rectangle 4"/>
          <p:cNvSpPr>
            <a:spLocks noGrp="1" noChangeArrowheads="1"/>
          </p:cNvSpPr>
          <p:nvPr>
            <p:ph type="title"/>
          </p:nvPr>
        </p:nvSpPr>
        <p:spPr>
          <a:ln/>
        </p:spPr>
        <p:txBody>
          <a:bodyPr/>
          <a:lstStyle/>
          <a:p>
            <a:pPr marL="119063" indent="-119063"/>
            <a:r>
              <a:rPr lang="en-US"/>
              <a:t>Accessing Array Elements</a:t>
            </a:r>
          </a:p>
        </p:txBody>
      </p:sp>
      <p:sp>
        <p:nvSpPr>
          <p:cNvPr id="29701" name="Rectangle 5"/>
          <p:cNvSpPr>
            <a:spLocks noGrp="1" noChangeArrowheads="1"/>
          </p:cNvSpPr>
          <p:nvPr>
            <p:ph type="body" idx="1"/>
          </p:nvPr>
        </p:nvSpPr>
        <p:spPr>
          <a:xfrm>
            <a:off x="381000" y="1130300"/>
            <a:ext cx="8382000" cy="927100"/>
          </a:xfrm>
          <a:ln/>
        </p:spPr>
        <p:txBody>
          <a:bodyPr/>
          <a:lstStyle/>
          <a:p>
            <a:r>
              <a:rPr lang="en-US" dirty="0"/>
              <a:t>Compute array offset </a:t>
            </a:r>
            <a:r>
              <a:rPr lang="en-US" dirty="0" smtClean="0"/>
              <a:t>12*</a:t>
            </a:r>
            <a:r>
              <a:rPr lang="en-US" dirty="0" err="1" smtClean="0"/>
              <a:t>idx</a:t>
            </a:r>
            <a:endParaRPr lang="en-US" dirty="0"/>
          </a:p>
          <a:p>
            <a:pPr marL="552450" lvl="1"/>
            <a:r>
              <a:rPr lang="en-US" dirty="0" err="1">
                <a:latin typeface="Courier New Bold" charset="0"/>
                <a:cs typeface="Courier New Bold" charset="0"/>
                <a:sym typeface="Courier New Bold" charset="0"/>
              </a:rPr>
              <a:t>sizeof</a:t>
            </a:r>
            <a:r>
              <a:rPr lang="en-US" dirty="0">
                <a:latin typeface="Courier New Bold" charset="0"/>
                <a:cs typeface="Courier New Bold" charset="0"/>
                <a:sym typeface="Courier New Bold" charset="0"/>
              </a:rPr>
              <a:t>(S3)</a:t>
            </a:r>
            <a:r>
              <a:rPr lang="en-US" dirty="0"/>
              <a:t>, including alignment </a:t>
            </a:r>
            <a:r>
              <a:rPr lang="en-US" dirty="0" smtClean="0"/>
              <a:t>spacers</a:t>
            </a:r>
            <a:endParaRPr lang="en-US" dirty="0"/>
          </a:p>
        </p:txBody>
      </p:sp>
      <p:sp>
        <p:nvSpPr>
          <p:cNvPr id="29702" name="Rectangle 6"/>
          <p:cNvSpPr>
            <a:spLocks/>
          </p:cNvSpPr>
          <p:nvPr/>
        </p:nvSpPr>
        <p:spPr bwMode="auto">
          <a:xfrm>
            <a:off x="6705600" y="381000"/>
            <a:ext cx="2222500" cy="15240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itchFamily="49" charset="0"/>
                <a:cs typeface="Courier New" pitchFamily="49" charset="0"/>
                <a:sym typeface="Courier New Bold" charset="0"/>
              </a:rPr>
              <a:t>struct S3 {</a:t>
            </a:r>
            <a:endParaRPr lang="en-US" sz="1800" b="1">
              <a:solidFill>
                <a:schemeClr val="tx1"/>
              </a:solidFill>
              <a:latin typeface="Courier New" pitchFamily="49" charset="0"/>
              <a:ea typeface="Lucida Grande" charset="0"/>
              <a:cs typeface="Courier New" pitchFamily="49" charset="0"/>
              <a:sym typeface="Arial Narrow" charset="0"/>
            </a:endParaRPr>
          </a:p>
          <a:p>
            <a:pPr algn="l"/>
            <a:r>
              <a:rPr lang="en-US" sz="1800">
                <a:solidFill>
                  <a:schemeClr val="tx1"/>
                </a:solidFill>
                <a:latin typeface="Courier New" pitchFamily="49" charset="0"/>
                <a:cs typeface="Courier New" pitchFamily="49" charset="0"/>
                <a:sym typeface="Courier New Bold" charset="0"/>
              </a:rPr>
              <a:t>  short i;</a:t>
            </a:r>
            <a:endParaRPr lang="en-US" sz="1800" b="1">
              <a:solidFill>
                <a:schemeClr val="tx1"/>
              </a:solidFill>
              <a:latin typeface="Courier New" pitchFamily="49" charset="0"/>
              <a:ea typeface="Lucida Grande" charset="0"/>
              <a:cs typeface="Courier New" pitchFamily="49" charset="0"/>
              <a:sym typeface="Arial Narrow" charset="0"/>
            </a:endParaRPr>
          </a:p>
          <a:p>
            <a:pPr algn="l"/>
            <a:r>
              <a:rPr lang="en-US" sz="1800">
                <a:solidFill>
                  <a:schemeClr val="tx1"/>
                </a:solidFill>
                <a:latin typeface="Courier New" pitchFamily="49" charset="0"/>
                <a:cs typeface="Courier New" pitchFamily="49" charset="0"/>
                <a:sym typeface="Courier New Bold" charset="0"/>
              </a:rPr>
              <a:t>  float v;</a:t>
            </a:r>
            <a:endParaRPr lang="en-US" sz="1800" b="1">
              <a:solidFill>
                <a:schemeClr val="tx1"/>
              </a:solidFill>
              <a:latin typeface="Courier New" pitchFamily="49" charset="0"/>
              <a:ea typeface="Lucida Grande" charset="0"/>
              <a:cs typeface="Courier New" pitchFamily="49" charset="0"/>
              <a:sym typeface="Arial Narrow" charset="0"/>
            </a:endParaRPr>
          </a:p>
          <a:p>
            <a:pPr algn="l"/>
            <a:r>
              <a:rPr lang="en-US" sz="1800">
                <a:solidFill>
                  <a:schemeClr val="tx1"/>
                </a:solidFill>
                <a:latin typeface="Courier New" pitchFamily="49" charset="0"/>
                <a:cs typeface="Courier New" pitchFamily="49" charset="0"/>
                <a:sym typeface="Courier New Bold" charset="0"/>
              </a:rPr>
              <a:t>  short j;</a:t>
            </a:r>
            <a:endParaRPr lang="en-US" sz="1800" b="1">
              <a:solidFill>
                <a:schemeClr val="tx1"/>
              </a:solidFill>
              <a:latin typeface="Courier New" pitchFamily="49" charset="0"/>
              <a:ea typeface="Lucida Grande" charset="0"/>
              <a:cs typeface="Courier New" pitchFamily="49" charset="0"/>
              <a:sym typeface="Arial Narrow" charset="0"/>
            </a:endParaRPr>
          </a:p>
          <a:p>
            <a:pPr algn="l"/>
            <a:r>
              <a:rPr lang="en-US" sz="1800">
                <a:solidFill>
                  <a:schemeClr val="tx1"/>
                </a:solidFill>
                <a:latin typeface="Courier New" pitchFamily="49" charset="0"/>
                <a:cs typeface="Courier New" pitchFamily="49" charset="0"/>
                <a:sym typeface="Courier New Bold" charset="0"/>
              </a:rPr>
              <a:t>} a[10];</a:t>
            </a:r>
          </a:p>
        </p:txBody>
      </p:sp>
      <p:sp>
        <p:nvSpPr>
          <p:cNvPr id="29703" name="Rectangle 7"/>
          <p:cNvSpPr>
            <a:spLocks/>
          </p:cNvSpPr>
          <p:nvPr/>
        </p:nvSpPr>
        <p:spPr bwMode="auto">
          <a:xfrm>
            <a:off x="457200" y="4191000"/>
            <a:ext cx="3289300" cy="11176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itchFamily="49" charset="0"/>
                <a:cs typeface="Courier New" pitchFamily="49" charset="0"/>
                <a:sym typeface="Courier New Bold" charset="0"/>
              </a:rPr>
              <a:t>short </a:t>
            </a:r>
            <a:r>
              <a:rPr lang="en-US" sz="1800" dirty="0" err="1">
                <a:solidFill>
                  <a:schemeClr val="tx1"/>
                </a:solidFill>
                <a:latin typeface="Courier New" pitchFamily="49" charset="0"/>
                <a:cs typeface="Courier New" pitchFamily="49" charset="0"/>
                <a:sym typeface="Courier New Bold" charset="0"/>
              </a:rPr>
              <a:t>get_j</a:t>
            </a:r>
            <a:r>
              <a:rPr lang="en-US" sz="1800" dirty="0">
                <a:solidFill>
                  <a:schemeClr val="tx1"/>
                </a:solidFill>
                <a:latin typeface="Courier New" pitchFamily="49" charset="0"/>
                <a:cs typeface="Courier New" pitchFamily="49" charset="0"/>
                <a:sym typeface="Courier New Bold" charset="0"/>
              </a:rPr>
              <a:t>(</a:t>
            </a:r>
            <a:r>
              <a:rPr lang="en-US" sz="1800" dirty="0" err="1">
                <a:solidFill>
                  <a:schemeClr val="tx1"/>
                </a:solidFill>
                <a:latin typeface="Courier New" pitchFamily="49" charset="0"/>
                <a:cs typeface="Courier New" pitchFamily="49" charset="0"/>
                <a:sym typeface="Courier New Bold" charset="0"/>
              </a:rPr>
              <a:t>int</a:t>
            </a:r>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idx</a:t>
            </a:r>
            <a:r>
              <a:rPr lang="en-US" sz="1800" dirty="0">
                <a:solidFill>
                  <a:schemeClr val="tx1"/>
                </a:solidFill>
                <a:latin typeface="Courier New" pitchFamily="49" charset="0"/>
                <a:cs typeface="Courier New" pitchFamily="49" charset="0"/>
                <a:sym typeface="Courier New Bold" charset="0"/>
              </a:rPr>
              <a:t>)</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return a[</a:t>
            </a:r>
            <a:r>
              <a:rPr lang="en-US" sz="1800" dirty="0" err="1">
                <a:solidFill>
                  <a:schemeClr val="tx1"/>
                </a:solidFill>
                <a:latin typeface="Courier New" pitchFamily="49" charset="0"/>
                <a:cs typeface="Courier New" pitchFamily="49" charset="0"/>
                <a:sym typeface="Courier New Bold" charset="0"/>
              </a:rPr>
              <a:t>idx</a:t>
            </a:r>
            <a:r>
              <a:rPr lang="en-US" sz="1800" dirty="0">
                <a:solidFill>
                  <a:schemeClr val="tx1"/>
                </a:solidFill>
                <a:latin typeface="Courier New" pitchFamily="49" charset="0"/>
                <a:cs typeface="Courier New" pitchFamily="49" charset="0"/>
                <a:sym typeface="Courier New Bold" charset="0"/>
              </a:rPr>
              <a:t>].j;</a:t>
            </a:r>
            <a:endParaRPr lang="en-US" sz="24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a:t>
            </a:r>
          </a:p>
        </p:txBody>
      </p:sp>
      <p:sp>
        <p:nvSpPr>
          <p:cNvPr id="29704" name="Rectangle 8"/>
          <p:cNvSpPr>
            <a:spLocks/>
          </p:cNvSpPr>
          <p:nvPr/>
        </p:nvSpPr>
        <p:spPr bwMode="auto">
          <a:xfrm>
            <a:off x="3886200" y="4318000"/>
            <a:ext cx="4660900" cy="863600"/>
          </a:xfrm>
          <a:prstGeom prst="rect">
            <a:avLst/>
          </a:prstGeom>
          <a:solidFill>
            <a:srgbClr val="9CE0F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114300" algn="l"/>
                <a:tab pos="114300" algn="l"/>
                <a:tab pos="114300" algn="l"/>
              </a:tabLst>
            </a:pPr>
            <a:r>
              <a:rPr lang="en-US" sz="1800" dirty="0">
                <a:solidFill>
                  <a:schemeClr val="tx1"/>
                </a:solidFill>
                <a:latin typeface="Courier New" pitchFamily="49" charset="0"/>
                <a:ea typeface="Monaco" charset="0"/>
                <a:cs typeface="Courier New" pitchFamily="49" charset="0"/>
                <a:sym typeface="Courier New Bold" charset="0"/>
              </a:rPr>
              <a:t>	# </a:t>
            </a:r>
            <a:r>
              <a:rPr lang="en-US" sz="1800" dirty="0" smtClean="0">
                <a:solidFill>
                  <a:schemeClr val="tx1"/>
                </a:solidFill>
                <a:latin typeface="Courier New" pitchFamily="49" charset="0"/>
                <a:ea typeface="Monaco" charset="0"/>
                <a:cs typeface="Courier New" pitchFamily="49" charset="0"/>
                <a:sym typeface="Courier New Bold" charset="0"/>
              </a:rPr>
              <a:t>%</a:t>
            </a:r>
            <a:r>
              <a:rPr lang="en-US" sz="1800" dirty="0" err="1" smtClean="0">
                <a:solidFill>
                  <a:schemeClr val="tx1"/>
                </a:solidFill>
                <a:latin typeface="Courier New" pitchFamily="49" charset="0"/>
                <a:ea typeface="Monaco" charset="0"/>
                <a:cs typeface="Courier New" pitchFamily="49" charset="0"/>
                <a:sym typeface="Courier New Bold" charset="0"/>
              </a:rPr>
              <a:t>rdi</a:t>
            </a:r>
            <a:r>
              <a:rPr lang="en-US" sz="1800" dirty="0" smtClean="0">
                <a:solidFill>
                  <a:schemeClr val="tx1"/>
                </a:solidFill>
                <a:latin typeface="Courier New" pitchFamily="49" charset="0"/>
                <a:ea typeface="Monaco" charset="0"/>
                <a:cs typeface="Courier New" pitchFamily="49" charset="0"/>
                <a:sym typeface="Courier New Bold" charset="0"/>
              </a:rPr>
              <a:t> </a:t>
            </a:r>
            <a:r>
              <a:rPr lang="en-US" sz="1800" dirty="0">
                <a:solidFill>
                  <a:schemeClr val="tx1"/>
                </a:solidFill>
                <a:latin typeface="Courier New" pitchFamily="49" charset="0"/>
                <a:ea typeface="Monaco" charset="0"/>
                <a:cs typeface="Courier New" pitchFamily="49" charset="0"/>
                <a:sym typeface="Courier New Bold" charset="0"/>
              </a:rPr>
              <a:t>= </a:t>
            </a:r>
            <a:r>
              <a:rPr lang="en-US" sz="1800" dirty="0" err="1">
                <a:solidFill>
                  <a:schemeClr val="tx1"/>
                </a:solidFill>
                <a:latin typeface="Courier New" pitchFamily="49" charset="0"/>
                <a:ea typeface="Monaco" charset="0"/>
                <a:cs typeface="Courier New" pitchFamily="49" charset="0"/>
                <a:sym typeface="Courier New Bold" charset="0"/>
              </a:rPr>
              <a:t>idx</a:t>
            </a:r>
            <a:endParaRPr lang="en-US" b="1" dirty="0">
              <a:solidFill>
                <a:schemeClr val="tx1"/>
              </a:solidFill>
              <a:latin typeface="Courier New" pitchFamily="49" charset="0"/>
              <a:ea typeface="Lucida Grande" charset="0"/>
              <a:cs typeface="Courier New" pitchFamily="49" charset="0"/>
              <a:sym typeface="Arial Narrow" charset="0"/>
            </a:endParaRPr>
          </a:p>
          <a:p>
            <a:pPr algn="l">
              <a:tabLst>
                <a:tab pos="114300" algn="l"/>
                <a:tab pos="114300" algn="l"/>
                <a:tab pos="114300" algn="l"/>
              </a:tabLst>
            </a:pPr>
            <a:r>
              <a:rPr lang="en-US" sz="1800" dirty="0">
                <a:solidFill>
                  <a:schemeClr val="tx1"/>
                </a:solidFill>
                <a:latin typeface="Courier New" pitchFamily="49" charset="0"/>
                <a:ea typeface="Monaco" charset="0"/>
                <a:cs typeface="Courier New" pitchFamily="49" charset="0"/>
                <a:sym typeface="Courier New Bold" charset="0"/>
              </a:rPr>
              <a:t>	</a:t>
            </a:r>
            <a:r>
              <a:rPr lang="en-US" sz="1800" dirty="0" err="1" smtClean="0">
                <a:solidFill>
                  <a:schemeClr val="tx1"/>
                </a:solidFill>
                <a:latin typeface="Courier New" pitchFamily="49" charset="0"/>
                <a:ea typeface="Monaco" charset="0"/>
                <a:cs typeface="Courier New" pitchFamily="49" charset="0"/>
                <a:sym typeface="Courier New Bold" charset="0"/>
              </a:rPr>
              <a:t>leaq</a:t>
            </a:r>
            <a:r>
              <a:rPr lang="en-US" sz="1800" dirty="0" smtClean="0">
                <a:solidFill>
                  <a:schemeClr val="tx1"/>
                </a:solidFill>
                <a:latin typeface="Courier New" pitchFamily="49" charset="0"/>
                <a:ea typeface="Monaco" charset="0"/>
                <a:cs typeface="Courier New" pitchFamily="49" charset="0"/>
                <a:sym typeface="Courier New Bold" charset="0"/>
              </a:rPr>
              <a:t> (%rdi,%rdi,</a:t>
            </a:r>
            <a:r>
              <a:rPr lang="en-US" sz="1800" dirty="0">
                <a:solidFill>
                  <a:schemeClr val="tx1"/>
                </a:solidFill>
                <a:latin typeface="Courier New" pitchFamily="49" charset="0"/>
                <a:ea typeface="Monaco" charset="0"/>
                <a:cs typeface="Courier New" pitchFamily="49" charset="0"/>
                <a:sym typeface="Courier New Bold" charset="0"/>
              </a:rPr>
              <a:t>2)</a:t>
            </a:r>
            <a:r>
              <a:rPr lang="en-US" sz="1800" dirty="0" smtClean="0">
                <a:solidFill>
                  <a:schemeClr val="tx1"/>
                </a:solidFill>
                <a:latin typeface="Courier New" pitchFamily="49" charset="0"/>
                <a:ea typeface="Monaco" charset="0"/>
                <a:cs typeface="Courier New" pitchFamily="49" charset="0"/>
                <a:sym typeface="Courier New Bold" charset="0"/>
              </a:rPr>
              <a:t>,%</a:t>
            </a:r>
            <a:r>
              <a:rPr lang="en-US" sz="1800" dirty="0" err="1" smtClean="0">
                <a:solidFill>
                  <a:schemeClr val="tx1"/>
                </a:solidFill>
                <a:latin typeface="Courier New" pitchFamily="49" charset="0"/>
                <a:ea typeface="Monaco" charset="0"/>
                <a:cs typeface="Courier New" pitchFamily="49" charset="0"/>
                <a:sym typeface="Courier New Bold" charset="0"/>
              </a:rPr>
              <a:t>rax</a:t>
            </a:r>
            <a:r>
              <a:rPr lang="en-US" sz="1800" dirty="0" smtClean="0">
                <a:solidFill>
                  <a:schemeClr val="tx1"/>
                </a:solidFill>
                <a:latin typeface="Courier New" pitchFamily="49" charset="0"/>
                <a:ea typeface="Monaco" charset="0"/>
                <a:cs typeface="Courier New" pitchFamily="49" charset="0"/>
                <a:sym typeface="Courier New Bold" charset="0"/>
              </a:rPr>
              <a:t> </a:t>
            </a:r>
            <a:r>
              <a:rPr lang="en-US" sz="1800" dirty="0">
                <a:solidFill>
                  <a:schemeClr val="tx1"/>
                </a:solidFill>
                <a:latin typeface="Courier New" pitchFamily="49" charset="0"/>
                <a:ea typeface="Monaco" charset="0"/>
                <a:cs typeface="Courier New" pitchFamily="49" charset="0"/>
                <a:sym typeface="Courier New Bold" charset="0"/>
              </a:rPr>
              <a:t># 3*</a:t>
            </a:r>
            <a:r>
              <a:rPr lang="en-US" sz="1800" dirty="0" err="1">
                <a:solidFill>
                  <a:schemeClr val="tx1"/>
                </a:solidFill>
                <a:latin typeface="Courier New" pitchFamily="49" charset="0"/>
                <a:ea typeface="Monaco" charset="0"/>
                <a:cs typeface="Courier New" pitchFamily="49" charset="0"/>
                <a:sym typeface="Courier New Bold" charset="0"/>
              </a:rPr>
              <a:t>idx</a:t>
            </a:r>
            <a:endParaRPr lang="en-US" b="1" dirty="0">
              <a:solidFill>
                <a:schemeClr val="tx1"/>
              </a:solidFill>
              <a:latin typeface="Courier New" pitchFamily="49" charset="0"/>
              <a:ea typeface="Lucida Grande" charset="0"/>
              <a:cs typeface="Courier New" pitchFamily="49" charset="0"/>
              <a:sym typeface="Arial Narrow" charset="0"/>
            </a:endParaRPr>
          </a:p>
          <a:p>
            <a:pPr algn="l">
              <a:tabLst>
                <a:tab pos="114300" algn="l"/>
                <a:tab pos="114300" algn="l"/>
                <a:tab pos="114300" algn="l"/>
              </a:tabLst>
            </a:pPr>
            <a:r>
              <a:rPr lang="en-US" sz="1800" dirty="0">
                <a:solidFill>
                  <a:schemeClr val="tx1"/>
                </a:solidFill>
                <a:latin typeface="Courier New" pitchFamily="49" charset="0"/>
                <a:ea typeface="Monaco" charset="0"/>
                <a:cs typeface="Courier New" pitchFamily="49" charset="0"/>
                <a:sym typeface="Courier New Bold" charset="0"/>
              </a:rPr>
              <a:t>	</a:t>
            </a:r>
            <a:r>
              <a:rPr lang="en-US" sz="1800" dirty="0" err="1" smtClean="0">
                <a:solidFill>
                  <a:schemeClr val="tx1"/>
                </a:solidFill>
                <a:latin typeface="Courier New" pitchFamily="49" charset="0"/>
                <a:ea typeface="Monaco" charset="0"/>
                <a:cs typeface="Courier New" pitchFamily="49" charset="0"/>
                <a:sym typeface="Courier New Bold" charset="0"/>
              </a:rPr>
              <a:t>movzwl</a:t>
            </a:r>
            <a:r>
              <a:rPr lang="en-US" sz="1800" dirty="0" smtClean="0">
                <a:solidFill>
                  <a:schemeClr val="tx1"/>
                </a:solidFill>
                <a:latin typeface="Courier New" pitchFamily="49" charset="0"/>
                <a:ea typeface="Monaco" charset="0"/>
                <a:cs typeface="Courier New" pitchFamily="49" charset="0"/>
                <a:sym typeface="Courier New Bold" charset="0"/>
              </a:rPr>
              <a:t> </a:t>
            </a:r>
            <a:r>
              <a:rPr lang="en-US" sz="1800" dirty="0">
                <a:solidFill>
                  <a:schemeClr val="tx1"/>
                </a:solidFill>
                <a:latin typeface="Courier New" pitchFamily="49" charset="0"/>
                <a:ea typeface="Monaco" charset="0"/>
                <a:cs typeface="Courier New" pitchFamily="49" charset="0"/>
                <a:sym typeface="Courier New Bold" charset="0"/>
              </a:rPr>
              <a:t>a+8(</a:t>
            </a:r>
            <a:r>
              <a:rPr lang="en-US" sz="1800" dirty="0" smtClean="0">
                <a:solidFill>
                  <a:schemeClr val="tx1"/>
                </a:solidFill>
                <a:latin typeface="Courier New" pitchFamily="49" charset="0"/>
                <a:ea typeface="Monaco" charset="0"/>
                <a:cs typeface="Courier New" pitchFamily="49" charset="0"/>
                <a:sym typeface="Courier New Bold" charset="0"/>
              </a:rPr>
              <a:t>,%rax</a:t>
            </a:r>
            <a:r>
              <a:rPr lang="en-US" sz="1800" dirty="0">
                <a:solidFill>
                  <a:schemeClr val="tx1"/>
                </a:solidFill>
                <a:latin typeface="Courier New" pitchFamily="49" charset="0"/>
                <a:ea typeface="Monaco" charset="0"/>
                <a:cs typeface="Courier New" pitchFamily="49" charset="0"/>
                <a:sym typeface="Courier New Bold" charset="0"/>
              </a:rPr>
              <a:t>,4)</a:t>
            </a:r>
            <a:r>
              <a:rPr lang="en-US" sz="1800" dirty="0" smtClean="0">
                <a:solidFill>
                  <a:schemeClr val="tx1"/>
                </a:solidFill>
                <a:latin typeface="Courier New" pitchFamily="49" charset="0"/>
                <a:ea typeface="Monaco" charset="0"/>
                <a:cs typeface="Courier New" pitchFamily="49" charset="0"/>
                <a:sym typeface="Courier New Bold" charset="0"/>
              </a:rPr>
              <a:t>,%</a:t>
            </a:r>
            <a:r>
              <a:rPr lang="en-US" sz="1800" dirty="0" err="1" smtClean="0">
                <a:solidFill>
                  <a:schemeClr val="tx1"/>
                </a:solidFill>
                <a:latin typeface="Courier New" pitchFamily="49" charset="0"/>
                <a:ea typeface="Monaco" charset="0"/>
                <a:cs typeface="Courier New" pitchFamily="49" charset="0"/>
                <a:sym typeface="Courier New Bold" charset="0"/>
              </a:rPr>
              <a:t>eax</a:t>
            </a:r>
            <a:endParaRPr lang="en-US" sz="1800" dirty="0">
              <a:solidFill>
                <a:schemeClr val="tx1"/>
              </a:solidFill>
              <a:latin typeface="Courier New" pitchFamily="49" charset="0"/>
              <a:ea typeface="Monaco" charset="0"/>
              <a:cs typeface="Courier New" pitchFamily="49" charset="0"/>
              <a:sym typeface="Courier New Bold" charset="0"/>
            </a:endParaRPr>
          </a:p>
        </p:txBody>
      </p:sp>
      <p:graphicFrame>
        <p:nvGraphicFramePr>
          <p:cNvPr id="29705" name="Group 9"/>
          <p:cNvGraphicFramePr>
            <a:graphicFrameLocks noGrp="1"/>
          </p:cNvGraphicFramePr>
          <p:nvPr>
            <p:extLst>
              <p:ext uri="{D42A27DB-BD31-4B8C-83A1-F6EECF244321}">
                <p14:modId xmlns:p14="http://schemas.microsoft.com/office/powerpoint/2010/main" val="3236142206"/>
              </p:ext>
            </p:extLst>
          </p:nvPr>
        </p:nvGraphicFramePr>
        <p:xfrm>
          <a:off x="241300" y="2209800"/>
          <a:ext cx="832961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639762">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639763">
                  <a:extLst>
                    <a:ext uri="{9D8B030D-6E8A-4147-A177-3AD203B41FA5}">
                      <a16:colId xmlns:a16="http://schemas.microsoft.com/office/drawing/2014/main" xmlns="" val="20009"/>
                    </a:ext>
                  </a:extLst>
                </a:gridCol>
                <a:gridCol w="639762">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639763">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32067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a:t>
                      </a: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idx</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ysDot"/>
                      <a:round/>
                      <a:headEnd type="none" w="med" len="med"/>
                      <a:tailEnd type="none" w="med" len="med"/>
                    </a:lnT>
                    <a:lnB w="25400" cap="flat" cmpd="sng" algn="ctr">
                      <a:solidFill>
                        <a:srgbClr val="000000"/>
                      </a:solidFill>
                      <a:prstDash val="sysDot"/>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a+12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a+12*</a:t>
                      </a: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idx</a:t>
                      </a:r>
                      <a:endPar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graphicFrame>
        <p:nvGraphicFramePr>
          <p:cNvPr id="29798" name="Group 102"/>
          <p:cNvGraphicFramePr>
            <a:graphicFrameLocks noGrp="1"/>
          </p:cNvGraphicFramePr>
          <p:nvPr>
            <p:extLst>
              <p:ext uri="{D42A27DB-BD31-4B8C-83A1-F6EECF244321}">
                <p14:modId xmlns:p14="http://schemas.microsoft.com/office/powerpoint/2010/main" val="3904607470"/>
              </p:ext>
            </p:extLst>
          </p:nvPr>
        </p:nvGraphicFramePr>
        <p:xfrm>
          <a:off x="1370013" y="3378200"/>
          <a:ext cx="6429375" cy="596900"/>
        </p:xfrm>
        <a:graphic>
          <a:graphicData uri="http://schemas.openxmlformats.org/drawingml/2006/table">
            <a:tbl>
              <a:tblPr/>
              <a:tblGrid>
                <a:gridCol w="247650">
                  <a:extLst>
                    <a:ext uri="{9D8B030D-6E8A-4147-A177-3AD203B41FA5}">
                      <a16:colId xmlns:a16="http://schemas.microsoft.com/office/drawing/2014/main" xmlns="" val="20000"/>
                    </a:ext>
                  </a:extLst>
                </a:gridCol>
                <a:gridCol w="247650">
                  <a:extLst>
                    <a:ext uri="{9D8B030D-6E8A-4147-A177-3AD203B41FA5}">
                      <a16:colId xmlns:a16="http://schemas.microsoft.com/office/drawing/2014/main" xmlns="" val="20001"/>
                    </a:ext>
                  </a:extLst>
                </a:gridCol>
                <a:gridCol w="247650">
                  <a:extLst>
                    <a:ext uri="{9D8B030D-6E8A-4147-A177-3AD203B41FA5}">
                      <a16:colId xmlns:a16="http://schemas.microsoft.com/office/drawing/2014/main" xmlns="" val="20002"/>
                    </a:ext>
                  </a:extLst>
                </a:gridCol>
                <a:gridCol w="247650">
                  <a:extLst>
                    <a:ext uri="{9D8B030D-6E8A-4147-A177-3AD203B41FA5}">
                      <a16:colId xmlns:a16="http://schemas.microsoft.com/office/drawing/2014/main" xmlns="" val="20003"/>
                    </a:ext>
                  </a:extLst>
                </a:gridCol>
                <a:gridCol w="741362">
                  <a:extLst>
                    <a:ext uri="{9D8B030D-6E8A-4147-A177-3AD203B41FA5}">
                      <a16:colId xmlns:a16="http://schemas.microsoft.com/office/drawing/2014/main" xmlns="" val="20004"/>
                    </a:ext>
                  </a:extLst>
                </a:gridCol>
                <a:gridCol w="741363">
                  <a:extLst>
                    <a:ext uri="{9D8B030D-6E8A-4147-A177-3AD203B41FA5}">
                      <a16:colId xmlns:a16="http://schemas.microsoft.com/office/drawing/2014/main" xmlns="" val="20005"/>
                    </a:ext>
                  </a:extLst>
                </a:gridCol>
                <a:gridCol w="247650">
                  <a:extLst>
                    <a:ext uri="{9D8B030D-6E8A-4147-A177-3AD203B41FA5}">
                      <a16:colId xmlns:a16="http://schemas.microsoft.com/office/drawing/2014/main" xmlns="" val="20006"/>
                    </a:ext>
                  </a:extLst>
                </a:gridCol>
                <a:gridCol w="493712">
                  <a:extLst>
                    <a:ext uri="{9D8B030D-6E8A-4147-A177-3AD203B41FA5}">
                      <a16:colId xmlns:a16="http://schemas.microsoft.com/office/drawing/2014/main" xmlns="" val="20007"/>
                    </a:ext>
                  </a:extLst>
                </a:gridCol>
                <a:gridCol w="493713">
                  <a:extLst>
                    <a:ext uri="{9D8B030D-6E8A-4147-A177-3AD203B41FA5}">
                      <a16:colId xmlns:a16="http://schemas.microsoft.com/office/drawing/2014/main" xmlns="" val="20008"/>
                    </a:ext>
                  </a:extLst>
                </a:gridCol>
                <a:gridCol w="247650">
                  <a:extLst>
                    <a:ext uri="{9D8B030D-6E8A-4147-A177-3AD203B41FA5}">
                      <a16:colId xmlns:a16="http://schemas.microsoft.com/office/drawing/2014/main" xmlns="" val="20009"/>
                    </a:ext>
                  </a:extLst>
                </a:gridCol>
                <a:gridCol w="741362">
                  <a:extLst>
                    <a:ext uri="{9D8B030D-6E8A-4147-A177-3AD203B41FA5}">
                      <a16:colId xmlns:a16="http://schemas.microsoft.com/office/drawing/2014/main" xmlns="" val="20010"/>
                    </a:ext>
                  </a:extLst>
                </a:gridCol>
                <a:gridCol w="741363">
                  <a:extLst>
                    <a:ext uri="{9D8B030D-6E8A-4147-A177-3AD203B41FA5}">
                      <a16:colId xmlns:a16="http://schemas.microsoft.com/office/drawing/2014/main" xmlns="" val="20011"/>
                    </a:ext>
                  </a:extLst>
                </a:gridCol>
                <a:gridCol w="247650">
                  <a:extLst>
                    <a:ext uri="{9D8B030D-6E8A-4147-A177-3AD203B41FA5}">
                      <a16:colId xmlns:a16="http://schemas.microsoft.com/office/drawing/2014/main" xmlns="" val="20012"/>
                    </a:ext>
                  </a:extLst>
                </a:gridCol>
                <a:gridCol w="247650">
                  <a:extLst>
                    <a:ext uri="{9D8B030D-6E8A-4147-A177-3AD203B41FA5}">
                      <a16:colId xmlns:a16="http://schemas.microsoft.com/office/drawing/2014/main" xmlns="" val="20013"/>
                    </a:ext>
                  </a:extLst>
                </a:gridCol>
                <a:gridCol w="247650">
                  <a:extLst>
                    <a:ext uri="{9D8B030D-6E8A-4147-A177-3AD203B41FA5}">
                      <a16:colId xmlns:a16="http://schemas.microsoft.com/office/drawing/2014/main" xmlns="" val="20014"/>
                    </a:ext>
                  </a:extLst>
                </a:gridCol>
                <a:gridCol w="247650">
                  <a:extLst>
                    <a:ext uri="{9D8B030D-6E8A-4147-A177-3AD203B41FA5}">
                      <a16:colId xmlns:a16="http://schemas.microsoft.com/office/drawing/2014/main" xmlns="" val="20015"/>
                    </a:ext>
                  </a:extLst>
                </a:gridCol>
              </a:tblGrid>
              <a:tr h="2984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endPar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j</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2984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a+12*</a:t>
                      </a: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idx</a:t>
                      </a:r>
                      <a:endPar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a+12*idx+8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sp>
        <p:nvSpPr>
          <p:cNvPr id="10" name="Rectangle 5"/>
          <p:cNvSpPr txBox="1">
            <a:spLocks noChangeArrowheads="1"/>
          </p:cNvSpPr>
          <p:nvPr/>
        </p:nvSpPr>
        <p:spPr bwMode="auto">
          <a:xfrm>
            <a:off x="533400" y="5334000"/>
            <a:ext cx="8382000" cy="2070100"/>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a:lstStyle>
          <a:p>
            <a:r>
              <a:rPr lang="en-US" dirty="0" smtClean="0"/>
              <a:t>Element </a:t>
            </a:r>
            <a:r>
              <a:rPr lang="en-US" dirty="0" smtClean="0">
                <a:latin typeface="Courier New Bold" charset="0"/>
                <a:cs typeface="Courier New Bold" charset="0"/>
                <a:sym typeface="Courier New Bold" charset="0"/>
              </a:rPr>
              <a:t>j</a:t>
            </a:r>
            <a:r>
              <a:rPr lang="en-US" dirty="0" smtClean="0"/>
              <a:t> is at offset 8 within structure</a:t>
            </a:r>
          </a:p>
          <a:p>
            <a:r>
              <a:rPr lang="en-US" dirty="0" smtClean="0"/>
              <a:t>Assembler gives offset </a:t>
            </a:r>
            <a:r>
              <a:rPr lang="en-US" dirty="0" smtClean="0">
                <a:latin typeface="Courier New Bold" charset="0"/>
                <a:cs typeface="Courier New Bold" charset="0"/>
                <a:sym typeface="Courier New Bold" charset="0"/>
              </a:rPr>
              <a:t>a+8</a:t>
            </a:r>
            <a:endParaRPr lang="en-US" dirty="0" smtClean="0"/>
          </a:p>
          <a:p>
            <a:pPr marL="552450" lvl="1"/>
            <a:r>
              <a:rPr lang="en-US" dirty="0" smtClean="0"/>
              <a:t>Resolved during linking</a:t>
            </a:r>
            <a:endParaRPr lang="en-US" dirty="0"/>
          </a:p>
        </p:txBody>
      </p:sp>
    </p:spTree>
    <p:extLst>
      <p:ext uri="{BB962C8B-B14F-4D97-AF65-F5344CB8AC3E}">
        <p14:creationId xmlns:p14="http://schemas.microsoft.com/office/powerpoint/2010/main" val="19078199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697"/>
                                        </p:tgtEl>
                                        <p:attrNameLst>
                                          <p:attrName>style.visibility</p:attrName>
                                        </p:attrNameLst>
                                      </p:cBhvr>
                                      <p:to>
                                        <p:strVal val="visible"/>
                                      </p:to>
                                    </p:set>
                                    <p:animEffect transition="in" filter="dissolve">
                                      <p:cBhvr>
                                        <p:cTn id="7" dur="500"/>
                                        <p:tgtEl>
                                          <p:spTgt spid="29697"/>
                                        </p:tgtEl>
                                      </p:cBhvr>
                                    </p:animEffect>
                                  </p:childTnLst>
                                </p:cTn>
                              </p:par>
                              <p:par>
                                <p:cTn id="8" presetID="9" presetClass="entr" presetSubtype="0" fill="hold" nodeType="withEffect">
                                  <p:stCondLst>
                                    <p:cond delay="0"/>
                                  </p:stCondLst>
                                  <p:childTnLst>
                                    <p:set>
                                      <p:cBhvr>
                                        <p:cTn id="9" dur="1" fill="hold">
                                          <p:stCondLst>
                                            <p:cond delay="0"/>
                                          </p:stCondLst>
                                        </p:cTn>
                                        <p:tgtEl>
                                          <p:spTgt spid="29705"/>
                                        </p:tgtEl>
                                        <p:attrNameLst>
                                          <p:attrName>style.visibility</p:attrName>
                                        </p:attrNameLst>
                                      </p:cBhvr>
                                      <p:to>
                                        <p:strVal val="visible"/>
                                      </p:to>
                                    </p:set>
                                    <p:animEffect transition="in" filter="dissolve">
                                      <p:cBhvr>
                                        <p:cTn id="10" dur="500"/>
                                        <p:tgtEl>
                                          <p:spTgt spid="29705"/>
                                        </p:tgtEl>
                                      </p:cBhvr>
                                    </p:animEffect>
                                  </p:childTnLst>
                                </p:cTn>
                              </p:par>
                              <p:par>
                                <p:cTn id="11" presetID="9" presetClass="entr" presetSubtype="0" fill="hold" nodeType="withEffect">
                                  <p:stCondLst>
                                    <p:cond delay="0"/>
                                  </p:stCondLst>
                                  <p:childTnLst>
                                    <p:set>
                                      <p:cBhvr>
                                        <p:cTn id="12" dur="1" fill="hold">
                                          <p:stCondLst>
                                            <p:cond delay="0"/>
                                          </p:stCondLst>
                                        </p:cTn>
                                        <p:tgtEl>
                                          <p:spTgt spid="29798"/>
                                        </p:tgtEl>
                                        <p:attrNameLst>
                                          <p:attrName>style.visibility</p:attrName>
                                        </p:attrNameLst>
                                      </p:cBhvr>
                                      <p:to>
                                        <p:strVal val="visible"/>
                                      </p:to>
                                    </p:set>
                                    <p:animEffect transition="in" filter="dissolve">
                                      <p:cBhvr>
                                        <p:cTn id="13" dur="500"/>
                                        <p:tgtEl>
                                          <p:spTgt spid="2979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9701">
                                            <p:txEl>
                                              <p:pRg st="0" end="0"/>
                                            </p:txEl>
                                          </p:spTgt>
                                        </p:tgtEl>
                                        <p:attrNameLst>
                                          <p:attrName>style.visibility</p:attrName>
                                        </p:attrNameLst>
                                      </p:cBhvr>
                                      <p:to>
                                        <p:strVal val="visible"/>
                                      </p:to>
                                    </p:set>
                                    <p:animEffect transition="in" filter="dissolve">
                                      <p:cBhvr>
                                        <p:cTn id="18" dur="500"/>
                                        <p:tgtEl>
                                          <p:spTgt spid="29701">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01">
                                            <p:txEl>
                                              <p:pRg st="1" end="1"/>
                                            </p:txEl>
                                          </p:spTgt>
                                        </p:tgtEl>
                                        <p:attrNameLst>
                                          <p:attrName>style.visibility</p:attrName>
                                        </p:attrNameLst>
                                      </p:cBhvr>
                                      <p:to>
                                        <p:strVal val="visible"/>
                                      </p:to>
                                    </p:set>
                                    <p:animEffect transition="in" filter="dissolve">
                                      <p:cBhvr>
                                        <p:cTn id="21" dur="500"/>
                                        <p:tgtEl>
                                          <p:spTgt spid="2970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9703"/>
                                        </p:tgtEl>
                                        <p:attrNameLst>
                                          <p:attrName>style.visibility</p:attrName>
                                        </p:attrNameLst>
                                      </p:cBhvr>
                                      <p:to>
                                        <p:strVal val="visible"/>
                                      </p:to>
                                    </p:set>
                                    <p:animEffect transition="in" filter="dissolve">
                                      <p:cBhvr>
                                        <p:cTn id="26" dur="500"/>
                                        <p:tgtEl>
                                          <p:spTgt spid="2970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9704"/>
                                        </p:tgtEl>
                                        <p:attrNameLst>
                                          <p:attrName>style.visibility</p:attrName>
                                        </p:attrNameLst>
                                      </p:cBhvr>
                                      <p:to>
                                        <p:strVal val="visible"/>
                                      </p:to>
                                    </p:set>
                                    <p:animEffect transition="in" filter="dissolve">
                                      <p:cBhvr>
                                        <p:cTn id="31" dur="500"/>
                                        <p:tgtEl>
                                          <p:spTgt spid="2970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 grpId="0" animBg="1"/>
      <p:bldP spid="29701" grpId="0" build="p"/>
      <p:bldP spid="29703" grpId="0" animBg="1"/>
      <p:bldP spid="29704"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Saving Space</a:t>
            </a:r>
          </a:p>
        </p:txBody>
      </p:sp>
      <p:sp>
        <p:nvSpPr>
          <p:cNvPr id="27652" name="Rectangle 4"/>
          <p:cNvSpPr>
            <a:spLocks noGrp="1" noChangeArrowheads="1"/>
          </p:cNvSpPr>
          <p:nvPr>
            <p:ph type="body" idx="1"/>
          </p:nvPr>
        </p:nvSpPr>
        <p:spPr>
          <a:ln/>
        </p:spPr>
        <p:txBody>
          <a:bodyPr/>
          <a:lstStyle/>
          <a:p>
            <a:r>
              <a:rPr lang="en-US" dirty="0"/>
              <a:t>Put large data types first</a:t>
            </a:r>
          </a:p>
          <a:p>
            <a:endParaRPr lang="en-US" dirty="0"/>
          </a:p>
          <a:p>
            <a:endParaRPr lang="en-US" dirty="0"/>
          </a:p>
          <a:p>
            <a:endParaRPr lang="en-US" dirty="0"/>
          </a:p>
          <a:p>
            <a:endParaRPr lang="en-US" dirty="0"/>
          </a:p>
          <a:p>
            <a:r>
              <a:rPr lang="en-US" dirty="0"/>
              <a:t>Effect </a:t>
            </a:r>
            <a:r>
              <a:rPr lang="en-US" dirty="0" smtClean="0"/>
              <a:t>(K=4)</a:t>
            </a:r>
            <a:endParaRPr lang="en-US" dirty="0"/>
          </a:p>
        </p:txBody>
      </p:sp>
      <p:sp>
        <p:nvSpPr>
          <p:cNvPr id="27653" name="Rectangle 5"/>
          <p:cNvSpPr>
            <a:spLocks/>
          </p:cNvSpPr>
          <p:nvPr/>
        </p:nvSpPr>
        <p:spPr bwMode="auto">
          <a:xfrm>
            <a:off x="1549400" y="2019300"/>
            <a:ext cx="2222500" cy="15621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itchFamily="49" charset="0"/>
                <a:cs typeface="Courier New" pitchFamily="49" charset="0"/>
                <a:sym typeface="Courier New Bold" charset="0"/>
              </a:rPr>
              <a:t>struct</a:t>
            </a:r>
            <a:r>
              <a:rPr lang="en-US" sz="1800" dirty="0">
                <a:solidFill>
                  <a:schemeClr val="tx1"/>
                </a:solidFill>
                <a:latin typeface="Courier New" pitchFamily="49" charset="0"/>
                <a:cs typeface="Courier New" pitchFamily="49" charset="0"/>
                <a:sym typeface="Courier New Bold" charset="0"/>
              </a:rPr>
              <a:t> </a:t>
            </a:r>
            <a:r>
              <a:rPr lang="en-US" sz="1800" dirty="0" smtClean="0">
                <a:solidFill>
                  <a:schemeClr val="tx1"/>
                </a:solidFill>
                <a:latin typeface="Courier New" pitchFamily="49" charset="0"/>
                <a:cs typeface="Courier New" pitchFamily="49" charset="0"/>
                <a:sym typeface="Courier New Bold" charset="0"/>
              </a:rPr>
              <a:t>S4 </a:t>
            </a:r>
            <a:r>
              <a:rPr lang="en-US" sz="1800" dirty="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char c;</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err="1">
                <a:solidFill>
                  <a:schemeClr val="tx1"/>
                </a:solidFill>
                <a:latin typeface="Courier New" pitchFamily="49" charset="0"/>
                <a:cs typeface="Courier New" pitchFamily="49" charset="0"/>
                <a:sym typeface="Courier New Bold" charset="0"/>
              </a:rPr>
              <a:t>int</a:t>
            </a:r>
            <a:r>
              <a:rPr lang="en-US" sz="1800" dirty="0">
                <a:solidFill>
                  <a:schemeClr val="tx1"/>
                </a:solidFill>
                <a:latin typeface="Courier New" pitchFamily="49" charset="0"/>
                <a:cs typeface="Courier New" pitchFamily="49" charset="0"/>
                <a:sym typeface="Courier New Bold" charset="0"/>
              </a:rPr>
              <a:t> </a:t>
            </a:r>
            <a:r>
              <a:rPr lang="en-US" sz="1800" dirty="0" err="1" smtClean="0">
                <a:solidFill>
                  <a:schemeClr val="tx1"/>
                </a:solidFill>
                <a:latin typeface="Courier New" pitchFamily="49" charset="0"/>
                <a:cs typeface="Courier New" pitchFamily="49" charset="0"/>
                <a:sym typeface="Courier New Bold" charset="0"/>
              </a:rPr>
              <a:t>i</a:t>
            </a:r>
            <a:r>
              <a:rPr lang="en-US" sz="1800" dirty="0" smtClean="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smtClean="0">
                <a:solidFill>
                  <a:schemeClr val="tx1"/>
                </a:solidFill>
                <a:latin typeface="Courier New" pitchFamily="49" charset="0"/>
                <a:cs typeface="Courier New" pitchFamily="49" charset="0"/>
                <a:sym typeface="Courier New Bold" charset="0"/>
              </a:rPr>
              <a:t>char d;</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*p;</a:t>
            </a:r>
          </a:p>
        </p:txBody>
      </p:sp>
      <p:grpSp>
        <p:nvGrpSpPr>
          <p:cNvPr id="2" name="Group 1"/>
          <p:cNvGrpSpPr/>
          <p:nvPr/>
        </p:nvGrpSpPr>
        <p:grpSpPr>
          <a:xfrm>
            <a:off x="4140200" y="2017712"/>
            <a:ext cx="3436938" cy="1563688"/>
            <a:chOff x="4140200" y="2017712"/>
            <a:chExt cx="3436938" cy="1563688"/>
          </a:xfrm>
        </p:grpSpPr>
        <p:sp>
          <p:nvSpPr>
            <p:cNvPr id="27654" name="Rectangle 6"/>
            <p:cNvSpPr>
              <a:spLocks/>
            </p:cNvSpPr>
            <p:nvPr/>
          </p:nvSpPr>
          <p:spPr bwMode="auto">
            <a:xfrm>
              <a:off x="5353050" y="2017712"/>
              <a:ext cx="2224088" cy="1563688"/>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itchFamily="49" charset="0"/>
                  <a:cs typeface="Courier New" pitchFamily="49" charset="0"/>
                  <a:sym typeface="Courier New Bold" charset="0"/>
                </a:rPr>
                <a:t>struct</a:t>
              </a:r>
              <a:r>
                <a:rPr lang="en-US" sz="1800" dirty="0">
                  <a:solidFill>
                    <a:schemeClr val="tx1"/>
                  </a:solidFill>
                  <a:latin typeface="Courier New" pitchFamily="49" charset="0"/>
                  <a:cs typeface="Courier New" pitchFamily="49" charset="0"/>
                  <a:sym typeface="Courier New Bold" charset="0"/>
                </a:rPr>
                <a:t> </a:t>
              </a:r>
              <a:r>
                <a:rPr lang="en-US" sz="1800" dirty="0" smtClean="0">
                  <a:solidFill>
                    <a:schemeClr val="tx1"/>
                  </a:solidFill>
                  <a:latin typeface="Courier New" pitchFamily="49" charset="0"/>
                  <a:cs typeface="Courier New" pitchFamily="49" charset="0"/>
                  <a:sym typeface="Courier New Bold" charset="0"/>
                </a:rPr>
                <a:t>S5 </a:t>
              </a:r>
              <a:r>
                <a:rPr lang="en-US" sz="1800" dirty="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a:t>
              </a:r>
              <a:r>
                <a:rPr lang="en-US" sz="1800" dirty="0" err="1" smtClean="0">
                  <a:solidFill>
                    <a:schemeClr val="tx1"/>
                  </a:solidFill>
                  <a:latin typeface="Courier New" pitchFamily="49" charset="0"/>
                  <a:cs typeface="Courier New" pitchFamily="49" charset="0"/>
                  <a:sym typeface="Courier New Bold" charset="0"/>
                </a:rPr>
                <a:t>int</a:t>
              </a:r>
              <a:r>
                <a:rPr lang="en-US" sz="1800" dirty="0" smtClean="0">
                  <a:solidFill>
                    <a:schemeClr val="tx1"/>
                  </a:solidFill>
                  <a:latin typeface="Courier New" pitchFamily="49" charset="0"/>
                  <a:cs typeface="Courier New" pitchFamily="49" charset="0"/>
                  <a:sym typeface="Courier New Bold" charset="0"/>
                </a:rPr>
                <a:t> </a:t>
              </a:r>
              <a:r>
                <a:rPr lang="en-US" sz="1800" dirty="0" err="1" smtClean="0">
                  <a:solidFill>
                    <a:schemeClr val="tx1"/>
                  </a:solidFill>
                  <a:latin typeface="Courier New" pitchFamily="49" charset="0"/>
                  <a:cs typeface="Courier New" pitchFamily="49" charset="0"/>
                  <a:sym typeface="Courier New Bold" charset="0"/>
                </a:rPr>
                <a:t>i</a:t>
              </a:r>
              <a:r>
                <a:rPr lang="en-US" sz="1800" dirty="0" smtClean="0">
                  <a:solidFill>
                    <a:schemeClr val="tx1"/>
                  </a:solidFill>
                  <a:latin typeface="Courier New" pitchFamily="49" charset="0"/>
                  <a:cs typeface="Courier New" pitchFamily="49" charset="0"/>
                  <a:sym typeface="Courier New Bold" charset="0"/>
                </a:rPr>
                <a:t>;</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char c</a:t>
              </a:r>
              <a:r>
                <a:rPr lang="en-US" sz="1800" dirty="0" smtClean="0">
                  <a:solidFill>
                    <a:schemeClr val="tx1"/>
                  </a:solidFill>
                  <a:latin typeface="Courier New" pitchFamily="49" charset="0"/>
                  <a:cs typeface="Courier New" pitchFamily="49" charset="0"/>
                  <a:sym typeface="Courier New Bold" charset="0"/>
                </a:rPr>
                <a:t>;</a:t>
              </a:r>
            </a:p>
            <a:p>
              <a:pPr algn="l"/>
              <a:r>
                <a:rPr lang="en-US" sz="1800" b="1" dirty="0" smtClean="0">
                  <a:latin typeface="Courier New" pitchFamily="49" charset="0"/>
                  <a:ea typeface="Lucida Grande" charset="0"/>
                  <a:cs typeface="Courier New" pitchFamily="49" charset="0"/>
                  <a:sym typeface="Courier New Bold" charset="0"/>
                </a:rPr>
                <a:t>  char d;</a:t>
              </a:r>
              <a:endParaRPr lang="en-US" sz="1800" b="1" dirty="0">
                <a:solidFill>
                  <a:schemeClr val="tx1"/>
                </a:solidFill>
                <a:latin typeface="Courier New" pitchFamily="49" charset="0"/>
                <a:ea typeface="Lucida Grande" charset="0"/>
                <a:cs typeface="Courier New" pitchFamily="49" charset="0"/>
                <a:sym typeface="Arial Narrow" charset="0"/>
              </a:endParaRPr>
            </a:p>
            <a:p>
              <a:pPr algn="l"/>
              <a:r>
                <a:rPr lang="en-US" sz="1800" dirty="0">
                  <a:solidFill>
                    <a:schemeClr val="tx1"/>
                  </a:solidFill>
                  <a:latin typeface="Courier New" pitchFamily="49" charset="0"/>
                  <a:cs typeface="Courier New" pitchFamily="49" charset="0"/>
                  <a:sym typeface="Courier New Bold" charset="0"/>
                </a:rPr>
                <a:t>} *p;</a:t>
              </a:r>
            </a:p>
          </p:txBody>
        </p:sp>
        <p:sp>
          <p:nvSpPr>
            <p:cNvPr id="27655" name="AutoShape 7"/>
            <p:cNvSpPr>
              <a:spLocks/>
            </p:cNvSpPr>
            <p:nvPr/>
          </p:nvSpPr>
          <p:spPr bwMode="auto">
            <a:xfrm>
              <a:off x="4140200" y="2298700"/>
              <a:ext cx="914400" cy="685800"/>
            </a:xfrm>
            <a:prstGeom prst="rightArrow">
              <a:avLst>
                <a:gd name="adj1" fmla="val 50000"/>
                <a:gd name="adj2" fmla="val 50000"/>
              </a:avLst>
            </a:prstGeom>
            <a:solidFill>
              <a:srgbClr val="821D10"/>
            </a:solidFill>
            <a:ln w="25400" cap="flat">
              <a:noFill/>
              <a:round/>
              <a:headEnd type="none" w="med" len="med"/>
              <a:tailEnd type="triangle" w="med" len="med"/>
            </a:ln>
            <a:effectLst>
              <a:outerShdw dist="76199" dir="2700000" algn="ctr" rotWithShape="0">
                <a:schemeClr val="bg2">
                  <a:alpha val="75000"/>
                </a:schemeClr>
              </a:outerShdw>
            </a:effectLst>
          </p:spPr>
          <p:txBody>
            <a:bodyPr lIns="0" tIns="0" rIns="0" bIns="0"/>
            <a:lstStyle/>
            <a:p>
              <a:endParaRPr lang="en-US"/>
            </a:p>
          </p:txBody>
        </p:sp>
      </p:grpSp>
      <p:sp>
        <p:nvSpPr>
          <p:cNvPr id="12" name="Rectangle 7"/>
          <p:cNvSpPr>
            <a:spLocks/>
          </p:cNvSpPr>
          <p:nvPr/>
        </p:nvSpPr>
        <p:spPr bwMode="auto">
          <a:xfrm>
            <a:off x="633413" y="4572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itchFamily="49" charset="0"/>
                <a:cs typeface="Courier New" pitchFamily="49" charset="0"/>
                <a:sym typeface="Courier New Bold" charset="0"/>
              </a:rPr>
              <a:t>c</a:t>
            </a:r>
          </a:p>
        </p:txBody>
      </p:sp>
      <p:sp>
        <p:nvSpPr>
          <p:cNvPr id="13" name="Rectangle 8"/>
          <p:cNvSpPr>
            <a:spLocks/>
          </p:cNvSpPr>
          <p:nvPr/>
        </p:nvSpPr>
        <p:spPr bwMode="auto">
          <a:xfrm>
            <a:off x="1903413" y="4572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smtClean="0">
                <a:solidFill>
                  <a:schemeClr val="tx1"/>
                </a:solidFill>
                <a:latin typeface="Courier New" pitchFamily="49" charset="0"/>
                <a:cs typeface="Courier New" pitchFamily="49" charset="0"/>
                <a:sym typeface="Courier New Bold" charset="0"/>
              </a:rPr>
              <a:t>i</a:t>
            </a:r>
            <a:endParaRPr lang="en-US" sz="2000" dirty="0">
              <a:solidFill>
                <a:schemeClr val="tx1"/>
              </a:solidFill>
              <a:latin typeface="Courier New" pitchFamily="49" charset="0"/>
              <a:cs typeface="Courier New" pitchFamily="49" charset="0"/>
              <a:sym typeface="Courier New Bold" charset="0"/>
            </a:endParaRPr>
          </a:p>
        </p:txBody>
      </p:sp>
      <p:sp>
        <p:nvSpPr>
          <p:cNvPr id="15" name="Rectangle 11"/>
          <p:cNvSpPr>
            <a:spLocks/>
          </p:cNvSpPr>
          <p:nvPr/>
        </p:nvSpPr>
        <p:spPr bwMode="auto">
          <a:xfrm>
            <a:off x="950913" y="45720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6" name="Rectangle 7"/>
          <p:cNvSpPr>
            <a:spLocks/>
          </p:cNvSpPr>
          <p:nvPr/>
        </p:nvSpPr>
        <p:spPr bwMode="auto">
          <a:xfrm>
            <a:off x="3149600" y="4572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smtClean="0">
                <a:solidFill>
                  <a:schemeClr val="tx1"/>
                </a:solidFill>
                <a:latin typeface="Courier New" pitchFamily="49" charset="0"/>
                <a:cs typeface="Courier New" pitchFamily="49" charset="0"/>
                <a:sym typeface="Courier New Bold" charset="0"/>
              </a:rPr>
              <a:t>d</a:t>
            </a:r>
            <a:endParaRPr lang="en-US" sz="2000" dirty="0">
              <a:solidFill>
                <a:schemeClr val="tx1"/>
              </a:solidFill>
              <a:latin typeface="Courier New" pitchFamily="49" charset="0"/>
              <a:cs typeface="Courier New" pitchFamily="49" charset="0"/>
              <a:sym typeface="Courier New Bold" charset="0"/>
            </a:endParaRPr>
          </a:p>
        </p:txBody>
      </p:sp>
      <p:sp>
        <p:nvSpPr>
          <p:cNvPr id="17" name="Rectangle 11"/>
          <p:cNvSpPr>
            <a:spLocks/>
          </p:cNvSpPr>
          <p:nvPr/>
        </p:nvSpPr>
        <p:spPr bwMode="auto">
          <a:xfrm>
            <a:off x="3467100" y="45720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grpSp>
        <p:nvGrpSpPr>
          <p:cNvPr id="3" name="Group 2"/>
          <p:cNvGrpSpPr/>
          <p:nvPr/>
        </p:nvGrpSpPr>
        <p:grpSpPr>
          <a:xfrm>
            <a:off x="5334000" y="4572000"/>
            <a:ext cx="2538413" cy="381000"/>
            <a:chOff x="635000" y="5257800"/>
            <a:chExt cx="2538413" cy="381000"/>
          </a:xfrm>
        </p:grpSpPr>
        <p:sp>
          <p:nvSpPr>
            <p:cNvPr id="18" name="Rectangle 7"/>
            <p:cNvSpPr>
              <a:spLocks/>
            </p:cNvSpPr>
            <p:nvPr/>
          </p:nvSpPr>
          <p:spPr bwMode="auto">
            <a:xfrm>
              <a:off x="1892300" y="52578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itchFamily="49" charset="0"/>
                  <a:cs typeface="Courier New" pitchFamily="49" charset="0"/>
                  <a:sym typeface="Courier New Bold" charset="0"/>
                </a:rPr>
                <a:t>c</a:t>
              </a:r>
            </a:p>
          </p:txBody>
        </p:sp>
        <p:sp>
          <p:nvSpPr>
            <p:cNvPr id="19" name="Rectangle 8"/>
            <p:cNvSpPr>
              <a:spLocks/>
            </p:cNvSpPr>
            <p:nvPr/>
          </p:nvSpPr>
          <p:spPr bwMode="auto">
            <a:xfrm>
              <a:off x="635000" y="52578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smtClean="0">
                  <a:solidFill>
                    <a:schemeClr val="tx1"/>
                  </a:solidFill>
                  <a:latin typeface="Courier New" pitchFamily="49" charset="0"/>
                  <a:cs typeface="Courier New" pitchFamily="49" charset="0"/>
                  <a:sym typeface="Courier New Bold" charset="0"/>
                </a:rPr>
                <a:t>i</a:t>
              </a:r>
              <a:endParaRPr lang="en-US" sz="2000" dirty="0">
                <a:solidFill>
                  <a:schemeClr val="tx1"/>
                </a:solidFill>
                <a:latin typeface="Courier New" pitchFamily="49" charset="0"/>
                <a:cs typeface="Courier New" pitchFamily="49" charset="0"/>
                <a:sym typeface="Courier New Bold" charset="0"/>
              </a:endParaRPr>
            </a:p>
          </p:txBody>
        </p:sp>
        <p:sp>
          <p:nvSpPr>
            <p:cNvPr id="21" name="Rectangle 7"/>
            <p:cNvSpPr>
              <a:spLocks/>
            </p:cNvSpPr>
            <p:nvPr/>
          </p:nvSpPr>
          <p:spPr bwMode="auto">
            <a:xfrm>
              <a:off x="2159000" y="52578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smtClean="0">
                  <a:solidFill>
                    <a:schemeClr val="tx1"/>
                  </a:solidFill>
                  <a:latin typeface="Courier New" pitchFamily="49" charset="0"/>
                  <a:cs typeface="Courier New" pitchFamily="49" charset="0"/>
                  <a:sym typeface="Courier New Bold" charset="0"/>
                </a:rPr>
                <a:t>d</a:t>
              </a:r>
              <a:endParaRPr lang="en-US" sz="2000" dirty="0">
                <a:solidFill>
                  <a:schemeClr val="tx1"/>
                </a:solidFill>
                <a:latin typeface="Courier New" pitchFamily="49" charset="0"/>
                <a:cs typeface="Courier New" pitchFamily="49" charset="0"/>
                <a:sym typeface="Courier New Bold" charset="0"/>
              </a:endParaRPr>
            </a:p>
          </p:txBody>
        </p:sp>
        <p:sp>
          <p:nvSpPr>
            <p:cNvPr id="22" name="Rectangle 11"/>
            <p:cNvSpPr>
              <a:spLocks/>
            </p:cNvSpPr>
            <p:nvPr/>
          </p:nvSpPr>
          <p:spPr bwMode="auto">
            <a:xfrm>
              <a:off x="2476500" y="5257800"/>
              <a:ext cx="696913"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400" dirty="0" smtClean="0">
                  <a:solidFill>
                    <a:srgbClr val="FFFFFF"/>
                  </a:solidFill>
                  <a:latin typeface="Calibri Bold Italic" charset="0"/>
                  <a:ea typeface="Calibri Bold Italic" charset="0"/>
                  <a:cs typeface="Calibri Bold Italic" charset="0"/>
                  <a:sym typeface="Calibri Bold Italic" charset="0"/>
                </a:rPr>
                <a:t>2 </a:t>
              </a:r>
              <a:r>
                <a:rPr lang="en-US" sz="1400" dirty="0">
                  <a:solidFill>
                    <a:srgbClr val="FFFFFF"/>
                  </a:solidFill>
                  <a:latin typeface="Calibri Bold Italic" charset="0"/>
                  <a:ea typeface="Calibri Bold Italic" charset="0"/>
                  <a:cs typeface="Calibri Bold Italic" charset="0"/>
                  <a:sym typeface="Calibri Bold Italic" charset="0"/>
                </a:rPr>
                <a:t>bytes</a:t>
              </a:r>
            </a:p>
          </p:txBody>
        </p:sp>
      </p:grpSp>
    </p:spTree>
    <p:extLst>
      <p:ext uri="{BB962C8B-B14F-4D97-AF65-F5344CB8AC3E}">
        <p14:creationId xmlns:p14="http://schemas.microsoft.com/office/powerpoint/2010/main" val="4264817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ln/>
        </p:spPr>
        <p:txBody>
          <a:bodyPr/>
          <a:lstStyle/>
          <a:p>
            <a:r>
              <a:rPr lang="en-US"/>
              <a:t>Union Allocation</a:t>
            </a:r>
          </a:p>
        </p:txBody>
      </p:sp>
      <p:sp>
        <p:nvSpPr>
          <p:cNvPr id="31748" name="Rectangle 4"/>
          <p:cNvSpPr>
            <a:spLocks noGrp="1" noChangeArrowheads="1"/>
          </p:cNvSpPr>
          <p:nvPr>
            <p:ph type="body" idx="1"/>
          </p:nvPr>
        </p:nvSpPr>
        <p:spPr>
          <a:xfrm>
            <a:off x="381000" y="1143000"/>
            <a:ext cx="8382000" cy="825500"/>
          </a:xfrm>
          <a:ln/>
        </p:spPr>
        <p:txBody>
          <a:bodyPr/>
          <a:lstStyle/>
          <a:p>
            <a:pPr lvl="1">
              <a:buFont typeface="Arial"/>
              <a:buChar char="•"/>
            </a:pPr>
            <a:r>
              <a:rPr lang="en-US" dirty="0" smtClean="0"/>
              <a:t>Allocate </a:t>
            </a:r>
            <a:r>
              <a:rPr lang="en-US" dirty="0"/>
              <a:t>according to largest </a:t>
            </a:r>
            <a:r>
              <a:rPr lang="en-US" dirty="0" smtClean="0"/>
              <a:t>element – overlay union elements</a:t>
            </a:r>
          </a:p>
          <a:p>
            <a:pPr lvl="1">
              <a:buFont typeface="Arial"/>
              <a:buChar char="•"/>
            </a:pPr>
            <a:r>
              <a:rPr lang="en-US" dirty="0" smtClean="0"/>
              <a:t>Can </a:t>
            </a:r>
            <a:r>
              <a:rPr lang="en-US" dirty="0"/>
              <a:t>only use one field at a time</a:t>
            </a:r>
          </a:p>
        </p:txBody>
      </p:sp>
      <p:sp>
        <p:nvSpPr>
          <p:cNvPr id="31749" name="Rectangle 5"/>
          <p:cNvSpPr>
            <a:spLocks/>
          </p:cNvSpPr>
          <p:nvPr/>
        </p:nvSpPr>
        <p:spPr bwMode="auto">
          <a:xfrm>
            <a:off x="609600" y="2232026"/>
            <a:ext cx="2222500" cy="150177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union U1 {</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char c;</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a:t>
            </a:r>
            <a:r>
              <a:rPr lang="en-US" b="1" dirty="0" err="1">
                <a:solidFill>
                  <a:srgbClr val="000000"/>
                </a:solidFill>
                <a:latin typeface="Courier New" pitchFamily="49" charset="0"/>
                <a:cs typeface="Courier New" pitchFamily="49" charset="0"/>
                <a:sym typeface="Courier New Bold" charset="0"/>
              </a:rPr>
              <a:t>int</a:t>
            </a:r>
            <a:r>
              <a:rPr lang="en-US" b="1" dirty="0">
                <a:solidFill>
                  <a:srgbClr val="000000"/>
                </a:solidFill>
                <a:latin typeface="Courier New" pitchFamily="49" charset="0"/>
                <a:cs typeface="Courier New" pitchFamily="49" charset="0"/>
                <a:sym typeface="Courier New Bold" charset="0"/>
              </a:rPr>
              <a:t> </a:t>
            </a:r>
            <a:r>
              <a:rPr lang="en-US" b="1" dirty="0" err="1">
                <a:solidFill>
                  <a:srgbClr val="000000"/>
                </a:solidFill>
                <a:latin typeface="Courier New" pitchFamily="49" charset="0"/>
                <a:cs typeface="Courier New" pitchFamily="49" charset="0"/>
                <a:sym typeface="Courier New Bold" charset="0"/>
              </a:rPr>
              <a:t>i</a:t>
            </a:r>
            <a:r>
              <a:rPr lang="en-US" b="1" dirty="0">
                <a:solidFill>
                  <a:srgbClr val="000000"/>
                </a:solidFill>
                <a:latin typeface="Courier New" pitchFamily="49" charset="0"/>
                <a:cs typeface="Courier New" pitchFamily="49" charset="0"/>
                <a:sym typeface="Courier New Bold" charset="0"/>
              </a:rPr>
              <a:t>[2];</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double v;</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*up;</a:t>
            </a:r>
          </a:p>
        </p:txBody>
      </p:sp>
      <p:sp>
        <p:nvSpPr>
          <p:cNvPr id="31750" name="Rectangle 6"/>
          <p:cNvSpPr>
            <a:spLocks/>
          </p:cNvSpPr>
          <p:nvPr/>
        </p:nvSpPr>
        <p:spPr bwMode="auto">
          <a:xfrm>
            <a:off x="609600" y="3886200"/>
            <a:ext cx="2222500" cy="1524000"/>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fontAlgn="base">
              <a:spcBef>
                <a:spcPct val="0"/>
              </a:spcBef>
              <a:spcAft>
                <a:spcPct val="0"/>
              </a:spcAft>
            </a:pPr>
            <a:r>
              <a:rPr lang="en-US" b="1" dirty="0" err="1">
                <a:solidFill>
                  <a:srgbClr val="000000"/>
                </a:solidFill>
                <a:latin typeface="Courier New" pitchFamily="49" charset="0"/>
                <a:cs typeface="Courier New" pitchFamily="49" charset="0"/>
                <a:sym typeface="Courier New Bold" charset="0"/>
              </a:rPr>
              <a:t>struct</a:t>
            </a:r>
            <a:r>
              <a:rPr lang="en-US" b="1" dirty="0">
                <a:solidFill>
                  <a:srgbClr val="000000"/>
                </a:solidFill>
                <a:latin typeface="Courier New" pitchFamily="49" charset="0"/>
                <a:cs typeface="Courier New" pitchFamily="49" charset="0"/>
                <a:sym typeface="Courier New Bold" charset="0"/>
              </a:rPr>
              <a:t> S1 {</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char c;</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a:t>
            </a:r>
            <a:r>
              <a:rPr lang="en-US" b="1" dirty="0" err="1">
                <a:solidFill>
                  <a:srgbClr val="000000"/>
                </a:solidFill>
                <a:latin typeface="Courier New" pitchFamily="49" charset="0"/>
                <a:cs typeface="Courier New" pitchFamily="49" charset="0"/>
                <a:sym typeface="Courier New Bold" charset="0"/>
              </a:rPr>
              <a:t>int</a:t>
            </a:r>
            <a:r>
              <a:rPr lang="en-US" b="1" dirty="0">
                <a:solidFill>
                  <a:srgbClr val="000000"/>
                </a:solidFill>
                <a:latin typeface="Courier New" pitchFamily="49" charset="0"/>
                <a:cs typeface="Courier New" pitchFamily="49" charset="0"/>
                <a:sym typeface="Courier New Bold" charset="0"/>
              </a:rPr>
              <a:t> </a:t>
            </a:r>
            <a:r>
              <a:rPr lang="en-US" b="1" dirty="0" err="1">
                <a:solidFill>
                  <a:srgbClr val="000000"/>
                </a:solidFill>
                <a:latin typeface="Courier New" pitchFamily="49" charset="0"/>
                <a:cs typeface="Courier New" pitchFamily="49" charset="0"/>
                <a:sym typeface="Courier New Bold" charset="0"/>
              </a:rPr>
              <a:t>i</a:t>
            </a:r>
            <a:r>
              <a:rPr lang="en-US" b="1" dirty="0">
                <a:solidFill>
                  <a:srgbClr val="000000"/>
                </a:solidFill>
                <a:latin typeface="Courier New" pitchFamily="49" charset="0"/>
                <a:cs typeface="Courier New" pitchFamily="49" charset="0"/>
                <a:sym typeface="Courier New Bold" charset="0"/>
              </a:rPr>
              <a:t>[2];</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double v;</a:t>
            </a:r>
            <a:endParaRPr lang="en-US" sz="2400"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Bold" charset="0"/>
              </a:rPr>
              <a:t>} *sp;</a:t>
            </a:r>
          </a:p>
        </p:txBody>
      </p:sp>
      <p:graphicFrame>
        <p:nvGraphicFramePr>
          <p:cNvPr id="31751" name="Group 7"/>
          <p:cNvGraphicFramePr>
            <a:graphicFrameLocks noGrp="1"/>
          </p:cNvGraphicFramePr>
          <p:nvPr/>
        </p:nvGraphicFramePr>
        <p:xfrm>
          <a:off x="342902" y="5715000"/>
          <a:ext cx="864711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320675">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320675">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639763">
                  <a:extLst>
                    <a:ext uri="{9D8B030D-6E8A-4147-A177-3AD203B41FA5}">
                      <a16:colId xmlns:a16="http://schemas.microsoft.com/office/drawing/2014/main" xmlns="" val="20015"/>
                    </a:ext>
                  </a:extLst>
                </a:gridCol>
                <a:gridCol w="639762">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639763">
                  <a:extLst>
                    <a:ext uri="{9D8B030D-6E8A-4147-A177-3AD203B41FA5}">
                      <a16:colId xmlns:a16="http://schemas.microsoft.com/office/drawing/2014/main" xmlns="" val="20021"/>
                    </a:ext>
                  </a:extLst>
                </a:gridCol>
                <a:gridCol w="635000">
                  <a:extLst>
                    <a:ext uri="{9D8B030D-6E8A-4147-A177-3AD203B41FA5}">
                      <a16:colId xmlns:a16="http://schemas.microsoft.com/office/drawing/2014/main" xmlns=""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3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600" b="0" i="0" u="none" strike="noStrike" cap="none" normalizeH="0" baseline="0" smtClean="0">
                          <a:ln>
                            <a:noFill/>
                          </a:ln>
                          <a:solidFill>
                            <a:srgbClr val="FFFFFF"/>
                          </a:solidFill>
                          <a:effectLst/>
                          <a:latin typeface="Calibri Bold Italic" charset="0"/>
                          <a:ea typeface="Calibri Bold Italic" charset="0"/>
                          <a:cs typeface="Calibri Bold Italic" charset="0"/>
                          <a:sym typeface="Calibri Bold Italic" charset="0"/>
                        </a:rPr>
                        <a:t>4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en-US"/>
                    </a:p>
                  </a:txBody>
                  <a:tcPr/>
                </a:tc>
                <a:tc hMerge="1">
                  <a:txBody>
                    <a:bodyPr/>
                    <a:lstStyle/>
                    <a:p>
                      <a:endParaRPr lang="en-US"/>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sp+0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sp+4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sp+8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sp+16</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sp+24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1"/>
                  </a:ext>
                </a:extLst>
              </a:tr>
            </a:tbl>
          </a:graphicData>
        </a:graphic>
      </p:graphicFrame>
      <p:graphicFrame>
        <p:nvGraphicFramePr>
          <p:cNvPr id="31855" name="Group 111"/>
          <p:cNvGraphicFramePr>
            <a:graphicFrameLocks noGrp="1"/>
          </p:cNvGraphicFramePr>
          <p:nvPr/>
        </p:nvGraphicFramePr>
        <p:xfrm>
          <a:off x="4025900" y="2654300"/>
          <a:ext cx="3175000" cy="1549400"/>
        </p:xfrm>
        <a:graphic>
          <a:graphicData uri="http://schemas.openxmlformats.org/drawingml/2006/table">
            <a:tbl>
              <a:tblPr/>
              <a:tblGrid>
                <a:gridCol w="317500">
                  <a:extLst>
                    <a:ext uri="{9D8B030D-6E8A-4147-A177-3AD203B41FA5}">
                      <a16:colId xmlns:a16="http://schemas.microsoft.com/office/drawing/2014/main" xmlns="" val="20000"/>
                    </a:ext>
                  </a:extLst>
                </a:gridCol>
                <a:gridCol w="317500">
                  <a:extLst>
                    <a:ext uri="{9D8B030D-6E8A-4147-A177-3AD203B41FA5}">
                      <a16:colId xmlns:a16="http://schemas.microsoft.com/office/drawing/2014/main" xmlns="" val="20001"/>
                    </a:ext>
                  </a:extLst>
                </a:gridCol>
                <a:gridCol w="317500">
                  <a:extLst>
                    <a:ext uri="{9D8B030D-6E8A-4147-A177-3AD203B41FA5}">
                      <a16:colId xmlns:a16="http://schemas.microsoft.com/office/drawing/2014/main" xmlns="" val="20002"/>
                    </a:ext>
                  </a:extLst>
                </a:gridCol>
                <a:gridCol w="317500">
                  <a:extLst>
                    <a:ext uri="{9D8B030D-6E8A-4147-A177-3AD203B41FA5}">
                      <a16:colId xmlns:a16="http://schemas.microsoft.com/office/drawing/2014/main" xmlns="" val="20003"/>
                    </a:ext>
                  </a:extLst>
                </a:gridCol>
                <a:gridCol w="317500">
                  <a:extLst>
                    <a:ext uri="{9D8B030D-6E8A-4147-A177-3AD203B41FA5}">
                      <a16:colId xmlns:a16="http://schemas.microsoft.com/office/drawing/2014/main" xmlns="" val="20004"/>
                    </a:ext>
                  </a:extLst>
                </a:gridCol>
                <a:gridCol w="317500">
                  <a:extLst>
                    <a:ext uri="{9D8B030D-6E8A-4147-A177-3AD203B41FA5}">
                      <a16:colId xmlns:a16="http://schemas.microsoft.com/office/drawing/2014/main" xmlns="" val="20005"/>
                    </a:ext>
                  </a:extLst>
                </a:gridCol>
                <a:gridCol w="317500">
                  <a:extLst>
                    <a:ext uri="{9D8B030D-6E8A-4147-A177-3AD203B41FA5}">
                      <a16:colId xmlns:a16="http://schemas.microsoft.com/office/drawing/2014/main" xmlns="" val="20006"/>
                    </a:ext>
                  </a:extLst>
                </a:gridCol>
                <a:gridCol w="317500">
                  <a:extLst>
                    <a:ext uri="{9D8B030D-6E8A-4147-A177-3AD203B41FA5}">
                      <a16:colId xmlns:a16="http://schemas.microsoft.com/office/drawing/2014/main" xmlns="" val="20007"/>
                    </a:ext>
                  </a:extLst>
                </a:gridCol>
                <a:gridCol w="317500">
                  <a:extLst>
                    <a:ext uri="{9D8B030D-6E8A-4147-A177-3AD203B41FA5}">
                      <a16:colId xmlns:a16="http://schemas.microsoft.com/office/drawing/2014/main" xmlns="" val="20008"/>
                    </a:ext>
                  </a:extLst>
                </a:gridCol>
                <a:gridCol w="317500">
                  <a:extLst>
                    <a:ext uri="{9D8B030D-6E8A-4147-A177-3AD203B41FA5}">
                      <a16:colId xmlns:a16="http://schemas.microsoft.com/office/drawing/2014/main" xmlns="" val="20009"/>
                    </a:ext>
                  </a:extLst>
                </a:gridCol>
              </a:tblGrid>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dirty="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sym typeface="Courier New Bold" charset="0"/>
                        </a:rPr>
                        <a:t>i[0]</a:t>
                      </a:r>
                      <a:endPar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smtClean="0">
                          <a:ln>
                            <a:noFill/>
                          </a:ln>
                          <a:solidFill>
                            <a:schemeClr val="tx1"/>
                          </a:solidFill>
                          <a:effectLst/>
                          <a:latin typeface="Courier New" pitchFamily="49" charset="0"/>
                          <a:cs typeface="Courier New" pitchFamily="49" charset="0"/>
                          <a:sym typeface="Courier New Bold" charset="0"/>
                        </a:rPr>
                        <a:t>i</a:t>
                      </a: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73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sym typeface="Courier New Bold" charset="0"/>
                        </a:rPr>
                        <a:t>up+0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sym typeface="Courier New Bold" charset="0"/>
                        </a:rPr>
                        <a:t>up+4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endParaRPr kumimoji="0" lang="en-US" sz="1800" b="1" i="0" u="none" strike="noStrike" cap="none" normalizeH="0" baseline="0" smtClean="0">
                        <a:ln>
                          <a:noFill/>
                        </a:ln>
                        <a:solidFill>
                          <a:schemeClr val="tx1"/>
                        </a:solidFill>
                        <a:effectLst/>
                        <a:latin typeface="Courier New" pitchFamily="49" charset="0"/>
                        <a:ea typeface="ヒラギノ角ゴ ProN W6" charset="0"/>
                        <a:cs typeface="Courier New" pitchFamily="49"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smtClean="0">
                          <a:ln>
                            <a:noFill/>
                          </a:ln>
                          <a:solidFill>
                            <a:schemeClr val="tx1"/>
                          </a:solidFill>
                          <a:effectLst/>
                          <a:latin typeface="Courier New" pitchFamily="49" charset="0"/>
                          <a:cs typeface="Courier New" pitchFamily="49" charset="0"/>
                          <a:sym typeface="Courier New Bold" charset="0"/>
                        </a:rPr>
                        <a:t>up+8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86728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855"/>
                                        </p:tgtEl>
                                        <p:attrNameLst>
                                          <p:attrName>style.visibility</p:attrName>
                                        </p:attrNameLst>
                                      </p:cBhvr>
                                      <p:to>
                                        <p:strVal val="visible"/>
                                      </p:to>
                                    </p:set>
                                    <p:animEffect transition="in" filter="dissolve">
                                      <p:cBhvr>
                                        <p:cTn id="7" dur="500"/>
                                        <p:tgtEl>
                                          <p:spTgt spid="318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dissolve">
                                      <p:cBhvr>
                                        <p:cTn id="12" dur="500"/>
                                        <p:tgtEl>
                                          <p:spTgt spid="317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751"/>
                                        </p:tgtEl>
                                        <p:attrNameLst>
                                          <p:attrName>style.visibility</p:attrName>
                                        </p:attrNameLst>
                                      </p:cBhvr>
                                      <p:to>
                                        <p:strVal val="visible"/>
                                      </p:to>
                                    </p:set>
                                    <p:animEffect transition="in" filter="dissolve">
                                      <p:cBhvr>
                                        <p:cTn id="1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ChangeArrowheads="1"/>
          </p:cNvSpPr>
          <p:nvPr/>
        </p:nvSpPr>
        <p:spPr bwMode="auto">
          <a:xfrm>
            <a:off x="528638" y="985838"/>
            <a:ext cx="2519362" cy="1200150"/>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typedef union {</a:t>
            </a:r>
          </a:p>
          <a:p>
            <a:pPr algn="l">
              <a:lnSpc>
                <a:spcPct val="100000"/>
              </a:lnSpc>
            </a:pPr>
            <a:r>
              <a:rPr lang="en-US">
                <a:latin typeface="Courier New" charset="0"/>
              </a:rPr>
              <a:t>  float f;</a:t>
            </a:r>
          </a:p>
          <a:p>
            <a:pPr algn="l">
              <a:lnSpc>
                <a:spcPct val="100000"/>
              </a:lnSpc>
            </a:pPr>
            <a:r>
              <a:rPr lang="en-US">
                <a:latin typeface="Courier New" charset="0"/>
              </a:rPr>
              <a:t>  unsigned u;</a:t>
            </a:r>
          </a:p>
          <a:p>
            <a:pPr algn="l">
              <a:lnSpc>
                <a:spcPct val="100000"/>
              </a:lnSpc>
            </a:pPr>
            <a:r>
              <a:rPr lang="en-US">
                <a:latin typeface="Courier New" charset="0"/>
              </a:rPr>
              <a:t>} bit_float_t;</a:t>
            </a:r>
          </a:p>
        </p:txBody>
      </p:sp>
      <p:sp>
        <p:nvSpPr>
          <p:cNvPr id="65539" name="Rectangle 3"/>
          <p:cNvSpPr>
            <a:spLocks noChangeArrowheads="1"/>
          </p:cNvSpPr>
          <p:nvPr/>
        </p:nvSpPr>
        <p:spPr bwMode="auto">
          <a:xfrm>
            <a:off x="4800600" y="990600"/>
            <a:ext cx="3883025" cy="1749425"/>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float bit2float(unsigned u) {</a:t>
            </a:r>
          </a:p>
          <a:p>
            <a:pPr algn="l">
              <a:lnSpc>
                <a:spcPct val="100000"/>
              </a:lnSpc>
            </a:pPr>
            <a:r>
              <a:rPr lang="en-US">
                <a:latin typeface="Courier New" charset="0"/>
              </a:rPr>
              <a:t>  bit_float_t arg;</a:t>
            </a:r>
          </a:p>
          <a:p>
            <a:pPr algn="l">
              <a:lnSpc>
                <a:spcPct val="100000"/>
              </a:lnSpc>
            </a:pPr>
            <a:r>
              <a:rPr lang="en-US">
                <a:latin typeface="Courier New" charset="0"/>
              </a:rPr>
              <a:t>  arg.u = u;</a:t>
            </a:r>
          </a:p>
          <a:p>
            <a:pPr algn="l">
              <a:lnSpc>
                <a:spcPct val="100000"/>
              </a:lnSpc>
            </a:pPr>
            <a:r>
              <a:rPr lang="en-US">
                <a:latin typeface="Courier New" charset="0"/>
              </a:rPr>
              <a:t>  return arg.f;</a:t>
            </a:r>
          </a:p>
          <a:p>
            <a:pPr algn="l">
              <a:lnSpc>
                <a:spcPct val="100000"/>
              </a:lnSpc>
            </a:pPr>
            <a:r>
              <a:rPr lang="en-US">
                <a:latin typeface="Courier New" charset="0"/>
              </a:rPr>
              <a:t>}</a:t>
            </a:r>
          </a:p>
        </p:txBody>
      </p:sp>
      <p:sp>
        <p:nvSpPr>
          <p:cNvPr id="17411" name="Rectangle 5"/>
          <p:cNvSpPr>
            <a:spLocks noChangeArrowheads="1"/>
          </p:cNvSpPr>
          <p:nvPr/>
        </p:nvSpPr>
        <p:spPr bwMode="auto">
          <a:xfrm>
            <a:off x="1231900" y="2527300"/>
            <a:ext cx="11938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u</a:t>
            </a:r>
          </a:p>
        </p:txBody>
      </p:sp>
      <p:sp>
        <p:nvSpPr>
          <p:cNvPr id="17412" name="Rectangle 6"/>
          <p:cNvSpPr>
            <a:spLocks noChangeArrowheads="1"/>
          </p:cNvSpPr>
          <p:nvPr/>
        </p:nvSpPr>
        <p:spPr bwMode="auto">
          <a:xfrm>
            <a:off x="1231900" y="2832100"/>
            <a:ext cx="11938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f</a:t>
            </a:r>
          </a:p>
        </p:txBody>
      </p:sp>
      <p:sp>
        <p:nvSpPr>
          <p:cNvPr id="17413" name="Rectangle 7"/>
          <p:cNvSpPr>
            <a:spLocks noChangeArrowheads="1"/>
          </p:cNvSpPr>
          <p:nvPr/>
        </p:nvSpPr>
        <p:spPr bwMode="auto">
          <a:xfrm>
            <a:off x="1084263" y="3101975"/>
            <a:ext cx="317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0</a:t>
            </a:r>
          </a:p>
        </p:txBody>
      </p:sp>
      <p:sp>
        <p:nvSpPr>
          <p:cNvPr id="17414" name="Rectangle 8"/>
          <p:cNvSpPr>
            <a:spLocks noChangeArrowheads="1"/>
          </p:cNvSpPr>
          <p:nvPr/>
        </p:nvSpPr>
        <p:spPr bwMode="auto">
          <a:xfrm>
            <a:off x="2303463" y="3101975"/>
            <a:ext cx="317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4</a:t>
            </a:r>
          </a:p>
        </p:txBody>
      </p:sp>
      <p:sp>
        <p:nvSpPr>
          <p:cNvPr id="65544" name="Rectangle 9"/>
          <p:cNvSpPr>
            <a:spLocks noChangeArrowheads="1"/>
          </p:cNvSpPr>
          <p:nvPr/>
        </p:nvSpPr>
        <p:spPr bwMode="auto">
          <a:xfrm>
            <a:off x="533400" y="4117975"/>
            <a:ext cx="3883025" cy="1749425"/>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dirty="0">
                <a:latin typeface="Courier New" charset="0"/>
              </a:rPr>
              <a:t>unsigned float2bit(float f) {</a:t>
            </a:r>
          </a:p>
          <a:p>
            <a:pPr algn="l">
              <a:lnSpc>
                <a:spcPct val="100000"/>
              </a:lnSpc>
            </a:pPr>
            <a:r>
              <a:rPr lang="en-US" dirty="0">
                <a:latin typeface="Courier New" charset="0"/>
              </a:rPr>
              <a:t>  </a:t>
            </a:r>
            <a:r>
              <a:rPr lang="en-US" dirty="0" err="1">
                <a:latin typeface="Courier New" charset="0"/>
              </a:rPr>
              <a:t>bit_float_t</a:t>
            </a:r>
            <a:r>
              <a:rPr lang="en-US" dirty="0">
                <a:latin typeface="Courier New" charset="0"/>
              </a:rPr>
              <a:t> </a:t>
            </a:r>
            <a:r>
              <a:rPr lang="en-US" dirty="0" err="1">
                <a:latin typeface="Courier New" charset="0"/>
              </a:rPr>
              <a:t>arg</a:t>
            </a:r>
            <a:r>
              <a:rPr lang="en-US" dirty="0">
                <a:latin typeface="Courier New" charset="0"/>
              </a:rPr>
              <a:t>;</a:t>
            </a:r>
          </a:p>
          <a:p>
            <a:pPr algn="l">
              <a:lnSpc>
                <a:spcPct val="100000"/>
              </a:lnSpc>
            </a:pPr>
            <a:r>
              <a:rPr lang="en-US" dirty="0">
                <a:latin typeface="Courier New" charset="0"/>
              </a:rPr>
              <a:t>  </a:t>
            </a:r>
            <a:r>
              <a:rPr lang="en-US" dirty="0" err="1">
                <a:latin typeface="Courier New" charset="0"/>
              </a:rPr>
              <a:t>arg.f</a:t>
            </a:r>
            <a:r>
              <a:rPr lang="en-US" dirty="0">
                <a:latin typeface="Courier New" charset="0"/>
              </a:rPr>
              <a:t> = f;</a:t>
            </a:r>
          </a:p>
          <a:p>
            <a:pPr algn="l">
              <a:lnSpc>
                <a:spcPct val="100000"/>
              </a:lnSpc>
            </a:pPr>
            <a:r>
              <a:rPr lang="en-US" dirty="0">
                <a:latin typeface="Courier New" charset="0"/>
              </a:rPr>
              <a:t>  return </a:t>
            </a:r>
            <a:r>
              <a:rPr lang="en-US" dirty="0" err="1">
                <a:latin typeface="Courier New" charset="0"/>
              </a:rPr>
              <a:t>arg.u</a:t>
            </a:r>
            <a:r>
              <a:rPr lang="en-US" dirty="0">
                <a:latin typeface="Courier New" charset="0"/>
              </a:rPr>
              <a:t>;</a:t>
            </a:r>
          </a:p>
          <a:p>
            <a:pPr algn="l">
              <a:lnSpc>
                <a:spcPct val="100000"/>
              </a:lnSpc>
            </a:pPr>
            <a:r>
              <a:rPr lang="en-US" dirty="0">
                <a:latin typeface="Courier New" charset="0"/>
              </a:rPr>
              <a:t>}</a:t>
            </a:r>
          </a:p>
        </p:txBody>
      </p:sp>
      <p:sp>
        <p:nvSpPr>
          <p:cNvPr id="335882" name="Rectangle 10"/>
          <p:cNvSpPr>
            <a:spLocks noGrp="1" noChangeArrowheads="1"/>
          </p:cNvSpPr>
          <p:nvPr>
            <p:ph type="title"/>
          </p:nvPr>
        </p:nvSpPr>
        <p:spPr>
          <a:xfrm>
            <a:off x="304800" y="228600"/>
            <a:ext cx="8537575" cy="573088"/>
          </a:xfrm>
        </p:spPr>
        <p:txBody>
          <a:bodyPr/>
          <a:lstStyle/>
          <a:p>
            <a:pPr eaLnBrk="1" hangingPunct="1">
              <a:defRPr/>
            </a:pPr>
            <a:r>
              <a:rPr lang="en-US" dirty="0">
                <a:ea typeface="+mj-ea"/>
                <a:cs typeface="+mj-cs"/>
              </a:rPr>
              <a:t>Using </a:t>
            </a:r>
            <a:r>
              <a:rPr lang="en-US" dirty="0" smtClean="0">
                <a:ea typeface="+mj-ea"/>
                <a:cs typeface="+mj-cs"/>
              </a:rPr>
              <a:t>Unions </a:t>
            </a:r>
            <a:r>
              <a:rPr lang="en-US" dirty="0">
                <a:ea typeface="+mj-ea"/>
                <a:cs typeface="+mj-cs"/>
              </a:rPr>
              <a:t>to Access Bit Patterns</a:t>
            </a:r>
          </a:p>
        </p:txBody>
      </p:sp>
      <p:sp>
        <p:nvSpPr>
          <p:cNvPr id="65546" name="Rectangle 11"/>
          <p:cNvSpPr>
            <a:spLocks noGrp="1" noChangeArrowheads="1"/>
          </p:cNvSpPr>
          <p:nvPr>
            <p:ph type="body" idx="1"/>
          </p:nvPr>
        </p:nvSpPr>
        <p:spPr>
          <a:xfrm>
            <a:off x="4254500" y="2895600"/>
            <a:ext cx="4889500" cy="838200"/>
          </a:xfrm>
        </p:spPr>
        <p:txBody>
          <a:bodyPr/>
          <a:lstStyle/>
          <a:p>
            <a:pPr lvl="1" eaLnBrk="1" hangingPunct="1"/>
            <a:r>
              <a:rPr lang="en-US" dirty="0">
                <a:latin typeface="Helvetica" charset="0"/>
                <a:ea typeface="ＭＳ Ｐゴシック" charset="0"/>
              </a:rPr>
              <a:t>Get direct access to bit representation of </a:t>
            </a:r>
            <a:r>
              <a:rPr lang="en-US" dirty="0" smtClean="0">
                <a:latin typeface="Helvetica" charset="0"/>
                <a:ea typeface="ＭＳ Ｐゴシック" charset="0"/>
              </a:rPr>
              <a:t>float</a:t>
            </a:r>
          </a:p>
          <a:p>
            <a:pPr lvl="1" eaLnBrk="1" hangingPunct="1"/>
            <a:r>
              <a:rPr lang="en-US" dirty="0">
                <a:latin typeface="Courier New" charset="0"/>
              </a:rPr>
              <a:t>bit2float</a:t>
            </a:r>
            <a:r>
              <a:rPr lang="en-US" dirty="0"/>
              <a:t> generates float with given bit pattern</a:t>
            </a:r>
          </a:p>
          <a:p>
            <a:pPr lvl="2" eaLnBrk="1" hangingPunct="1"/>
            <a:r>
              <a:rPr lang="en-US" sz="1800" dirty="0" smtClean="0">
                <a:solidFill>
                  <a:schemeClr val="folHlink"/>
                </a:solidFill>
              </a:rPr>
              <a:t>NOT the same as </a:t>
            </a:r>
            <a:r>
              <a:rPr lang="en-US" sz="1800" dirty="0" smtClean="0">
                <a:latin typeface="Courier New" charset="0"/>
              </a:rPr>
              <a:t>(float) u</a:t>
            </a:r>
          </a:p>
          <a:p>
            <a:pPr lvl="2" eaLnBrk="1" hangingPunct="1">
              <a:buNone/>
            </a:pPr>
            <a:r>
              <a:rPr lang="en-US" sz="1800" dirty="0" smtClean="0">
                <a:latin typeface="Courier New" charset="0"/>
              </a:rPr>
              <a:t>  </a:t>
            </a:r>
            <a:r>
              <a:rPr lang="en-US" sz="1800" dirty="0" smtClean="0"/>
              <a:t>converts unsigned </a:t>
            </a:r>
            <a:r>
              <a:rPr lang="en-US" sz="1800" dirty="0" err="1" smtClean="0"/>
              <a:t>int</a:t>
            </a:r>
            <a:r>
              <a:rPr lang="en-US" sz="1800" dirty="0" smtClean="0"/>
              <a:t> to IEEE </a:t>
            </a:r>
            <a:r>
              <a:rPr lang="en-US" sz="1800" dirty="0" err="1" smtClean="0"/>
              <a:t>fp</a:t>
            </a:r>
            <a:r>
              <a:rPr lang="en-US" sz="1800" dirty="0" smtClean="0"/>
              <a:t> and rounds, see page 120 of text</a:t>
            </a:r>
            <a:endParaRPr lang="en-US" sz="1800" dirty="0" smtClean="0">
              <a:solidFill>
                <a:schemeClr val="folHlink"/>
              </a:solidFill>
            </a:endParaRPr>
          </a:p>
        </p:txBody>
      </p:sp>
      <p:sp>
        <p:nvSpPr>
          <p:cNvPr id="11" name="Rectangle 11"/>
          <p:cNvSpPr txBox="1">
            <a:spLocks noChangeArrowheads="1"/>
          </p:cNvSpPr>
          <p:nvPr/>
        </p:nvSpPr>
        <p:spPr bwMode="auto">
          <a:xfrm>
            <a:off x="-12700" y="5943600"/>
            <a:ext cx="7632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chemeClr val="hlink"/>
              </a:buClr>
              <a:buSzPct val="75000"/>
              <a:buFont typeface="Wingdings" charset="0"/>
              <a:buChar char="n"/>
            </a:pPr>
            <a:r>
              <a:rPr lang="en-US" sz="2000" dirty="0" smtClean="0">
                <a:latin typeface="Courier New" charset="0"/>
              </a:rPr>
              <a:t>float2bit</a:t>
            </a:r>
            <a:r>
              <a:rPr lang="en-US" sz="2000" dirty="0" smtClean="0"/>
              <a:t> </a:t>
            </a:r>
            <a:r>
              <a:rPr lang="en-US" sz="2000" dirty="0"/>
              <a:t>generates bit pattern from float</a:t>
            </a:r>
          </a:p>
          <a:p>
            <a:pPr lvl="2" algn="l" eaLnBrk="1" hangingPunct="1">
              <a:lnSpc>
                <a:spcPct val="107000"/>
              </a:lnSpc>
              <a:spcBef>
                <a:spcPct val="10000"/>
              </a:spcBef>
              <a:buClr>
                <a:srgbClr val="005400"/>
              </a:buClr>
              <a:buSzPct val="90000"/>
              <a:buFont typeface="Wingdings" charset="0"/>
              <a:buChar char="l"/>
            </a:pPr>
            <a:r>
              <a:rPr lang="en-US" sz="1800" dirty="0">
                <a:solidFill>
                  <a:schemeClr val="folHlink"/>
                </a:solidFill>
              </a:rPr>
              <a:t>NOT the same as </a:t>
            </a:r>
            <a:r>
              <a:rPr lang="en-US" sz="1800" dirty="0">
                <a:latin typeface="Courier New" charset="0"/>
              </a:rPr>
              <a:t>(unsigned) f</a:t>
            </a:r>
          </a:p>
        </p:txBody>
      </p:sp>
    </p:spTree>
    <p:extLst>
      <p:ext uri="{BB962C8B-B14F-4D97-AF65-F5344CB8AC3E}">
        <p14:creationId xmlns:p14="http://schemas.microsoft.com/office/powerpoint/2010/main" val="19111107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fade">
                                      <p:cBhvr>
                                        <p:cTn id="7" dur="500"/>
                                        <p:tgtEl>
                                          <p:spTgt spid="65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546">
                                            <p:txEl>
                                              <p:pRg st="0" end="0"/>
                                            </p:txEl>
                                          </p:spTgt>
                                        </p:tgtEl>
                                        <p:attrNameLst>
                                          <p:attrName>style.visibility</p:attrName>
                                        </p:attrNameLst>
                                      </p:cBhvr>
                                      <p:to>
                                        <p:strVal val="visible"/>
                                      </p:to>
                                    </p:set>
                                    <p:animEffect transition="in" filter="fade">
                                      <p:cBhvr>
                                        <p:cTn id="12" dur="500"/>
                                        <p:tgtEl>
                                          <p:spTgt spid="65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546">
                                            <p:txEl>
                                              <p:pRg st="1" end="1"/>
                                            </p:txEl>
                                          </p:spTgt>
                                        </p:tgtEl>
                                        <p:attrNameLst>
                                          <p:attrName>style.visibility</p:attrName>
                                        </p:attrNameLst>
                                      </p:cBhvr>
                                      <p:to>
                                        <p:strVal val="visible"/>
                                      </p:to>
                                    </p:set>
                                    <p:animEffect transition="in" filter="fade">
                                      <p:cBhvr>
                                        <p:cTn id="17" dur="500"/>
                                        <p:tgtEl>
                                          <p:spTgt spid="6554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546">
                                            <p:txEl>
                                              <p:pRg st="2" end="2"/>
                                            </p:txEl>
                                          </p:spTgt>
                                        </p:tgtEl>
                                        <p:attrNameLst>
                                          <p:attrName>style.visibility</p:attrName>
                                        </p:attrNameLst>
                                      </p:cBhvr>
                                      <p:to>
                                        <p:strVal val="visible"/>
                                      </p:to>
                                    </p:set>
                                    <p:animEffect transition="in" filter="fade">
                                      <p:cBhvr>
                                        <p:cTn id="20" dur="500"/>
                                        <p:tgtEl>
                                          <p:spTgt spid="6554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5546">
                                            <p:txEl>
                                              <p:pRg st="3" end="3"/>
                                            </p:txEl>
                                          </p:spTgt>
                                        </p:tgtEl>
                                        <p:attrNameLst>
                                          <p:attrName>style.visibility</p:attrName>
                                        </p:attrNameLst>
                                      </p:cBhvr>
                                      <p:to>
                                        <p:strVal val="visible"/>
                                      </p:to>
                                    </p:set>
                                    <p:animEffect transition="in" filter="fade">
                                      <p:cBhvr>
                                        <p:cTn id="23" dur="500"/>
                                        <p:tgtEl>
                                          <p:spTgt spid="6554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5544"/>
                                        </p:tgtEl>
                                        <p:attrNameLst>
                                          <p:attrName>style.visibility</p:attrName>
                                        </p:attrNameLst>
                                      </p:cBhvr>
                                      <p:to>
                                        <p:strVal val="visible"/>
                                      </p:to>
                                    </p:set>
                                    <p:animEffect transition="in" filter="fade">
                                      <p:cBhvr>
                                        <p:cTn id="28" dur="500"/>
                                        <p:tgtEl>
                                          <p:spTgt spid="6554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fade">
                                      <p:cBhvr>
                                        <p:cTn id="3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4" grpId="0" animBg="1"/>
      <p:bldP spid="65546" grpId="0" build="p" bldLvl="2"/>
      <p:bldP spid="11"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title"/>
          </p:nvPr>
        </p:nvSpPr>
        <p:spPr>
          <a:xfrm>
            <a:off x="455615" y="-377825"/>
            <a:ext cx="5724525" cy="1597025"/>
          </a:xfrm>
          <a:ln/>
        </p:spPr>
        <p:txBody>
          <a:bodyPr/>
          <a:lstStyle/>
          <a:p>
            <a:pPr marL="80963" indent="-80963"/>
            <a:r>
              <a:rPr lang="en-US">
                <a:latin typeface="Calibri" charset="0"/>
                <a:ea typeface="Calibri" charset="0"/>
                <a:cs typeface="Calibri" charset="0"/>
                <a:sym typeface="Calibri" charset="0"/>
              </a:rPr>
              <a:t>Byte Ordering Revisited</a:t>
            </a:r>
            <a:endParaRPr lang="en-US">
              <a:latin typeface="Calibri" charset="0"/>
              <a:ea typeface="ヒラギノ角ゴ ProN W3" charset="0"/>
              <a:cs typeface="ヒラギノ角ゴ ProN W3" charset="0"/>
              <a:sym typeface="Calibri" charset="0"/>
            </a:endParaRPr>
          </a:p>
        </p:txBody>
      </p:sp>
      <p:sp>
        <p:nvSpPr>
          <p:cNvPr id="33796" name="Rectangle 4"/>
          <p:cNvSpPr>
            <a:spLocks noGrp="1" noChangeArrowheads="1"/>
          </p:cNvSpPr>
          <p:nvPr>
            <p:ph type="body" idx="1"/>
          </p:nvPr>
        </p:nvSpPr>
        <p:spPr>
          <a:xfrm>
            <a:off x="290515" y="762000"/>
            <a:ext cx="8307387" cy="5486400"/>
          </a:xfrm>
          <a:ln/>
        </p:spPr>
        <p:txBody>
          <a:bodyPr/>
          <a:lstStyle/>
          <a:p>
            <a:pPr marL="215900" indent="-215900">
              <a:spcBef>
                <a:spcPct val="0"/>
              </a:spcBef>
            </a:pPr>
            <a:r>
              <a:rPr lang="en-US" dirty="0">
                <a:ea typeface="Calibri" charset="0"/>
                <a:cs typeface="Calibri" charset="0"/>
              </a:rPr>
              <a:t>Idea</a:t>
            </a:r>
            <a:endParaRPr lang="en-US" dirty="0"/>
          </a:p>
          <a:p>
            <a:pPr lvl="1"/>
            <a:r>
              <a:rPr lang="en-US" dirty="0"/>
              <a:t>Short/long/quad words stored in memory as 2/4/8 consecutive bytes</a:t>
            </a:r>
          </a:p>
          <a:p>
            <a:pPr lvl="1"/>
            <a:r>
              <a:rPr lang="en-US" dirty="0" smtClean="0"/>
              <a:t>Which byte </a:t>
            </a:r>
            <a:r>
              <a:rPr lang="en-US" dirty="0"/>
              <a:t>is most (least) significant?</a:t>
            </a:r>
          </a:p>
          <a:p>
            <a:pPr lvl="1"/>
            <a:r>
              <a:rPr lang="en-US" dirty="0"/>
              <a:t>Can cause problems when exchanging binary data between machines</a:t>
            </a:r>
          </a:p>
          <a:p>
            <a:pPr marL="215900" indent="-215900"/>
            <a:r>
              <a:rPr lang="en-US" dirty="0">
                <a:ea typeface="Calibri" charset="0"/>
                <a:cs typeface="Calibri" charset="0"/>
              </a:rPr>
              <a:t>Big </a:t>
            </a:r>
            <a:r>
              <a:rPr lang="en-US" dirty="0" err="1">
                <a:ea typeface="Calibri" charset="0"/>
                <a:cs typeface="Calibri" charset="0"/>
              </a:rPr>
              <a:t>Endian</a:t>
            </a:r>
            <a:endParaRPr lang="en-US" dirty="0"/>
          </a:p>
          <a:p>
            <a:pPr lvl="1"/>
            <a:r>
              <a:rPr lang="en-US" dirty="0"/>
              <a:t>Most significant byte has lowest address</a:t>
            </a:r>
          </a:p>
          <a:p>
            <a:pPr lvl="1"/>
            <a:r>
              <a:rPr lang="en-US" dirty="0" err="1" smtClean="0"/>
              <a:t>Sparc</a:t>
            </a:r>
            <a:endParaRPr lang="en-US" dirty="0"/>
          </a:p>
          <a:p>
            <a:pPr marL="215900" indent="-215900"/>
            <a:r>
              <a:rPr lang="en-US" dirty="0">
                <a:ea typeface="Calibri" charset="0"/>
                <a:cs typeface="Calibri" charset="0"/>
              </a:rPr>
              <a:t>Little </a:t>
            </a:r>
            <a:r>
              <a:rPr lang="en-US" dirty="0" err="1">
                <a:ea typeface="Calibri" charset="0"/>
                <a:cs typeface="Calibri" charset="0"/>
              </a:rPr>
              <a:t>Endian</a:t>
            </a:r>
            <a:endParaRPr lang="en-US" dirty="0"/>
          </a:p>
          <a:p>
            <a:pPr lvl="1"/>
            <a:r>
              <a:rPr lang="en-US" dirty="0"/>
              <a:t>Least significant byte has lowest address</a:t>
            </a:r>
          </a:p>
          <a:p>
            <a:pPr lvl="1"/>
            <a:r>
              <a:rPr lang="en-US" dirty="0"/>
              <a:t>Intel </a:t>
            </a:r>
            <a:r>
              <a:rPr lang="en-US" dirty="0" smtClean="0"/>
              <a:t>x86, ARM Android and IOS</a:t>
            </a:r>
          </a:p>
          <a:p>
            <a:r>
              <a:rPr lang="en-US" dirty="0" smtClean="0"/>
              <a:t>Bi </a:t>
            </a:r>
            <a:r>
              <a:rPr lang="en-US" dirty="0" err="1" smtClean="0"/>
              <a:t>Endian</a:t>
            </a:r>
            <a:endParaRPr lang="en-US" dirty="0" smtClean="0"/>
          </a:p>
          <a:p>
            <a:pPr lvl="1"/>
            <a:r>
              <a:rPr lang="en-US" dirty="0" smtClean="0"/>
              <a:t>Can be configured either way</a:t>
            </a:r>
          </a:p>
          <a:p>
            <a:pPr lvl="1"/>
            <a:r>
              <a:rPr lang="en-US" dirty="0" smtClean="0"/>
              <a:t>ARM</a:t>
            </a:r>
            <a:endParaRPr lang="en-US" dirty="0"/>
          </a:p>
        </p:txBody>
      </p:sp>
    </p:spTree>
    <p:extLst>
      <p:ext uri="{BB962C8B-B14F-4D97-AF65-F5344CB8AC3E}">
        <p14:creationId xmlns:p14="http://schemas.microsoft.com/office/powerpoint/2010/main" val="1336249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228600" y="520700"/>
            <a:ext cx="8610600" cy="573088"/>
          </a:xfrm>
          <a:effectLst>
            <a:outerShdw blurRad="63500" dist="53882" dir="2700000" algn="ctr" rotWithShape="0">
              <a:srgbClr val="969696"/>
            </a:outerShdw>
          </a:effectLst>
        </p:spPr>
        <p:txBody>
          <a:bodyPr/>
          <a:lstStyle/>
          <a:p>
            <a:pPr eaLnBrk="1" hangingPunct="1">
              <a:defRPr/>
            </a:pPr>
            <a:r>
              <a:rPr lang="en-US" dirty="0" smtClean="0">
                <a:ea typeface="+mj-ea"/>
                <a:cs typeface="+mj-cs"/>
              </a:rPr>
              <a:t>Using Unions to Study Byte Ordering</a:t>
            </a:r>
            <a:endParaRPr lang="en-US" dirty="0">
              <a:ea typeface="+mj-ea"/>
              <a:cs typeface="+mj-cs"/>
            </a:endParaRPr>
          </a:p>
        </p:txBody>
      </p:sp>
      <p:sp>
        <p:nvSpPr>
          <p:cNvPr id="18434" name="Rectangle 3"/>
          <p:cNvSpPr>
            <a:spLocks noChangeArrowheads="1"/>
          </p:cNvSpPr>
          <p:nvPr/>
        </p:nvSpPr>
        <p:spPr bwMode="auto">
          <a:xfrm>
            <a:off x="528638" y="1379538"/>
            <a:ext cx="4035425" cy="1749425"/>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    union {</a:t>
            </a:r>
          </a:p>
          <a:p>
            <a:pPr algn="l">
              <a:lnSpc>
                <a:spcPct val="100000"/>
              </a:lnSpc>
            </a:pPr>
            <a:r>
              <a:rPr lang="en-US">
                <a:latin typeface="Courier New" charset="0"/>
              </a:rPr>
              <a:t>      unsigned char c[8];</a:t>
            </a:r>
          </a:p>
          <a:p>
            <a:pPr algn="l">
              <a:lnSpc>
                <a:spcPct val="100000"/>
              </a:lnSpc>
            </a:pPr>
            <a:r>
              <a:rPr lang="en-US">
                <a:latin typeface="Courier New" charset="0"/>
              </a:rPr>
              <a:t>      unsigned short s[4];</a:t>
            </a:r>
          </a:p>
          <a:p>
            <a:pPr algn="l">
              <a:lnSpc>
                <a:spcPct val="100000"/>
              </a:lnSpc>
            </a:pPr>
            <a:r>
              <a:rPr lang="en-US">
                <a:latin typeface="Courier New" charset="0"/>
              </a:rPr>
              <a:t>      unsigned int i[2];</a:t>
            </a:r>
          </a:p>
          <a:p>
            <a:pPr algn="l">
              <a:lnSpc>
                <a:spcPct val="100000"/>
              </a:lnSpc>
            </a:pPr>
            <a:r>
              <a:rPr lang="en-US">
                <a:latin typeface="Courier New" charset="0"/>
              </a:rPr>
              <a:t>      unsigned long l[1];</a:t>
            </a:r>
          </a:p>
          <a:p>
            <a:pPr algn="l">
              <a:lnSpc>
                <a:spcPct val="100000"/>
              </a:lnSpc>
            </a:pPr>
            <a:r>
              <a:rPr lang="en-US">
                <a:latin typeface="Courier New" charset="0"/>
              </a:rPr>
              <a:t>    } dw;</a:t>
            </a:r>
          </a:p>
        </p:txBody>
      </p:sp>
      <p:graphicFrame>
        <p:nvGraphicFramePr>
          <p:cNvPr id="20" name="Table 19"/>
          <p:cNvGraphicFramePr>
            <a:graphicFrameLocks noGrp="1"/>
          </p:cNvGraphicFramePr>
          <p:nvPr/>
        </p:nvGraphicFramePr>
        <p:xfrm>
          <a:off x="1676400" y="3357265"/>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itchFamily="49" charset="0"/>
                          <a:cs typeface="Courier New" pitchFamily="49" charset="0"/>
                        </a:rPr>
                        <a:t>c[0]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gridSpan="2">
                  <a:txBody>
                    <a:bodyPr/>
                    <a:lstStyle/>
                    <a:p>
                      <a:pPr algn="ctr"/>
                      <a:r>
                        <a:rPr lang="en-US" b="1" dirty="0" smtClean="0">
                          <a:latin typeface="Courier New" pitchFamily="49" charset="0"/>
                          <a:cs typeface="Courier New" pitchFamily="49" charset="0"/>
                        </a:rPr>
                        <a:t>s[0]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smtClean="0">
                          <a:latin typeface="Courier New" pitchFamily="49" charset="0"/>
                          <a:cs typeface="Courier New" pitchFamily="49" charset="0"/>
                        </a:rPr>
                        <a:t>l[0]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1" name="TextBox 20"/>
          <p:cNvSpPr txBox="1"/>
          <p:nvPr/>
        </p:nvSpPr>
        <p:spPr>
          <a:xfrm>
            <a:off x="738325" y="3357267"/>
            <a:ext cx="938077" cy="461665"/>
          </a:xfrm>
          <a:prstGeom prst="rect">
            <a:avLst/>
          </a:prstGeom>
          <a:noFill/>
        </p:spPr>
        <p:txBody>
          <a:bodyPr wrap="none" rtlCol="0">
            <a:spAutoFit/>
          </a:bodyPr>
          <a:lstStyle/>
          <a:p>
            <a:pPr algn="r" fontAlgn="base">
              <a:spcBef>
                <a:spcPct val="0"/>
              </a:spcBef>
              <a:spcAft>
                <a:spcPct val="0"/>
              </a:spcAft>
            </a:pPr>
            <a:r>
              <a:rPr lang="en-US" sz="2400" b="1" dirty="0">
                <a:solidFill>
                  <a:srgbClr val="000000"/>
                </a:solidFill>
                <a:latin typeface="Calibri" pitchFamily="34" charset="0"/>
                <a:cs typeface="Arial" charset="0"/>
              </a:rPr>
              <a:t>32-bit</a:t>
            </a:r>
          </a:p>
        </p:txBody>
      </p:sp>
      <p:graphicFrame>
        <p:nvGraphicFramePr>
          <p:cNvPr id="22" name="Table 21"/>
          <p:cNvGraphicFramePr>
            <a:graphicFrameLocks noGrp="1"/>
          </p:cNvGraphicFramePr>
          <p:nvPr>
            <p:extLst>
              <p:ext uri="{D42A27DB-BD31-4B8C-83A1-F6EECF244321}">
                <p14:modId xmlns:p14="http://schemas.microsoft.com/office/powerpoint/2010/main" val="1171738281"/>
              </p:ext>
            </p:extLst>
          </p:nvPr>
        </p:nvGraphicFramePr>
        <p:xfrm>
          <a:off x="1676400" y="5040090"/>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itchFamily="49" charset="0"/>
                          <a:cs typeface="Courier New" pitchFamily="49" charset="0"/>
                        </a:rPr>
                        <a:t>c[0]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gridSpan="2">
                  <a:txBody>
                    <a:bodyPr/>
                    <a:lstStyle/>
                    <a:p>
                      <a:pPr algn="ctr"/>
                      <a:r>
                        <a:rPr lang="en-US" b="1" dirty="0" smtClean="0">
                          <a:latin typeface="Courier New" pitchFamily="49" charset="0"/>
                          <a:cs typeface="Courier New" pitchFamily="49" charset="0"/>
                        </a:rPr>
                        <a:t>s[0]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8">
                  <a:txBody>
                    <a:bodyPr/>
                    <a:lstStyle/>
                    <a:p>
                      <a:pPr algn="ctr"/>
                      <a:r>
                        <a:rPr lang="en-US" b="1" dirty="0" smtClean="0">
                          <a:latin typeface="Courier New" pitchFamily="49" charset="0"/>
                          <a:cs typeface="Courier New" pitchFamily="49" charset="0"/>
                        </a:rPr>
                        <a:t>l[0]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3" name="Rectangle 22"/>
          <p:cNvSpPr/>
          <p:nvPr/>
        </p:nvSpPr>
        <p:spPr>
          <a:xfrm>
            <a:off x="738325" y="5040090"/>
            <a:ext cx="938077" cy="461665"/>
          </a:xfrm>
          <a:prstGeom prst="rect">
            <a:avLst/>
          </a:prstGeom>
        </p:spPr>
        <p:txBody>
          <a:bodyPr wrap="none">
            <a:spAutoFit/>
          </a:bodyPr>
          <a:lstStyle/>
          <a:p>
            <a:pPr algn="r" fontAlgn="base">
              <a:spcBef>
                <a:spcPct val="0"/>
              </a:spcBef>
              <a:spcAft>
                <a:spcPct val="0"/>
              </a:spcAft>
            </a:pPr>
            <a:r>
              <a:rPr lang="en-US" sz="2400" b="1" dirty="0">
                <a:solidFill>
                  <a:srgbClr val="000000"/>
                </a:solidFill>
                <a:latin typeface="Calibri" pitchFamily="34" charset="0"/>
                <a:cs typeface="Arial" charset="0"/>
              </a:rPr>
              <a:t>64-bit</a:t>
            </a:r>
          </a:p>
        </p:txBody>
      </p:sp>
    </p:spTree>
    <p:extLst>
      <p:ext uri="{BB962C8B-B14F-4D97-AF65-F5344CB8AC3E}">
        <p14:creationId xmlns:p14="http://schemas.microsoft.com/office/powerpoint/2010/main" val="38941441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685800" y="304800"/>
            <a:ext cx="7315200" cy="573088"/>
          </a:xfrm>
          <a:effectLst>
            <a:outerShdw blurRad="63500" dist="53882" dir="2700000" algn="ctr" rotWithShape="0">
              <a:srgbClr val="969696"/>
            </a:outerShdw>
          </a:effectLst>
        </p:spPr>
        <p:txBody>
          <a:bodyPr/>
          <a:lstStyle/>
          <a:p>
            <a:pPr eaLnBrk="1" hangingPunct="1">
              <a:defRPr/>
            </a:pPr>
            <a:r>
              <a:rPr lang="en-US">
                <a:ea typeface="+mj-ea"/>
                <a:cs typeface="+mj-cs"/>
              </a:rPr>
              <a:t>Byte Ordering Example (Cont).</a:t>
            </a:r>
          </a:p>
        </p:txBody>
      </p:sp>
      <p:sp>
        <p:nvSpPr>
          <p:cNvPr id="19458" name="Rectangle 3"/>
          <p:cNvSpPr>
            <a:spLocks noChangeArrowheads="1"/>
          </p:cNvSpPr>
          <p:nvPr/>
        </p:nvSpPr>
        <p:spPr bwMode="auto">
          <a:xfrm>
            <a:off x="1219200" y="990600"/>
            <a:ext cx="6384925" cy="5319713"/>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int j;</a:t>
            </a:r>
          </a:p>
          <a:p>
            <a:pPr algn="l">
              <a:lnSpc>
                <a:spcPct val="100000"/>
              </a:lnSpc>
            </a:pPr>
            <a:r>
              <a:rPr lang="en-US">
                <a:latin typeface="Courier New" charset="0"/>
              </a:rPr>
              <a:t>for (j = 0; j &lt; 8; j++)</a:t>
            </a:r>
          </a:p>
          <a:p>
            <a:pPr algn="l">
              <a:lnSpc>
                <a:spcPct val="100000"/>
              </a:lnSpc>
            </a:pPr>
            <a:r>
              <a:rPr lang="en-US">
                <a:latin typeface="Courier New" charset="0"/>
              </a:rPr>
              <a:t>dw.c[j] = 0xf0 + j;</a:t>
            </a:r>
          </a:p>
          <a:p>
            <a:pPr algn="l">
              <a:lnSpc>
                <a:spcPct val="100000"/>
              </a:lnSpc>
            </a:pPr>
            <a:endParaRPr lang="en-US">
              <a:latin typeface="Courier New" charset="0"/>
            </a:endParaRPr>
          </a:p>
          <a:p>
            <a:pPr algn="l">
              <a:lnSpc>
                <a:spcPct val="100000"/>
              </a:lnSpc>
            </a:pPr>
            <a:r>
              <a:rPr lang="en-US">
                <a:latin typeface="Courier New" charset="0"/>
              </a:rPr>
              <a:t>printf("Characters 0-7 ==  [0x%x,0x%x,0x%x,0x%x,0x%x,0x%x,0x%x,0x%x]\n",</a:t>
            </a:r>
          </a:p>
          <a:p>
            <a:pPr algn="l">
              <a:lnSpc>
                <a:spcPct val="100000"/>
              </a:lnSpc>
            </a:pPr>
            <a:r>
              <a:rPr lang="en-US">
                <a:latin typeface="Courier New" charset="0"/>
              </a:rPr>
              <a:t>    dw.c[0], dw.c[1], dw.c[2], dw.c[3],</a:t>
            </a:r>
          </a:p>
          <a:p>
            <a:pPr algn="l">
              <a:lnSpc>
                <a:spcPct val="100000"/>
              </a:lnSpc>
            </a:pPr>
            <a:r>
              <a:rPr lang="en-US">
                <a:latin typeface="Courier New" charset="0"/>
              </a:rPr>
              <a:t>    dw.c[4], dw.c[5], dw.c[6], dw.c[7]);</a:t>
            </a:r>
          </a:p>
          <a:p>
            <a:pPr algn="l">
              <a:lnSpc>
                <a:spcPct val="100000"/>
              </a:lnSpc>
            </a:pPr>
            <a:endParaRPr lang="en-US">
              <a:latin typeface="Courier New" charset="0"/>
            </a:endParaRPr>
          </a:p>
          <a:p>
            <a:pPr algn="l">
              <a:lnSpc>
                <a:spcPct val="100000"/>
              </a:lnSpc>
            </a:pPr>
            <a:r>
              <a:rPr lang="en-US">
                <a:latin typeface="Courier New" charset="0"/>
              </a:rPr>
              <a:t>printf("Shorts 0-3 == [0x%x,0x%x,0x%x,0x%x]\n",</a:t>
            </a:r>
          </a:p>
          <a:p>
            <a:pPr algn="l">
              <a:lnSpc>
                <a:spcPct val="100000"/>
              </a:lnSpc>
            </a:pPr>
            <a:r>
              <a:rPr lang="en-US">
                <a:latin typeface="Courier New" charset="0"/>
              </a:rPr>
              <a:t>    dw.s[0], dw.s[1], dw.s[2], dw.s[3]);</a:t>
            </a:r>
          </a:p>
          <a:p>
            <a:pPr algn="l">
              <a:lnSpc>
                <a:spcPct val="100000"/>
              </a:lnSpc>
            </a:pPr>
            <a:endParaRPr lang="en-US">
              <a:latin typeface="Courier New" charset="0"/>
            </a:endParaRPr>
          </a:p>
          <a:p>
            <a:pPr algn="l">
              <a:lnSpc>
                <a:spcPct val="100000"/>
              </a:lnSpc>
            </a:pPr>
            <a:r>
              <a:rPr lang="en-US">
                <a:latin typeface="Courier New" charset="0"/>
              </a:rPr>
              <a:t>printf("Ints 0-1 == [0x%x,0x%x]\n",</a:t>
            </a:r>
          </a:p>
          <a:p>
            <a:pPr algn="l">
              <a:lnSpc>
                <a:spcPct val="100000"/>
              </a:lnSpc>
            </a:pPr>
            <a:r>
              <a:rPr lang="en-US">
                <a:latin typeface="Courier New" charset="0"/>
              </a:rPr>
              <a:t>    dw.i[0], dw.i[1]);</a:t>
            </a:r>
          </a:p>
          <a:p>
            <a:pPr algn="l">
              <a:lnSpc>
                <a:spcPct val="100000"/>
              </a:lnSpc>
            </a:pPr>
            <a:endParaRPr lang="en-US">
              <a:latin typeface="Courier New" charset="0"/>
            </a:endParaRPr>
          </a:p>
          <a:p>
            <a:pPr algn="l">
              <a:lnSpc>
                <a:spcPct val="100000"/>
              </a:lnSpc>
            </a:pPr>
            <a:r>
              <a:rPr lang="en-US">
                <a:latin typeface="Courier New" charset="0"/>
              </a:rPr>
              <a:t>printf("Long 0 == [0x%lx]\n",</a:t>
            </a:r>
          </a:p>
          <a:p>
            <a:pPr algn="l">
              <a:lnSpc>
                <a:spcPct val="100000"/>
              </a:lnSpc>
            </a:pPr>
            <a:r>
              <a:rPr lang="en-US">
                <a:latin typeface="Courier New" charset="0"/>
              </a:rPr>
              <a:t>    dw.l[0]);</a:t>
            </a:r>
          </a:p>
          <a:p>
            <a:pPr>
              <a:lnSpc>
                <a:spcPct val="100000"/>
              </a:lnSpc>
            </a:pPr>
            <a:endParaRPr lang="en-US">
              <a:latin typeface="Courier New" charset="0"/>
            </a:endParaRPr>
          </a:p>
        </p:txBody>
      </p:sp>
    </p:spTree>
    <p:extLst>
      <p:ext uri="{BB962C8B-B14F-4D97-AF65-F5344CB8AC3E}">
        <p14:creationId xmlns:p14="http://schemas.microsoft.com/office/powerpoint/2010/main" val="4249837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685800" y="2"/>
            <a:ext cx="6273800" cy="1165225"/>
          </a:xfrm>
          <a:ln/>
        </p:spPr>
        <p:txBody>
          <a:bodyPr/>
          <a:lstStyle/>
          <a:p>
            <a:pPr marL="80963" indent="-80963"/>
            <a:r>
              <a:rPr lang="en-US">
                <a:latin typeface="Calibri" charset="0"/>
                <a:ea typeface="Calibri" charset="0"/>
                <a:cs typeface="Calibri" charset="0"/>
                <a:sym typeface="Calibri" charset="0"/>
              </a:rPr>
              <a:t>Byte Ordering on IA32</a:t>
            </a:r>
            <a:endParaRPr lang="en-US">
              <a:latin typeface="Calibri" charset="0"/>
              <a:ea typeface="ヒラギノ角ゴ ProN W3" charset="0"/>
              <a:cs typeface="ヒラギノ角ゴ ProN W3" charset="0"/>
              <a:sym typeface="Calibri" charset="0"/>
            </a:endParaRPr>
          </a:p>
        </p:txBody>
      </p:sp>
      <p:sp>
        <p:nvSpPr>
          <p:cNvPr id="36868" name="Rectangle 4"/>
          <p:cNvSpPr>
            <a:spLocks/>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a:solidFill>
                  <a:srgbClr val="000000"/>
                </a:solidFill>
                <a:latin typeface="Calibri" charset="0"/>
                <a:ea typeface="Calibri" charset="0"/>
                <a:cs typeface="Calibri" charset="0"/>
                <a:sym typeface="Calibri" charset="0"/>
              </a:rPr>
              <a:t>Little Endian</a:t>
            </a:r>
          </a:p>
        </p:txBody>
      </p:sp>
      <p:sp>
        <p:nvSpPr>
          <p:cNvPr id="36869" name="Rectangle 5"/>
          <p:cNvSpPr>
            <a:spLocks/>
          </p:cNvSpPr>
          <p:nvPr/>
        </p:nvSpPr>
        <p:spPr bwMode="auto">
          <a:xfrm>
            <a:off x="228603" y="4876800"/>
            <a:ext cx="8458199" cy="1447800"/>
          </a:xfrm>
          <a:prstGeom prst="rect">
            <a:avLst/>
          </a:prstGeom>
          <a:noFill/>
          <a:ln w="25400" cap="flat">
            <a:noFill/>
            <a:miter lim="800000"/>
            <a:headEnd type="none" w="med" len="med"/>
            <a:tailEnd type="none" w="med" len="med"/>
          </a:ln>
        </p:spPr>
        <p:txBody>
          <a:bodyPr lIns="38100" tIns="38100" rIns="38100" bIns="38100"/>
          <a:lstStyle/>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Characters 0-7 == [0xf0,0xf1,0xf2,0xf3,0xf4,0xf5,0xf6,0xf7]</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Shorts     0-3 == [</a:t>
            </a:r>
            <a:r>
              <a:rPr lang="en-US" b="1" dirty="0">
                <a:solidFill>
                  <a:srgbClr val="FF0000"/>
                </a:solidFill>
                <a:latin typeface="Courier New" pitchFamily="49" charset="0"/>
                <a:cs typeface="Courier New" pitchFamily="49" charset="0"/>
                <a:sym typeface="Courier New" charset="0"/>
              </a:rPr>
              <a:t>0xf1f0</a:t>
            </a:r>
            <a:r>
              <a:rPr lang="en-US" b="1" dirty="0">
                <a:solidFill>
                  <a:srgbClr val="000000"/>
                </a:solidFill>
                <a:latin typeface="Courier New" pitchFamily="49" charset="0"/>
                <a:cs typeface="Courier New" pitchFamily="49" charset="0"/>
                <a:sym typeface="Courier New" charset="0"/>
              </a:rPr>
              <a:t>,0xf3f2,0xf5f4,0xf7f6]</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err="1">
                <a:solidFill>
                  <a:srgbClr val="000000"/>
                </a:solidFill>
                <a:latin typeface="Courier New" pitchFamily="49" charset="0"/>
                <a:cs typeface="Courier New" pitchFamily="49" charset="0"/>
                <a:sym typeface="Courier New" charset="0"/>
              </a:rPr>
              <a:t>Ints</a:t>
            </a:r>
            <a:r>
              <a:rPr lang="en-US" b="1" dirty="0">
                <a:solidFill>
                  <a:srgbClr val="000000"/>
                </a:solidFill>
                <a:latin typeface="Courier New" pitchFamily="49" charset="0"/>
                <a:cs typeface="Courier New" pitchFamily="49" charset="0"/>
                <a:sym typeface="Courier New" charset="0"/>
              </a:rPr>
              <a:t>       0-1 == [0xf3f2f1f0,</a:t>
            </a:r>
            <a:r>
              <a:rPr lang="en-US" b="1" dirty="0">
                <a:solidFill>
                  <a:srgbClr val="FF00FF"/>
                </a:solidFill>
                <a:latin typeface="Courier New" pitchFamily="49" charset="0"/>
                <a:cs typeface="Courier New" pitchFamily="49" charset="0"/>
                <a:sym typeface="Courier New" charset="0"/>
              </a:rPr>
              <a:t>0xf7f6f5f4</a:t>
            </a:r>
            <a:r>
              <a:rPr lang="en-US" b="1" dirty="0">
                <a:solidFill>
                  <a:srgbClr val="000000"/>
                </a:solidFill>
                <a:latin typeface="Courier New" pitchFamily="49" charset="0"/>
                <a:cs typeface="Courier New" pitchFamily="49" charset="0"/>
                <a:sym typeface="Courier New" charset="0"/>
              </a:rPr>
              <a:t>]</a:t>
            </a:r>
            <a:endParaRPr lang="en-US" b="1" dirty="0">
              <a:solidFill>
                <a:srgbClr val="000000"/>
              </a:solidFill>
              <a:latin typeface="Courier New" pitchFamily="49" charset="0"/>
              <a:ea typeface="Lucida Grande" charset="0"/>
              <a:cs typeface="Courier New" pitchFamily="49" charset="0"/>
              <a:sym typeface="Arial Narrow" charset="0"/>
            </a:endParaRPr>
          </a:p>
          <a:p>
            <a:pPr algn="l"/>
            <a:r>
              <a:rPr lang="en-US" b="1" dirty="0">
                <a:solidFill>
                  <a:srgbClr val="000000"/>
                </a:solidFill>
                <a:latin typeface="Courier New" pitchFamily="49" charset="0"/>
                <a:cs typeface="Courier New" pitchFamily="49" charset="0"/>
                <a:sym typeface="Courier New" charset="0"/>
              </a:rPr>
              <a:t>Long       0   == </a:t>
            </a:r>
            <a:r>
              <a:rPr lang="en-US" b="1" dirty="0" smtClean="0">
                <a:solidFill>
                  <a:srgbClr val="000000"/>
                </a:solidFill>
                <a:latin typeface="Courier New" pitchFamily="49" charset="0"/>
                <a:cs typeface="Courier New" pitchFamily="49" charset="0"/>
                <a:sym typeface="Courier New" charset="0"/>
              </a:rPr>
              <a:t>[</a:t>
            </a:r>
            <a:r>
              <a:rPr lang="en-US" dirty="0" smtClean="0">
                <a:solidFill>
                  <a:srgbClr val="0070C0"/>
                </a:solidFill>
                <a:latin typeface="Courier New" pitchFamily="49" charset="0"/>
                <a:cs typeface="Courier New" pitchFamily="49" charset="0"/>
                <a:sym typeface="Courier New" charset="0"/>
              </a:rPr>
              <a:t>0xf3f2f1f0</a:t>
            </a:r>
            <a:r>
              <a:rPr lang="en-US" b="1" dirty="0" smtClean="0">
                <a:solidFill>
                  <a:srgbClr val="000000"/>
                </a:solidFill>
                <a:latin typeface="Courier New" pitchFamily="49" charset="0"/>
                <a:cs typeface="Courier New" pitchFamily="49" charset="0"/>
                <a:sym typeface="Courier New" charset="0"/>
              </a:rPr>
              <a:t>]</a:t>
            </a:r>
            <a:endParaRPr lang="en-US" b="1" dirty="0">
              <a:solidFill>
                <a:srgbClr val="000000"/>
              </a:solidFill>
              <a:latin typeface="Courier New" pitchFamily="49" charset="0"/>
              <a:cs typeface="Courier New" pitchFamily="49" charset="0"/>
              <a:sym typeface="Courier New" charset="0"/>
            </a:endParaRPr>
          </a:p>
        </p:txBody>
      </p:sp>
      <p:sp>
        <p:nvSpPr>
          <p:cNvPr id="36870" name="Rectangle 6"/>
          <p:cNvSpPr>
            <a:spLocks/>
          </p:cNvSpPr>
          <p:nvPr/>
        </p:nvSpPr>
        <p:spPr bwMode="auto">
          <a:xfrm>
            <a:off x="284163" y="4432300"/>
            <a:ext cx="36703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dirty="0">
                <a:solidFill>
                  <a:srgbClr val="000000"/>
                </a:solidFill>
                <a:latin typeface="Calibri" charset="0"/>
                <a:ea typeface="Calibri" charset="0"/>
                <a:cs typeface="Calibri" charset="0"/>
                <a:sym typeface="Calibri" charset="0"/>
              </a:rPr>
              <a:t>Output:</a:t>
            </a:r>
          </a:p>
        </p:txBody>
      </p:sp>
      <p:graphicFrame>
        <p:nvGraphicFramePr>
          <p:cNvPr id="50" name="Table 49"/>
          <p:cNvGraphicFramePr>
            <a:graphicFrameLocks noGrp="1"/>
          </p:cNvGraphicFramePr>
          <p:nvPr>
            <p:extLst>
              <p:ext uri="{D42A27DB-BD31-4B8C-83A1-F6EECF244321}">
                <p14:modId xmlns:p14="http://schemas.microsoft.com/office/powerpoint/2010/main" val="1432886673"/>
              </p:ext>
            </p:extLst>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itchFamily="49" charset="0"/>
                          <a:cs typeface="Courier New" pitchFamily="49" charset="0"/>
                        </a:rPr>
                        <a:t>f0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itchFamily="49" charset="0"/>
                          <a:cs typeface="Courier New" pitchFamily="49" charset="0"/>
                        </a:rPr>
                        <a:t>c[0]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solidFill>
                            <a:srgbClr val="FF0000"/>
                          </a:solidFill>
                          <a:latin typeface="Courier New" pitchFamily="49" charset="0"/>
                          <a:cs typeface="Courier New" pitchFamily="49" charset="0"/>
                        </a:rPr>
                        <a:t>s[0]</a:t>
                      </a:r>
                      <a:endParaRPr lang="en-US" b="1" dirty="0">
                        <a:solidFill>
                          <a:srgbClr val="FF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solidFill>
                            <a:srgbClr val="FF00FF"/>
                          </a:solidFill>
                          <a:latin typeface="Courier New" pitchFamily="49" charset="0"/>
                          <a:cs typeface="Courier New" pitchFamily="49" charset="0"/>
                        </a:rPr>
                        <a:t>i</a:t>
                      </a:r>
                      <a:r>
                        <a:rPr lang="en-US" b="1" dirty="0" smtClean="0">
                          <a:solidFill>
                            <a:srgbClr val="FF00FF"/>
                          </a:solidFill>
                          <a:latin typeface="Courier New" pitchFamily="49" charset="0"/>
                          <a:cs typeface="Courier New" pitchFamily="49" charset="0"/>
                        </a:rPr>
                        <a:t>[1]</a:t>
                      </a:r>
                      <a:endParaRPr lang="en-US" b="1" dirty="0">
                        <a:solidFill>
                          <a:srgbClr val="FF00FF"/>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4">
                  <a: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0070C0"/>
                          </a:solidFill>
                          <a:effectLst/>
                          <a:uLnTx/>
                          <a:uFillTx/>
                          <a:latin typeface="Courier New" pitchFamily="49" charset="0"/>
                          <a:ea typeface="ＭＳ Ｐゴシック" charset="0"/>
                          <a:cs typeface="Courier New" pitchFamily="49" charset="0"/>
                          <a:sym typeface="Courier New" charset="0"/>
                        </a:rPr>
                        <a:t>l[0]</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ＭＳ Ｐゴシック" charset="0"/>
                        <a:cs typeface="Courier New" pitchFamily="49" charset="0"/>
                        <a:sym typeface="Courier New"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52" name="Rectangle 12"/>
          <p:cNvSpPr>
            <a:spLocks/>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LSB</a:t>
            </a:r>
          </a:p>
        </p:txBody>
      </p:sp>
      <p:sp>
        <p:nvSpPr>
          <p:cNvPr id="53" name="Rectangle 12"/>
          <p:cNvSpPr>
            <a:spLocks/>
          </p:cNvSpPr>
          <p:nvPr/>
        </p:nvSpPr>
        <p:spPr bwMode="auto">
          <a:xfrm>
            <a:off x="4571251" y="373445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MSB</a:t>
            </a:r>
          </a:p>
        </p:txBody>
      </p:sp>
      <p:sp>
        <p:nvSpPr>
          <p:cNvPr id="54" name="Rectangle 12"/>
          <p:cNvSpPr>
            <a:spLocks/>
          </p:cNvSpPr>
          <p:nvPr/>
        </p:nvSpPr>
        <p:spPr bwMode="auto">
          <a:xfrm>
            <a:off x="5105400" y="3746500"/>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LSB</a:t>
            </a:r>
          </a:p>
        </p:txBody>
      </p:sp>
      <p:sp>
        <p:nvSpPr>
          <p:cNvPr id="55" name="Rectangle 12"/>
          <p:cNvSpPr>
            <a:spLocks/>
          </p:cNvSpPr>
          <p:nvPr/>
        </p:nvSpPr>
        <p:spPr bwMode="auto">
          <a:xfrm>
            <a:off x="7642929"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MSB</a:t>
            </a:r>
          </a:p>
        </p:txBody>
      </p:sp>
      <p:sp>
        <p:nvSpPr>
          <p:cNvPr id="56" name="Line 42"/>
          <p:cNvSpPr>
            <a:spLocks noChangeShapeType="1"/>
          </p:cNvSpPr>
          <p:nvPr/>
        </p:nvSpPr>
        <p:spPr bwMode="auto">
          <a:xfrm>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pPr fontAlgn="base">
              <a:spcBef>
                <a:spcPct val="0"/>
              </a:spcBef>
              <a:spcAft>
                <a:spcPct val="0"/>
              </a:spcAft>
            </a:pPr>
            <a:endParaRPr lang="en-US" sz="2400" b="1">
              <a:solidFill>
                <a:srgbClr val="000000"/>
              </a:solidFill>
              <a:latin typeface="Arial Narrow" pitchFamily="34" charset="0"/>
              <a:cs typeface="Arial" charset="0"/>
            </a:endParaRPr>
          </a:p>
        </p:txBody>
      </p:sp>
      <p:sp>
        <p:nvSpPr>
          <p:cNvPr id="57" name="Rectangle 43"/>
          <p:cNvSpPr>
            <a:spLocks/>
          </p:cNvSpPr>
          <p:nvPr/>
        </p:nvSpPr>
        <p:spPr bwMode="auto">
          <a:xfrm>
            <a:off x="3224678"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Print</a:t>
            </a:r>
          </a:p>
        </p:txBody>
      </p:sp>
    </p:spTree>
    <p:extLst>
      <p:ext uri="{BB962C8B-B14F-4D97-AF65-F5344CB8AC3E}">
        <p14:creationId xmlns:p14="http://schemas.microsoft.com/office/powerpoint/2010/main" val="1765405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Announcements</a:t>
            </a:r>
          </a:p>
        </p:txBody>
      </p:sp>
      <p:sp>
        <p:nvSpPr>
          <p:cNvPr id="3" name="Content Placeholder 2"/>
          <p:cNvSpPr>
            <a:spLocks noGrp="1"/>
          </p:cNvSpPr>
          <p:nvPr>
            <p:ph idx="1"/>
          </p:nvPr>
        </p:nvSpPr>
        <p:spPr>
          <a:xfrm>
            <a:off x="290513" y="990600"/>
            <a:ext cx="8853487" cy="5454650"/>
          </a:xfrm>
        </p:spPr>
        <p:txBody>
          <a:bodyPr/>
          <a:lstStyle/>
          <a:p>
            <a:pPr>
              <a:defRPr/>
            </a:pPr>
            <a:r>
              <a:rPr lang="en-US" dirty="0" smtClean="0">
                <a:latin typeface="Helvetica" charset="0"/>
                <a:ea typeface="ＭＳ Ｐゴシック" charset="0"/>
                <a:cs typeface="ＭＳ Ｐゴシック" charset="0"/>
              </a:rPr>
              <a:t>Bomb </a:t>
            </a:r>
            <a:r>
              <a:rPr lang="en-US" dirty="0">
                <a:latin typeface="Helvetica" charset="0"/>
                <a:ea typeface="ＭＳ Ｐゴシック" charset="0"/>
                <a:cs typeface="ＭＳ Ｐゴシック" charset="0"/>
              </a:rPr>
              <a:t>Lab #2 </a:t>
            </a:r>
            <a:endParaRPr lang="en-US" dirty="0" smtClean="0">
              <a:latin typeface="Helvetica" charset="0"/>
              <a:ea typeface="ＭＳ Ｐゴシック" charset="0"/>
              <a:cs typeface="ＭＳ Ｐゴシック" charset="0"/>
            </a:endParaRPr>
          </a:p>
          <a:p>
            <a:pPr lvl="1">
              <a:defRPr/>
            </a:pPr>
            <a:r>
              <a:rPr lang="en-US" dirty="0" smtClean="0">
                <a:latin typeface="Helvetica" charset="0"/>
                <a:ea typeface="ＭＳ Ｐゴシック" charset="0"/>
                <a:cs typeface="ＭＳ Ｐゴシック" charset="0"/>
              </a:rPr>
              <a:t>Interview grading this week</a:t>
            </a:r>
          </a:p>
          <a:p>
            <a:pPr lvl="1">
              <a:defRPr/>
            </a:pPr>
            <a:r>
              <a:rPr lang="en-US" dirty="0" smtClean="0">
                <a:latin typeface="Helvetica" charset="0"/>
                <a:ea typeface="ＭＳ Ｐゴシック" charset="0"/>
                <a:cs typeface="ＭＳ Ｐゴシック" charset="0"/>
              </a:rPr>
              <a:t>Extension until 6 pm Monday</a:t>
            </a:r>
          </a:p>
          <a:p>
            <a:pPr>
              <a:defRPr/>
            </a:pPr>
            <a:r>
              <a:rPr lang="en-US" dirty="0" smtClean="0">
                <a:latin typeface="Helvetica" charset="0"/>
                <a:ea typeface="ＭＳ Ｐゴシック" charset="0"/>
                <a:cs typeface="ＭＳ Ｐゴシック" charset="0"/>
              </a:rPr>
              <a:t>Midterm #2 next week, probably Friday Oct 20</a:t>
            </a:r>
          </a:p>
          <a:p>
            <a:pPr lvl="1">
              <a:defRPr/>
            </a:pPr>
            <a:r>
              <a:rPr lang="en-US" dirty="0" smtClean="0">
                <a:latin typeface="Helvetica" charset="0"/>
                <a:ea typeface="ＭＳ Ｐゴシック" charset="0"/>
                <a:cs typeface="ＭＳ Ｐゴシック" charset="0"/>
              </a:rPr>
              <a:t>Same procedures as for prior midterm </a:t>
            </a:r>
            <a:r>
              <a:rPr lang="mr-IN" dirty="0" smtClean="0">
                <a:latin typeface="Helvetica" charset="0"/>
                <a:ea typeface="ＭＳ Ｐゴシック" charset="0"/>
                <a:cs typeface="ＭＳ Ｐゴシック" charset="0"/>
              </a:rPr>
              <a:t>–</a:t>
            </a:r>
            <a:r>
              <a:rPr lang="en-US" dirty="0" smtClean="0">
                <a:latin typeface="Helvetica" charset="0"/>
                <a:ea typeface="ＭＳ Ｐゴシック" charset="0"/>
                <a:cs typeface="ＭＳ Ｐゴシック" charset="0"/>
              </a:rPr>
              <a:t> more announcements as needed</a:t>
            </a:r>
          </a:p>
          <a:p>
            <a:pPr>
              <a:defRPr/>
            </a:pPr>
            <a:r>
              <a:rPr lang="en-US" dirty="0" smtClean="0">
                <a:latin typeface="Helvetica" charset="0"/>
                <a:ea typeface="ＭＳ Ｐゴシック" charset="0"/>
                <a:cs typeface="ＭＳ Ｐゴシック" charset="0"/>
              </a:rPr>
              <a:t>Floating point assignment coming soon, due next week</a:t>
            </a:r>
          </a:p>
          <a:p>
            <a:pPr lvl="1">
              <a:defRPr/>
            </a:pPr>
            <a:r>
              <a:rPr lang="en-US" dirty="0" smtClean="0">
                <a:latin typeface="Helvetica" charset="0"/>
                <a:ea typeface="ＭＳ Ｐゴシック" charset="0"/>
                <a:cs typeface="ＭＳ Ｐゴシック" charset="0"/>
              </a:rPr>
              <a:t>Split between a short quiz and a short recitation exercise </a:t>
            </a:r>
            <a:r>
              <a:rPr lang="mr-IN" dirty="0" smtClean="0">
                <a:latin typeface="Helvetica" charset="0"/>
                <a:ea typeface="ＭＳ Ｐゴシック" charset="0"/>
                <a:cs typeface="ＭＳ Ｐゴシック" charset="0"/>
              </a:rPr>
              <a:t>–</a:t>
            </a:r>
            <a:r>
              <a:rPr lang="en-US" dirty="0" smtClean="0">
                <a:latin typeface="Helvetica" charset="0"/>
                <a:ea typeface="ＭＳ Ｐゴシック" charset="0"/>
                <a:cs typeface="ＭＳ Ｐゴシック" charset="0"/>
              </a:rPr>
              <a:t> the latter does not provide immediate feedback and is structured more like a regular problem set</a:t>
            </a:r>
          </a:p>
          <a:p>
            <a:pPr>
              <a:defRPr/>
            </a:pPr>
            <a:r>
              <a:rPr lang="en-US" dirty="0" smtClean="0">
                <a:latin typeface="Helvetica" charset="0"/>
                <a:ea typeface="ＭＳ Ｐゴシック" charset="0"/>
                <a:cs typeface="ＭＳ Ｐゴシック" charset="0"/>
              </a:rPr>
              <a:t>Att</a:t>
            </a:r>
            <a:r>
              <a:rPr lang="en-US" dirty="0">
                <a:latin typeface="Helvetica" charset="0"/>
                <a:ea typeface="ＭＳ Ｐゴシック" charset="0"/>
                <a:cs typeface="ＭＳ Ｐゴシック" charset="0"/>
              </a:rPr>
              <a:t>a</a:t>
            </a:r>
            <a:r>
              <a:rPr lang="en-US" dirty="0" smtClean="0">
                <a:latin typeface="Helvetica" charset="0"/>
                <a:ea typeface="ＭＳ Ｐゴシック" charset="0"/>
                <a:cs typeface="ＭＳ Ｐゴシック" charset="0"/>
              </a:rPr>
              <a:t>ck Lab #3 released this week, due after the midterm</a:t>
            </a:r>
          </a:p>
          <a:p>
            <a:pPr>
              <a:defRPr/>
            </a:pPr>
            <a:r>
              <a:rPr lang="en-US" dirty="0" smtClean="0">
                <a:latin typeface="Helvetica" charset="0"/>
                <a:ea typeface="ＭＳ Ｐゴシック" charset="0"/>
                <a:cs typeface="ＭＳ Ｐゴシック" charset="0"/>
              </a:rPr>
              <a:t>Read Chapter 3.1-3.12 and do practice problems</a:t>
            </a:r>
          </a:p>
          <a:p>
            <a:pPr lvl="1">
              <a:defRPr/>
            </a:pPr>
            <a:r>
              <a:rPr lang="en-US" dirty="0">
                <a:latin typeface="Helvetica" charset="0"/>
                <a:ea typeface="ＭＳ Ｐゴシック" charset="0"/>
                <a:cs typeface="ＭＳ Ｐゴシック" charset="0"/>
              </a:rPr>
              <a:t>Chapter 3.10 (buffer overflow) then </a:t>
            </a:r>
          </a:p>
          <a:p>
            <a:pPr lvl="1">
              <a:defRPr/>
            </a:pPr>
            <a:r>
              <a:rPr lang="en-US" dirty="0">
                <a:latin typeface="Helvetica" charset="0"/>
                <a:ea typeface="ＭＳ Ｐゴシック" charset="0"/>
                <a:cs typeface="ＭＳ Ｐゴシック" charset="0"/>
              </a:rPr>
              <a:t>F</a:t>
            </a:r>
            <a:r>
              <a:rPr lang="en-US" dirty="0">
                <a:latin typeface="Helvetica" charset="0"/>
              </a:rPr>
              <a:t>loating point (Chapter 2.4 and Chapter 3.11</a:t>
            </a:r>
            <a:r>
              <a:rPr lang="en-US" dirty="0" smtClean="0">
                <a:latin typeface="Helvetica" charset="0"/>
              </a:rPr>
              <a:t>)</a:t>
            </a:r>
            <a:endParaRPr lang="en-US" dirty="0" smtClean="0">
              <a:latin typeface="Helvetica" charset="0"/>
              <a:ea typeface="ＭＳ Ｐゴシック" charset="0"/>
              <a:cs typeface="ＭＳ Ｐゴシック" charset="0"/>
            </a:endParaRPr>
          </a:p>
          <a:p>
            <a:pPr>
              <a:defRPr/>
            </a:pPr>
            <a:endParaRPr lang="en-US" dirty="0" smtClean="0">
              <a:latin typeface="Helvetica" charset="0"/>
              <a:ea typeface="ＭＳ Ｐゴシック" charset="0"/>
              <a:cs typeface="ＭＳ Ｐゴシック" charset="0"/>
            </a:endParaRPr>
          </a:p>
          <a:p>
            <a:pPr>
              <a:defRPr/>
            </a:pPr>
            <a:endParaRPr lang="en-US" dirty="0" smtClean="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9819594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xfrm>
            <a:off x="762000" y="2"/>
            <a:ext cx="6223000" cy="1165225"/>
          </a:xfrm>
          <a:ln/>
        </p:spPr>
        <p:txBody>
          <a:bodyPr/>
          <a:lstStyle/>
          <a:p>
            <a:pPr marL="80963" indent="-80963"/>
            <a:r>
              <a:rPr lang="en-US">
                <a:latin typeface="Calibri" charset="0"/>
                <a:ea typeface="Calibri" charset="0"/>
                <a:cs typeface="Calibri" charset="0"/>
                <a:sym typeface="Calibri" charset="0"/>
              </a:rPr>
              <a:t>Byte Ordering on Sun</a:t>
            </a:r>
            <a:endParaRPr lang="en-US">
              <a:latin typeface="Calibri" charset="0"/>
              <a:ea typeface="ヒラギノ角ゴ ProN W3" charset="0"/>
              <a:cs typeface="ヒラギノ角ゴ ProN W3" charset="0"/>
              <a:sym typeface="Calibri" charset="0"/>
            </a:endParaRPr>
          </a:p>
        </p:txBody>
      </p:sp>
      <p:sp>
        <p:nvSpPr>
          <p:cNvPr id="37892" name="Rectangle 4"/>
          <p:cNvSpPr>
            <a:spLocks/>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a:solidFill>
                  <a:srgbClr val="000000"/>
                </a:solidFill>
                <a:latin typeface="Calibri" charset="0"/>
                <a:ea typeface="Calibri" charset="0"/>
                <a:cs typeface="Calibri" charset="0"/>
                <a:sym typeface="Calibri" charset="0"/>
              </a:rPr>
              <a:t>Big Endian</a:t>
            </a:r>
          </a:p>
        </p:txBody>
      </p:sp>
      <p:sp>
        <p:nvSpPr>
          <p:cNvPr id="37893" name="Rectangle 5"/>
          <p:cNvSpPr>
            <a:spLocks/>
          </p:cNvSpPr>
          <p:nvPr/>
        </p:nvSpPr>
        <p:spPr bwMode="auto">
          <a:xfrm>
            <a:off x="228600" y="5029200"/>
            <a:ext cx="8686800" cy="1295400"/>
          </a:xfrm>
          <a:prstGeom prst="rect">
            <a:avLst/>
          </a:prstGeom>
          <a:noFill/>
          <a:ln w="25400" cap="flat">
            <a:noFill/>
            <a:miter lim="800000"/>
            <a:headEnd type="none" w="med" len="med"/>
            <a:tailEnd type="none" w="med" len="med"/>
          </a:ln>
        </p:spPr>
        <p:txBody>
          <a:bodyPr lIns="38100" tIns="38100" rIns="38100" bIns="38100"/>
          <a:lstStyle/>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Characters 0-7 == [0xf0,0xf1,0xf2,0xf3,0xf4,0xf5,0xf6,0xf7]</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Shorts     0-3 == [</a:t>
            </a:r>
            <a:r>
              <a:rPr lang="en-US" b="1" dirty="0">
                <a:solidFill>
                  <a:srgbClr val="FF0000"/>
                </a:solidFill>
                <a:latin typeface="Courier New" pitchFamily="49" charset="0"/>
                <a:cs typeface="Courier New" pitchFamily="49" charset="0"/>
                <a:sym typeface="Courier New" charset="0"/>
              </a:rPr>
              <a:t>0xf0f1</a:t>
            </a:r>
            <a:r>
              <a:rPr lang="en-US" b="1" dirty="0">
                <a:solidFill>
                  <a:srgbClr val="000000"/>
                </a:solidFill>
                <a:latin typeface="Courier New" pitchFamily="49" charset="0"/>
                <a:cs typeface="Courier New" pitchFamily="49" charset="0"/>
                <a:sym typeface="Courier New" charset="0"/>
              </a:rPr>
              <a:t>,0xf2f3,0xf4f5,0xf6f7]</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err="1">
                <a:solidFill>
                  <a:srgbClr val="000000"/>
                </a:solidFill>
                <a:latin typeface="Courier New" pitchFamily="49" charset="0"/>
                <a:cs typeface="Courier New" pitchFamily="49" charset="0"/>
                <a:sym typeface="Courier New" charset="0"/>
              </a:rPr>
              <a:t>Ints</a:t>
            </a:r>
            <a:r>
              <a:rPr lang="en-US" b="1" dirty="0">
                <a:solidFill>
                  <a:srgbClr val="000000"/>
                </a:solidFill>
                <a:latin typeface="Courier New" pitchFamily="49" charset="0"/>
                <a:cs typeface="Courier New" pitchFamily="49" charset="0"/>
                <a:sym typeface="Courier New" charset="0"/>
              </a:rPr>
              <a:t>       0-1 == [0xf0f1f2f3,</a:t>
            </a:r>
            <a:r>
              <a:rPr lang="en-US" b="1" dirty="0">
                <a:solidFill>
                  <a:srgbClr val="FF00FF"/>
                </a:solidFill>
                <a:latin typeface="Courier New" pitchFamily="49" charset="0"/>
                <a:cs typeface="Courier New" pitchFamily="49" charset="0"/>
                <a:sym typeface="Courier New" charset="0"/>
              </a:rPr>
              <a:t>0xf4f5f6f7</a:t>
            </a:r>
            <a:r>
              <a:rPr lang="en-US" b="1" dirty="0">
                <a:solidFill>
                  <a:srgbClr val="000000"/>
                </a:solidFill>
                <a:latin typeface="Courier New" pitchFamily="49" charset="0"/>
                <a:cs typeface="Courier New" pitchFamily="49" charset="0"/>
                <a:sym typeface="Courier New" charset="0"/>
              </a:rPr>
              <a:t>]</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Long       0   == [0xf0f1f2f3</a:t>
            </a:r>
            <a:r>
              <a:rPr lang="en-US" b="1" dirty="0" smtClean="0">
                <a:solidFill>
                  <a:srgbClr val="000000"/>
                </a:solidFill>
                <a:latin typeface="Courier New" pitchFamily="49" charset="0"/>
                <a:cs typeface="Courier New" pitchFamily="49" charset="0"/>
                <a:sym typeface="Courier New" charset="0"/>
              </a:rPr>
              <a:t>]</a:t>
            </a:r>
            <a:endParaRPr lang="en-US" b="1" dirty="0">
              <a:solidFill>
                <a:srgbClr val="000000"/>
              </a:solidFill>
              <a:latin typeface="Courier New" pitchFamily="49" charset="0"/>
              <a:cs typeface="Courier New" pitchFamily="49" charset="0"/>
              <a:sym typeface="Courier New" charset="0"/>
            </a:endParaRPr>
          </a:p>
        </p:txBody>
      </p:sp>
      <p:sp>
        <p:nvSpPr>
          <p:cNvPr id="37894" name="Rectangle 6"/>
          <p:cNvSpPr>
            <a:spLocks/>
          </p:cNvSpPr>
          <p:nvPr/>
        </p:nvSpPr>
        <p:spPr bwMode="auto">
          <a:xfrm>
            <a:off x="304800" y="4495800"/>
            <a:ext cx="36703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dirty="0">
                <a:solidFill>
                  <a:srgbClr val="000000"/>
                </a:solidFill>
                <a:latin typeface="Calibri" charset="0"/>
                <a:ea typeface="Calibri" charset="0"/>
                <a:cs typeface="Calibri" charset="0"/>
                <a:sym typeface="Calibri" charset="0"/>
              </a:rPr>
              <a:t>Output on Sun:</a:t>
            </a:r>
          </a:p>
        </p:txBody>
      </p:sp>
      <p:graphicFrame>
        <p:nvGraphicFramePr>
          <p:cNvPr id="48" name="Table 47"/>
          <p:cNvGraphicFramePr>
            <a:graphicFrameLocks noGrp="1"/>
          </p:cNvGraphicFramePr>
          <p:nvPr>
            <p:extLst>
              <p:ext uri="{D42A27DB-BD31-4B8C-83A1-F6EECF244321}">
                <p14:modId xmlns:p14="http://schemas.microsoft.com/office/powerpoint/2010/main" val="2530050391"/>
              </p:ext>
            </p:extLst>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itchFamily="49" charset="0"/>
                          <a:cs typeface="Courier New" pitchFamily="49" charset="0"/>
                        </a:rPr>
                        <a:t>f0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itchFamily="49" charset="0"/>
                          <a:cs typeface="Courier New" pitchFamily="49" charset="0"/>
                        </a:rPr>
                        <a:t>c[0]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solidFill>
                            <a:srgbClr val="FF0000"/>
                          </a:solidFill>
                          <a:latin typeface="Courier New" pitchFamily="49" charset="0"/>
                          <a:cs typeface="Courier New" pitchFamily="49" charset="0"/>
                        </a:rPr>
                        <a:t>s[0]</a:t>
                      </a:r>
                      <a:endParaRPr lang="en-US" b="1" dirty="0">
                        <a:solidFill>
                          <a:srgbClr val="FF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solidFill>
                            <a:srgbClr val="FF00FF"/>
                          </a:solidFill>
                          <a:latin typeface="Courier New" pitchFamily="49" charset="0"/>
                          <a:cs typeface="Courier New" pitchFamily="49" charset="0"/>
                        </a:rPr>
                        <a:t>i</a:t>
                      </a:r>
                      <a:r>
                        <a:rPr lang="en-US" b="1" dirty="0" smtClean="0">
                          <a:solidFill>
                            <a:srgbClr val="FF00FF"/>
                          </a:solidFill>
                          <a:latin typeface="Courier New" pitchFamily="49" charset="0"/>
                          <a:cs typeface="Courier New" pitchFamily="49" charset="0"/>
                        </a:rPr>
                        <a:t>[1]</a:t>
                      </a:r>
                      <a:endParaRPr lang="en-US" b="1" dirty="0">
                        <a:solidFill>
                          <a:srgbClr val="FF00FF"/>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4">
                  <a:txBody>
                    <a:bodyPr/>
                    <a:lstStyle/>
                    <a:p>
                      <a:pPr algn="ctr"/>
                      <a:r>
                        <a:rPr lang="en-US" b="1" dirty="0" smtClean="0">
                          <a:latin typeface="Courier New" pitchFamily="49" charset="0"/>
                          <a:cs typeface="Courier New" pitchFamily="49" charset="0"/>
                        </a:rPr>
                        <a:t>l[0]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49" name="Rectangle 12"/>
          <p:cNvSpPr>
            <a:spLocks/>
          </p:cNvSpPr>
          <p:nvPr/>
        </p:nvSpPr>
        <p:spPr bwMode="auto">
          <a:xfrm>
            <a:off x="1966164"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MSB</a:t>
            </a:r>
          </a:p>
        </p:txBody>
      </p:sp>
      <p:sp>
        <p:nvSpPr>
          <p:cNvPr id="50" name="Rectangle 12"/>
          <p:cNvSpPr>
            <a:spLocks/>
          </p:cNvSpPr>
          <p:nvPr/>
        </p:nvSpPr>
        <p:spPr bwMode="auto">
          <a:xfrm>
            <a:off x="4653002" y="373445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LSB</a:t>
            </a:r>
          </a:p>
        </p:txBody>
      </p:sp>
      <p:sp>
        <p:nvSpPr>
          <p:cNvPr id="51" name="Rectangle 12"/>
          <p:cNvSpPr>
            <a:spLocks/>
          </p:cNvSpPr>
          <p:nvPr/>
        </p:nvSpPr>
        <p:spPr bwMode="auto">
          <a:xfrm>
            <a:off x="5023650" y="3746500"/>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MSB</a:t>
            </a:r>
          </a:p>
        </p:txBody>
      </p:sp>
      <p:sp>
        <p:nvSpPr>
          <p:cNvPr id="52" name="Rectangle 12"/>
          <p:cNvSpPr>
            <a:spLocks/>
          </p:cNvSpPr>
          <p:nvPr/>
        </p:nvSpPr>
        <p:spPr bwMode="auto">
          <a:xfrm>
            <a:off x="7724680"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LSB</a:t>
            </a:r>
          </a:p>
        </p:txBody>
      </p:sp>
      <p:sp>
        <p:nvSpPr>
          <p:cNvPr id="53" name="Line 42"/>
          <p:cNvSpPr>
            <a:spLocks noChangeShapeType="1"/>
          </p:cNvSpPr>
          <p:nvPr/>
        </p:nvSpPr>
        <p:spPr bwMode="auto">
          <a:xfrm flipH="1">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pPr fontAlgn="base">
              <a:spcBef>
                <a:spcPct val="0"/>
              </a:spcBef>
              <a:spcAft>
                <a:spcPct val="0"/>
              </a:spcAft>
            </a:pPr>
            <a:endParaRPr lang="en-US" sz="2400" b="1">
              <a:solidFill>
                <a:srgbClr val="000000"/>
              </a:solidFill>
              <a:latin typeface="Arial Narrow" pitchFamily="34" charset="0"/>
              <a:cs typeface="Arial" charset="0"/>
            </a:endParaRPr>
          </a:p>
        </p:txBody>
      </p:sp>
      <p:sp>
        <p:nvSpPr>
          <p:cNvPr id="54" name="Rectangle 43"/>
          <p:cNvSpPr>
            <a:spLocks/>
          </p:cNvSpPr>
          <p:nvPr/>
        </p:nvSpPr>
        <p:spPr bwMode="auto">
          <a:xfrm>
            <a:off x="3224678"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Print</a:t>
            </a:r>
          </a:p>
        </p:txBody>
      </p:sp>
    </p:spTree>
    <p:extLst>
      <p:ext uri="{BB962C8B-B14F-4D97-AF65-F5344CB8AC3E}">
        <p14:creationId xmlns:p14="http://schemas.microsoft.com/office/powerpoint/2010/main" val="3380955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xfrm>
            <a:off x="762000" y="2"/>
            <a:ext cx="6477000" cy="1165225"/>
          </a:xfrm>
          <a:ln/>
        </p:spPr>
        <p:txBody>
          <a:bodyPr/>
          <a:lstStyle/>
          <a:p>
            <a:pPr marL="80963" indent="-80963"/>
            <a:r>
              <a:rPr lang="en-US">
                <a:latin typeface="Calibri" charset="0"/>
                <a:ea typeface="Calibri" charset="0"/>
                <a:cs typeface="Calibri" charset="0"/>
                <a:sym typeface="Calibri" charset="0"/>
              </a:rPr>
              <a:t>Byte Ordering on x86-64</a:t>
            </a:r>
            <a:endParaRPr lang="en-US">
              <a:latin typeface="Calibri" charset="0"/>
              <a:ea typeface="ヒラギノ角ゴ ProN W3" charset="0"/>
              <a:cs typeface="ヒラギノ角ゴ ProN W3" charset="0"/>
              <a:sym typeface="Calibri" charset="0"/>
            </a:endParaRPr>
          </a:p>
        </p:txBody>
      </p:sp>
      <p:sp>
        <p:nvSpPr>
          <p:cNvPr id="38916" name="Rectangle 4"/>
          <p:cNvSpPr>
            <a:spLocks/>
          </p:cNvSpPr>
          <p:nvPr/>
        </p:nvSpPr>
        <p:spPr bwMode="auto">
          <a:xfrm>
            <a:off x="457200" y="1066800"/>
            <a:ext cx="26162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a:solidFill>
                  <a:srgbClr val="000000"/>
                </a:solidFill>
                <a:latin typeface="Calibri" charset="0"/>
                <a:ea typeface="Calibri" charset="0"/>
                <a:cs typeface="Calibri" charset="0"/>
                <a:sym typeface="Calibri" charset="0"/>
              </a:rPr>
              <a:t>Little Endian</a:t>
            </a:r>
          </a:p>
        </p:txBody>
      </p:sp>
      <p:sp>
        <p:nvSpPr>
          <p:cNvPr id="38917" name="Rectangle 5"/>
          <p:cNvSpPr>
            <a:spLocks/>
          </p:cNvSpPr>
          <p:nvPr/>
        </p:nvSpPr>
        <p:spPr bwMode="auto">
          <a:xfrm>
            <a:off x="190500" y="4953000"/>
            <a:ext cx="8763000" cy="1231900"/>
          </a:xfrm>
          <a:prstGeom prst="rect">
            <a:avLst/>
          </a:prstGeom>
          <a:noFill/>
          <a:ln w="25400" cap="flat">
            <a:noFill/>
            <a:miter lim="800000"/>
            <a:headEnd type="none" w="med" len="med"/>
            <a:tailEnd type="none" w="med" len="med"/>
          </a:ln>
        </p:spPr>
        <p:txBody>
          <a:bodyPr lIns="38100" tIns="38100" rIns="38100" bIns="38100"/>
          <a:lstStyle/>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Characters 0-7 == [0xf0,0xf1,0xf2,0xf3,0xf4,0xf5,0xf6,0xf7]</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Shorts     0-3 == [0xf1f0,0xf3f2,0xf5f4,0xf7f6]</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err="1">
                <a:solidFill>
                  <a:srgbClr val="000000"/>
                </a:solidFill>
                <a:latin typeface="Courier New" pitchFamily="49" charset="0"/>
                <a:cs typeface="Courier New" pitchFamily="49" charset="0"/>
                <a:sym typeface="Courier New" charset="0"/>
              </a:rPr>
              <a:t>Ints</a:t>
            </a:r>
            <a:r>
              <a:rPr lang="en-US" b="1" dirty="0">
                <a:solidFill>
                  <a:srgbClr val="000000"/>
                </a:solidFill>
                <a:latin typeface="Courier New" pitchFamily="49" charset="0"/>
                <a:cs typeface="Courier New" pitchFamily="49" charset="0"/>
                <a:sym typeface="Courier New" charset="0"/>
              </a:rPr>
              <a:t>       0-1 == [0xf3f2f1f0,0xf7f6f5f4]</a:t>
            </a:r>
            <a:endParaRPr lang="en-US" b="1" dirty="0">
              <a:solidFill>
                <a:srgbClr val="000000"/>
              </a:solidFill>
              <a:latin typeface="Courier New" pitchFamily="49" charset="0"/>
              <a:ea typeface="Lucida Grande" charset="0"/>
              <a:cs typeface="Courier New" pitchFamily="49" charset="0"/>
              <a:sym typeface="Arial Narrow" charset="0"/>
            </a:endParaRPr>
          </a:p>
          <a:p>
            <a:pPr algn="l" fontAlgn="base">
              <a:spcBef>
                <a:spcPct val="0"/>
              </a:spcBef>
              <a:spcAft>
                <a:spcPct val="0"/>
              </a:spcAft>
            </a:pPr>
            <a:r>
              <a:rPr lang="en-US" b="1" dirty="0">
                <a:solidFill>
                  <a:srgbClr val="000000"/>
                </a:solidFill>
                <a:latin typeface="Courier New" pitchFamily="49" charset="0"/>
                <a:cs typeface="Courier New" pitchFamily="49" charset="0"/>
                <a:sym typeface="Courier New" charset="0"/>
              </a:rPr>
              <a:t>Long       0   == </a:t>
            </a:r>
            <a:r>
              <a:rPr lang="en-US" b="1" dirty="0">
                <a:solidFill>
                  <a:srgbClr val="0070C0"/>
                </a:solidFill>
                <a:latin typeface="Courier New" pitchFamily="49" charset="0"/>
                <a:cs typeface="Courier New" pitchFamily="49" charset="0"/>
                <a:sym typeface="Courier New" charset="0"/>
              </a:rPr>
              <a:t>[0xf7f6f5f4f3f2f1f0]</a:t>
            </a:r>
          </a:p>
        </p:txBody>
      </p:sp>
      <p:sp>
        <p:nvSpPr>
          <p:cNvPr id="38918" name="Rectangle 6"/>
          <p:cNvSpPr>
            <a:spLocks/>
          </p:cNvSpPr>
          <p:nvPr/>
        </p:nvSpPr>
        <p:spPr bwMode="auto">
          <a:xfrm>
            <a:off x="381000" y="4330987"/>
            <a:ext cx="3670300" cy="444500"/>
          </a:xfrm>
          <a:prstGeom prst="rect">
            <a:avLst/>
          </a:prstGeom>
          <a:noFill/>
          <a:ln w="12700" cap="flat">
            <a:noFill/>
            <a:miter lim="800000"/>
            <a:headEnd type="none" w="med" len="med"/>
            <a:tailEnd type="none" w="med" len="med"/>
          </a:ln>
        </p:spPr>
        <p:txBody>
          <a:bodyPr lIns="38100" tIns="38100" rIns="38100" bIns="38100"/>
          <a:lstStyle/>
          <a:p>
            <a:pPr marL="185738" indent="-185738" fontAlgn="base">
              <a:spcBef>
                <a:spcPts val="863"/>
              </a:spcBef>
              <a:spcAft>
                <a:spcPct val="0"/>
              </a:spcAft>
            </a:pPr>
            <a:r>
              <a:rPr lang="en-US" sz="2400" b="1" dirty="0">
                <a:solidFill>
                  <a:srgbClr val="000000"/>
                </a:solidFill>
                <a:latin typeface="Calibri" charset="0"/>
                <a:ea typeface="Calibri" charset="0"/>
                <a:cs typeface="Calibri" charset="0"/>
                <a:sym typeface="Calibri" charset="0"/>
              </a:rPr>
              <a:t>Output on x86-64:</a:t>
            </a:r>
          </a:p>
        </p:txBody>
      </p:sp>
      <p:graphicFrame>
        <p:nvGraphicFramePr>
          <p:cNvPr id="48" name="Table 47"/>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itchFamily="49" charset="0"/>
                          <a:cs typeface="Courier New" pitchFamily="49" charset="0"/>
                        </a:rPr>
                        <a:t>f0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f7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itchFamily="49" charset="0"/>
                          <a:cs typeface="Courier New" pitchFamily="49" charset="0"/>
                        </a:rPr>
                        <a:t>c[0]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c[4]</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c[5]</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c[6]</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itchFamily="49" charset="0"/>
                          <a:cs typeface="Courier New" pitchFamily="49" charset="0"/>
                        </a:rPr>
                        <a:t>c[7]</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latin typeface="Courier New" pitchFamily="49" charset="0"/>
                          <a:cs typeface="Courier New" pitchFamily="49" charset="0"/>
                        </a:rPr>
                        <a:t>s[0]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s[2]</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itchFamily="49" charset="0"/>
                          <a:cs typeface="Courier New" pitchFamily="49" charset="0"/>
                        </a:rPr>
                        <a:t>s[3]</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[0]</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[1]</a:t>
                      </a: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8">
                  <a: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0070C0"/>
                          </a:solidFill>
                          <a:effectLst/>
                          <a:uLnTx/>
                          <a:uFillTx/>
                          <a:latin typeface="Courier New" pitchFamily="49" charset="0"/>
                          <a:ea typeface="ＭＳ Ｐゴシック" charset="0"/>
                          <a:cs typeface="Courier New" pitchFamily="49" charset="0"/>
                          <a:sym typeface="Courier New" charset="0"/>
                        </a:rPr>
                        <a:t>l[0]</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ＭＳ Ｐゴシック" charset="0"/>
                        <a:cs typeface="Courier New" pitchFamily="49" charset="0"/>
                        <a:sym typeface="Courier New"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b="1" dirty="0">
                        <a:latin typeface="Courier"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49" name="Rectangle 12"/>
          <p:cNvSpPr>
            <a:spLocks/>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LSB</a:t>
            </a:r>
          </a:p>
        </p:txBody>
      </p:sp>
      <p:sp>
        <p:nvSpPr>
          <p:cNvPr id="50" name="Rectangle 12"/>
          <p:cNvSpPr>
            <a:spLocks/>
          </p:cNvSpPr>
          <p:nvPr/>
        </p:nvSpPr>
        <p:spPr bwMode="auto">
          <a:xfrm>
            <a:off x="7642928" y="3757612"/>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MSB</a:t>
            </a:r>
          </a:p>
        </p:txBody>
      </p:sp>
      <p:sp>
        <p:nvSpPr>
          <p:cNvPr id="53" name="Line 42"/>
          <p:cNvSpPr>
            <a:spLocks noChangeShapeType="1"/>
          </p:cNvSpPr>
          <p:nvPr/>
        </p:nvSpPr>
        <p:spPr bwMode="auto">
          <a:xfrm>
            <a:off x="2489426" y="4038887"/>
            <a:ext cx="4901974"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pPr fontAlgn="base">
              <a:spcBef>
                <a:spcPct val="0"/>
              </a:spcBef>
              <a:spcAft>
                <a:spcPct val="0"/>
              </a:spcAft>
            </a:pPr>
            <a:endParaRPr lang="en-US" sz="2400" b="1">
              <a:solidFill>
                <a:srgbClr val="000000"/>
              </a:solidFill>
              <a:latin typeface="Arial Narrow" pitchFamily="34" charset="0"/>
              <a:cs typeface="Arial" charset="0"/>
            </a:endParaRPr>
          </a:p>
        </p:txBody>
      </p:sp>
      <p:sp>
        <p:nvSpPr>
          <p:cNvPr id="54" name="Rectangle 43"/>
          <p:cNvSpPr>
            <a:spLocks/>
          </p:cNvSpPr>
          <p:nvPr/>
        </p:nvSpPr>
        <p:spPr bwMode="auto">
          <a:xfrm>
            <a:off x="4800602" y="4038887"/>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fontAlgn="base">
              <a:spcBef>
                <a:spcPct val="0"/>
              </a:spcBef>
              <a:spcAft>
                <a:spcPct val="0"/>
              </a:spcAft>
            </a:pPr>
            <a:r>
              <a:rPr lang="en-US" sz="1400" b="1" dirty="0">
                <a:solidFill>
                  <a:srgbClr val="C00000"/>
                </a:solidFill>
                <a:latin typeface="Calibri" charset="0"/>
                <a:ea typeface="Calibri" charset="0"/>
                <a:cs typeface="Calibri" charset="0"/>
                <a:sym typeface="Calibri" charset="0"/>
              </a:rPr>
              <a:t>Print</a:t>
            </a:r>
          </a:p>
        </p:txBody>
      </p:sp>
      <p:sp>
        <p:nvSpPr>
          <p:cNvPr id="2" name="TextBox 1"/>
          <p:cNvSpPr txBox="1"/>
          <p:nvPr/>
        </p:nvSpPr>
        <p:spPr>
          <a:xfrm>
            <a:off x="1066800" y="6172200"/>
            <a:ext cx="7059031" cy="595548"/>
          </a:xfrm>
          <a:prstGeom prst="rect">
            <a:avLst/>
          </a:prstGeom>
          <a:noFill/>
        </p:spPr>
        <p:txBody>
          <a:bodyPr wrap="none" rtlCol="0">
            <a:spAutoFit/>
          </a:bodyPr>
          <a:lstStyle/>
          <a:p>
            <a:r>
              <a:rPr lang="en-US" dirty="0" smtClean="0"/>
              <a:t>Hence the union is useful not just for determining </a:t>
            </a:r>
            <a:r>
              <a:rPr lang="en-US" dirty="0" err="1" smtClean="0"/>
              <a:t>Endianness</a:t>
            </a:r>
            <a:r>
              <a:rPr lang="en-US" dirty="0" smtClean="0"/>
              <a:t>,</a:t>
            </a:r>
          </a:p>
          <a:p>
            <a:r>
              <a:rPr lang="en-US" dirty="0" smtClean="0"/>
              <a:t>but also whether this is a 32-bit or 64-bit machine</a:t>
            </a:r>
            <a:endParaRPr lang="en-US" dirty="0"/>
          </a:p>
        </p:txBody>
      </p:sp>
    </p:spTree>
    <p:extLst>
      <p:ext uri="{BB962C8B-B14F-4D97-AF65-F5344CB8AC3E}">
        <p14:creationId xmlns:p14="http://schemas.microsoft.com/office/powerpoint/2010/main" val="1065301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1836738"/>
            <a:ext cx="7772400" cy="1565275"/>
          </a:xfrm>
          <a:effectLst>
            <a:outerShdw blurRad="63500" dist="53882" dir="2700000" algn="ctr" rotWithShape="0">
              <a:srgbClr val="969696"/>
            </a:outerShdw>
          </a:effectLst>
        </p:spPr>
        <p:txBody>
          <a:bodyPr/>
          <a:lstStyle/>
          <a:p>
            <a:pPr algn="ctr" eaLnBrk="1" hangingPunct="1">
              <a:defRPr/>
            </a:pPr>
            <a:r>
              <a:rPr lang="en-US" dirty="0" smtClean="0">
                <a:ea typeface="ＭＳ Ｐゴシック" pitchFamily="-1" charset="-128"/>
                <a:cs typeface="ＭＳ Ｐゴシック" pitchFamily="-1" charset="-128"/>
              </a:rPr>
              <a:t>Buffer Overflow in Call Stacks</a:t>
            </a:r>
            <a:endParaRPr lang="en-US" dirty="0">
              <a:ea typeface="ＭＳ Ｐゴシック" pitchFamily="-1" charset="-128"/>
              <a:cs typeface="ＭＳ Ｐゴシック" pitchFamily="-1" charset="-128"/>
            </a:endParaRPr>
          </a:p>
        </p:txBody>
      </p:sp>
      <p:sp>
        <p:nvSpPr>
          <p:cNvPr id="141315" name="Rectangle 3"/>
          <p:cNvSpPr>
            <a:spLocks noGrp="1" noChangeArrowheads="1"/>
          </p:cNvSpPr>
          <p:nvPr>
            <p:ph type="body" idx="1"/>
          </p:nvPr>
        </p:nvSpPr>
        <p:spPr>
          <a:xfrm>
            <a:off x="2130425" y="3719513"/>
            <a:ext cx="4384675" cy="2462212"/>
          </a:xfrm>
        </p:spPr>
        <p:txBody>
          <a:bodyPr lIns="90487" tIns="44450" rIns="90487" bIns="44450"/>
          <a:lstStyle/>
          <a:p>
            <a:pPr eaLnBrk="1" hangingPunct="1">
              <a:defRPr/>
            </a:pPr>
            <a:r>
              <a:rPr lang="en-US" dirty="0" smtClean="0">
                <a:latin typeface="Helvetica" charset="0"/>
              </a:rPr>
              <a:t>Topic:</a:t>
            </a:r>
            <a:endParaRPr lang="en-US" dirty="0">
              <a:latin typeface="Helvetica" charset="0"/>
            </a:endParaRPr>
          </a:p>
          <a:p>
            <a:pPr lvl="1" eaLnBrk="1" hangingPunct="1">
              <a:defRPr/>
            </a:pPr>
            <a:r>
              <a:rPr lang="en-US" dirty="0">
                <a:latin typeface="Helvetica" charset="0"/>
                <a:ea typeface="ＭＳ Ｐゴシック" charset="0"/>
              </a:rPr>
              <a:t>Buffer </a:t>
            </a:r>
            <a:r>
              <a:rPr lang="en-US" dirty="0" smtClean="0">
                <a:latin typeface="Helvetica" charset="0"/>
                <a:ea typeface="ＭＳ Ｐゴシック" charset="0"/>
              </a:rPr>
              <a:t>Overflow Examples</a:t>
            </a:r>
          </a:p>
          <a:p>
            <a:pPr lvl="1" eaLnBrk="1" hangingPunct="1">
              <a:defRPr/>
            </a:pPr>
            <a:r>
              <a:rPr lang="en-US" dirty="0" smtClean="0">
                <a:latin typeface="Helvetica" charset="0"/>
                <a:ea typeface="ＭＳ Ｐゴシック" charset="0"/>
              </a:rPr>
              <a:t>Code Injection Attacks</a:t>
            </a:r>
          </a:p>
          <a:p>
            <a:pPr lvl="2" eaLnBrk="1" hangingPunct="1">
              <a:defRPr/>
            </a:pPr>
            <a:r>
              <a:rPr lang="en-US" dirty="0" smtClean="0">
                <a:latin typeface="Helvetica" charset="0"/>
                <a:ea typeface="ＭＳ Ｐゴシック" charset="0"/>
              </a:rPr>
              <a:t>ROP</a:t>
            </a:r>
          </a:p>
          <a:p>
            <a:pPr lvl="1" eaLnBrk="1" hangingPunct="1">
              <a:defRPr/>
            </a:pPr>
            <a:r>
              <a:rPr lang="en-US" dirty="0" smtClean="0">
                <a:latin typeface="Helvetica" charset="0"/>
                <a:ea typeface="ＭＳ Ｐゴシック" charset="0"/>
              </a:rPr>
              <a:t>Protecting against Buffer overflow</a:t>
            </a:r>
          </a:p>
          <a:p>
            <a:pPr lvl="1" eaLnBrk="1" hangingPunct="1">
              <a:defRPr/>
            </a:pPr>
            <a:endParaRPr lang="en-US" dirty="0" smtClean="0">
              <a:latin typeface="Helvetica" charset="0"/>
              <a:ea typeface="ＭＳ Ｐゴシック" charset="0"/>
            </a:endParaRPr>
          </a:p>
        </p:txBody>
      </p:sp>
    </p:spTree>
    <p:extLst>
      <p:ext uri="{BB962C8B-B14F-4D97-AF65-F5344CB8AC3E}">
        <p14:creationId xmlns:p14="http://schemas.microsoft.com/office/powerpoint/2010/main" val="3235034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609600" y="228600"/>
            <a:ext cx="6858000" cy="573088"/>
          </a:xfrm>
        </p:spPr>
        <p:txBody>
          <a:bodyPr/>
          <a:lstStyle/>
          <a:p>
            <a:pPr eaLnBrk="1" hangingPunct="1">
              <a:defRPr/>
            </a:pPr>
            <a:r>
              <a:rPr lang="en-US">
                <a:ea typeface="+mj-ea"/>
                <a:cs typeface="+mj-cs"/>
              </a:rPr>
              <a:t>Internet Worm and IM War</a:t>
            </a:r>
          </a:p>
        </p:txBody>
      </p:sp>
      <p:sp>
        <p:nvSpPr>
          <p:cNvPr id="356355" name="Rectangle 3"/>
          <p:cNvSpPr>
            <a:spLocks noGrp="1" noChangeArrowheads="1"/>
          </p:cNvSpPr>
          <p:nvPr>
            <p:ph type="body" idx="1"/>
          </p:nvPr>
        </p:nvSpPr>
        <p:spPr>
          <a:xfrm>
            <a:off x="290513" y="914400"/>
            <a:ext cx="8307387" cy="2192338"/>
          </a:xfrm>
        </p:spPr>
        <p:txBody>
          <a:bodyPr/>
          <a:lstStyle/>
          <a:p>
            <a:pPr eaLnBrk="1" hangingPunct="1">
              <a:defRPr/>
            </a:pPr>
            <a:r>
              <a:rPr lang="en-US" dirty="0">
                <a:latin typeface="Helvetica" charset="0"/>
              </a:rPr>
              <a:t>November, 1988</a:t>
            </a:r>
          </a:p>
          <a:p>
            <a:pPr lvl="1" eaLnBrk="1" hangingPunct="1">
              <a:defRPr/>
            </a:pPr>
            <a:r>
              <a:rPr lang="en-US" dirty="0">
                <a:latin typeface="Helvetica" charset="0"/>
                <a:ea typeface="ＭＳ Ｐゴシック" charset="0"/>
              </a:rPr>
              <a:t>Internet Worm attacks thousands of Internet hosts.</a:t>
            </a:r>
          </a:p>
          <a:p>
            <a:pPr lvl="1" eaLnBrk="1" hangingPunct="1">
              <a:defRPr/>
            </a:pPr>
            <a:r>
              <a:rPr lang="en-US" dirty="0">
                <a:latin typeface="Helvetica" charset="0"/>
                <a:ea typeface="ＭＳ Ｐゴシック" charset="0"/>
              </a:rPr>
              <a:t>How did it happen?</a:t>
            </a:r>
          </a:p>
          <a:p>
            <a:pPr eaLnBrk="1" hangingPunct="1">
              <a:defRPr/>
            </a:pPr>
            <a:r>
              <a:rPr lang="en-US" dirty="0">
                <a:latin typeface="Helvetica" charset="0"/>
              </a:rPr>
              <a:t>July, 1999</a:t>
            </a:r>
          </a:p>
          <a:p>
            <a:pPr lvl="1" eaLnBrk="1" hangingPunct="1">
              <a:defRPr/>
            </a:pPr>
            <a:r>
              <a:rPr lang="en-US" dirty="0">
                <a:latin typeface="Helvetica" charset="0"/>
                <a:ea typeface="ＭＳ Ｐゴシック" charset="0"/>
              </a:rPr>
              <a:t>Microsoft launches MSN Messenger (instant messaging system).</a:t>
            </a:r>
          </a:p>
          <a:p>
            <a:pPr lvl="1" eaLnBrk="1" hangingPunct="1">
              <a:defRPr/>
            </a:pPr>
            <a:r>
              <a:rPr lang="en-US" dirty="0">
                <a:latin typeface="Helvetica" charset="0"/>
                <a:ea typeface="ＭＳ Ｐゴシック" charset="0"/>
              </a:rPr>
              <a:t>Messenger clients can access popular AOL Instant Messaging Service (AIM) servers</a:t>
            </a:r>
          </a:p>
          <a:p>
            <a:pPr eaLnBrk="1" hangingPunct="1">
              <a:defRPr/>
            </a:pPr>
            <a:endParaRPr lang="en-US" dirty="0">
              <a:latin typeface="Helvetica" charset="0"/>
            </a:endParaRPr>
          </a:p>
          <a:p>
            <a:pPr lvl="1" eaLnBrk="1" hangingPunct="1">
              <a:buFont typeface="Wingdings" charset="0"/>
              <a:buNone/>
              <a:defRPr/>
            </a:pPr>
            <a:endParaRPr lang="en-US" dirty="0">
              <a:latin typeface="Helvetica" charset="0"/>
              <a:ea typeface="ＭＳ Ｐゴシック" charset="0"/>
            </a:endParaRPr>
          </a:p>
          <a:p>
            <a:pPr eaLnBrk="1" hangingPunct="1">
              <a:defRPr/>
            </a:pPr>
            <a:endParaRPr lang="en-US" dirty="0">
              <a:latin typeface="Helvetica" charset="0"/>
            </a:endParaRPr>
          </a:p>
        </p:txBody>
      </p:sp>
      <p:grpSp>
        <p:nvGrpSpPr>
          <p:cNvPr id="2" name="Group 1"/>
          <p:cNvGrpSpPr>
            <a:grpSpLocks/>
          </p:cNvGrpSpPr>
          <p:nvPr/>
        </p:nvGrpSpPr>
        <p:grpSpPr bwMode="auto">
          <a:xfrm>
            <a:off x="2701925" y="3825875"/>
            <a:ext cx="4765675" cy="2955925"/>
            <a:chOff x="2701925" y="3825875"/>
            <a:chExt cx="4765675" cy="2955925"/>
          </a:xfrm>
        </p:grpSpPr>
        <p:sp>
          <p:nvSpPr>
            <p:cNvPr id="12292" name="Oval 4"/>
            <p:cNvSpPr>
              <a:spLocks noChangeArrowheads="1"/>
            </p:cNvSpPr>
            <p:nvPr/>
          </p:nvSpPr>
          <p:spPr bwMode="auto">
            <a:xfrm>
              <a:off x="6283325" y="4832350"/>
              <a:ext cx="1184275" cy="898525"/>
            </a:xfrm>
            <a:prstGeom prst="ellipse">
              <a:avLst/>
            </a:prstGeom>
            <a:solidFill>
              <a:srgbClr val="FFFF66"/>
            </a:solidFill>
            <a:ln w="28575">
              <a:solidFill>
                <a:schemeClr val="tx1"/>
              </a:solidFill>
              <a:round/>
              <a:headEnd/>
              <a:tailEnd/>
            </a:ln>
          </p:spPr>
          <p:txBody>
            <a:bodyPr wrap="none" anchor="ctr">
              <a:spAutoFit/>
            </a:bodyPr>
            <a:lstStyle/>
            <a:p>
              <a:pPr>
                <a:lnSpc>
                  <a:spcPct val="100000"/>
                </a:lnSpc>
              </a:pPr>
              <a:r>
                <a:rPr lang="en-US">
                  <a:solidFill>
                    <a:srgbClr val="000066"/>
                  </a:solidFill>
                </a:rPr>
                <a:t>AIM</a:t>
              </a:r>
            </a:p>
            <a:p>
              <a:pPr>
                <a:lnSpc>
                  <a:spcPct val="100000"/>
                </a:lnSpc>
              </a:pPr>
              <a:r>
                <a:rPr lang="en-US">
                  <a:solidFill>
                    <a:srgbClr val="000066"/>
                  </a:solidFill>
                </a:rPr>
                <a:t>server</a:t>
              </a:r>
            </a:p>
          </p:txBody>
        </p:sp>
        <p:sp>
          <p:nvSpPr>
            <p:cNvPr id="12293" name="Oval 5"/>
            <p:cNvSpPr>
              <a:spLocks noChangeArrowheads="1"/>
            </p:cNvSpPr>
            <p:nvPr/>
          </p:nvSpPr>
          <p:spPr bwMode="auto">
            <a:xfrm>
              <a:off x="5267325" y="3825875"/>
              <a:ext cx="1057275" cy="898525"/>
            </a:xfrm>
            <a:prstGeom prst="ellipse">
              <a:avLst/>
            </a:prstGeom>
            <a:solidFill>
              <a:srgbClr val="FFFF66"/>
            </a:solidFill>
            <a:ln w="28575">
              <a:solidFill>
                <a:schemeClr val="tx1"/>
              </a:solidFill>
              <a:round/>
              <a:headEnd/>
              <a:tailEnd/>
            </a:ln>
          </p:spPr>
          <p:txBody>
            <a:bodyPr wrap="none" anchor="ctr">
              <a:spAutoFit/>
            </a:bodyPr>
            <a:lstStyle/>
            <a:p>
              <a:pPr>
                <a:lnSpc>
                  <a:spcPct val="100000"/>
                </a:lnSpc>
              </a:pPr>
              <a:r>
                <a:rPr lang="en-US">
                  <a:solidFill>
                    <a:srgbClr val="000066"/>
                  </a:solidFill>
                </a:rPr>
                <a:t>AIM</a:t>
              </a:r>
            </a:p>
            <a:p>
              <a:pPr>
                <a:lnSpc>
                  <a:spcPct val="100000"/>
                </a:lnSpc>
              </a:pPr>
              <a:r>
                <a:rPr lang="en-US">
                  <a:solidFill>
                    <a:srgbClr val="000066"/>
                  </a:solidFill>
                </a:rPr>
                <a:t>client</a:t>
              </a:r>
            </a:p>
          </p:txBody>
        </p:sp>
        <p:sp>
          <p:nvSpPr>
            <p:cNvPr id="12294" name="Oval 6"/>
            <p:cNvSpPr>
              <a:spLocks noChangeArrowheads="1"/>
            </p:cNvSpPr>
            <p:nvPr/>
          </p:nvSpPr>
          <p:spPr bwMode="auto">
            <a:xfrm>
              <a:off x="5334000" y="5883275"/>
              <a:ext cx="1057275" cy="898525"/>
            </a:xfrm>
            <a:prstGeom prst="ellipse">
              <a:avLst/>
            </a:prstGeom>
            <a:solidFill>
              <a:srgbClr val="FFFF66"/>
            </a:solidFill>
            <a:ln w="28575">
              <a:solidFill>
                <a:schemeClr val="tx1"/>
              </a:solidFill>
              <a:round/>
              <a:headEnd/>
              <a:tailEnd/>
            </a:ln>
          </p:spPr>
          <p:txBody>
            <a:bodyPr wrap="none" anchor="ctr">
              <a:spAutoFit/>
            </a:bodyPr>
            <a:lstStyle/>
            <a:p>
              <a:pPr>
                <a:lnSpc>
                  <a:spcPct val="100000"/>
                </a:lnSpc>
              </a:pPr>
              <a:r>
                <a:rPr lang="en-US">
                  <a:solidFill>
                    <a:srgbClr val="000066"/>
                  </a:solidFill>
                </a:rPr>
                <a:t>AIM</a:t>
              </a:r>
            </a:p>
            <a:p>
              <a:pPr>
                <a:lnSpc>
                  <a:spcPct val="100000"/>
                </a:lnSpc>
              </a:pPr>
              <a:r>
                <a:rPr lang="en-US">
                  <a:solidFill>
                    <a:srgbClr val="000066"/>
                  </a:solidFill>
                </a:rPr>
                <a:t>client</a:t>
              </a:r>
            </a:p>
          </p:txBody>
        </p:sp>
        <p:sp>
          <p:nvSpPr>
            <p:cNvPr id="12295" name="Oval 7"/>
            <p:cNvSpPr>
              <a:spLocks noChangeArrowheads="1"/>
            </p:cNvSpPr>
            <p:nvPr/>
          </p:nvSpPr>
          <p:spPr bwMode="auto">
            <a:xfrm>
              <a:off x="4530725" y="4832350"/>
              <a:ext cx="1057275" cy="898525"/>
            </a:xfrm>
            <a:prstGeom prst="ellipse">
              <a:avLst/>
            </a:prstGeom>
            <a:solidFill>
              <a:srgbClr val="FFCCCC"/>
            </a:solidFill>
            <a:ln w="28575">
              <a:solidFill>
                <a:schemeClr val="tx1"/>
              </a:solidFill>
              <a:round/>
              <a:headEnd/>
              <a:tailEnd/>
            </a:ln>
          </p:spPr>
          <p:txBody>
            <a:bodyPr wrap="none" anchor="ctr">
              <a:spAutoFit/>
            </a:bodyPr>
            <a:lstStyle/>
            <a:p>
              <a:pPr>
                <a:lnSpc>
                  <a:spcPct val="100000"/>
                </a:lnSpc>
              </a:pPr>
              <a:r>
                <a:rPr lang="en-US">
                  <a:solidFill>
                    <a:srgbClr val="000066"/>
                  </a:solidFill>
                </a:rPr>
                <a:t>MSN</a:t>
              </a:r>
            </a:p>
            <a:p>
              <a:pPr>
                <a:lnSpc>
                  <a:spcPct val="100000"/>
                </a:lnSpc>
              </a:pPr>
              <a:r>
                <a:rPr lang="en-US">
                  <a:solidFill>
                    <a:srgbClr val="000066"/>
                  </a:solidFill>
                </a:rPr>
                <a:t>client</a:t>
              </a:r>
            </a:p>
          </p:txBody>
        </p:sp>
        <p:sp>
          <p:nvSpPr>
            <p:cNvPr id="12296" name="Oval 8"/>
            <p:cNvSpPr>
              <a:spLocks noChangeArrowheads="1"/>
            </p:cNvSpPr>
            <p:nvPr/>
          </p:nvSpPr>
          <p:spPr bwMode="auto">
            <a:xfrm>
              <a:off x="2701925" y="4832350"/>
              <a:ext cx="1184275" cy="898525"/>
            </a:xfrm>
            <a:prstGeom prst="ellipse">
              <a:avLst/>
            </a:prstGeom>
            <a:solidFill>
              <a:srgbClr val="FFFF66"/>
            </a:solidFill>
            <a:ln w="28575">
              <a:solidFill>
                <a:schemeClr val="tx1"/>
              </a:solidFill>
              <a:round/>
              <a:headEnd/>
              <a:tailEnd/>
            </a:ln>
          </p:spPr>
          <p:txBody>
            <a:bodyPr wrap="none" anchor="ctr">
              <a:spAutoFit/>
            </a:bodyPr>
            <a:lstStyle/>
            <a:p>
              <a:pPr>
                <a:lnSpc>
                  <a:spcPct val="100000"/>
                </a:lnSpc>
              </a:pPr>
              <a:r>
                <a:rPr lang="en-US">
                  <a:solidFill>
                    <a:srgbClr val="000066"/>
                  </a:solidFill>
                </a:rPr>
                <a:t>MSN</a:t>
              </a:r>
            </a:p>
            <a:p>
              <a:pPr>
                <a:lnSpc>
                  <a:spcPct val="100000"/>
                </a:lnSpc>
              </a:pPr>
              <a:r>
                <a:rPr lang="en-US">
                  <a:solidFill>
                    <a:srgbClr val="000066"/>
                  </a:solidFill>
                </a:rPr>
                <a:t>server</a:t>
              </a:r>
            </a:p>
          </p:txBody>
        </p:sp>
        <p:sp>
          <p:nvSpPr>
            <p:cNvPr id="12297" name="Line 9"/>
            <p:cNvSpPr>
              <a:spLocks noChangeShapeType="1"/>
            </p:cNvSpPr>
            <p:nvPr/>
          </p:nvSpPr>
          <p:spPr bwMode="auto">
            <a:xfrm>
              <a:off x="3844925" y="5273675"/>
              <a:ext cx="685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sp>
          <p:nvSpPr>
            <p:cNvPr id="12298" name="Line 10"/>
            <p:cNvSpPr>
              <a:spLocks noChangeShapeType="1"/>
            </p:cNvSpPr>
            <p:nvPr/>
          </p:nvSpPr>
          <p:spPr bwMode="auto">
            <a:xfrm>
              <a:off x="5597525" y="5273675"/>
              <a:ext cx="685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sp>
          <p:nvSpPr>
            <p:cNvPr id="12299" name="Line 11"/>
            <p:cNvSpPr>
              <a:spLocks noChangeShapeType="1"/>
            </p:cNvSpPr>
            <p:nvPr/>
          </p:nvSpPr>
          <p:spPr bwMode="auto">
            <a:xfrm>
              <a:off x="6172200" y="4572000"/>
              <a:ext cx="304800" cy="3810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66"/>
                </a:solidFill>
              </a:endParaRPr>
            </a:p>
          </p:txBody>
        </p:sp>
        <p:sp>
          <p:nvSpPr>
            <p:cNvPr id="12300" name="Line 12"/>
            <p:cNvSpPr>
              <a:spLocks noChangeShapeType="1"/>
            </p:cNvSpPr>
            <p:nvPr/>
          </p:nvSpPr>
          <p:spPr bwMode="auto">
            <a:xfrm rot="5400000">
              <a:off x="6210300" y="5600700"/>
              <a:ext cx="304800" cy="3810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solidFill>
                  <a:srgbClr val="000066"/>
                </a:solidFill>
              </a:endParaRPr>
            </a:p>
          </p:txBody>
        </p:sp>
      </p:grpSp>
    </p:spTree>
    <p:extLst>
      <p:ext uri="{BB962C8B-B14F-4D97-AF65-F5344CB8AC3E}">
        <p14:creationId xmlns:p14="http://schemas.microsoft.com/office/powerpoint/2010/main" val="224601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dissolve">
                                      <p:cBhvr>
                                        <p:cTn id="7" dur="500"/>
                                        <p:tgtEl>
                                          <p:spTgt spid="3563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6355">
                                            <p:txEl>
                                              <p:pRg st="1" end="1"/>
                                            </p:txEl>
                                          </p:spTgt>
                                        </p:tgtEl>
                                        <p:attrNameLst>
                                          <p:attrName>style.visibility</p:attrName>
                                        </p:attrNameLst>
                                      </p:cBhvr>
                                      <p:to>
                                        <p:strVal val="visible"/>
                                      </p:to>
                                    </p:set>
                                    <p:animEffect transition="in" filter="dissolve">
                                      <p:cBhvr>
                                        <p:cTn id="10" dur="500"/>
                                        <p:tgtEl>
                                          <p:spTgt spid="3563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6355">
                                            <p:txEl>
                                              <p:pRg st="2" end="2"/>
                                            </p:txEl>
                                          </p:spTgt>
                                        </p:tgtEl>
                                        <p:attrNameLst>
                                          <p:attrName>style.visibility</p:attrName>
                                        </p:attrNameLst>
                                      </p:cBhvr>
                                      <p:to>
                                        <p:strVal val="visible"/>
                                      </p:to>
                                    </p:set>
                                    <p:animEffect transition="in" filter="dissolve">
                                      <p:cBhvr>
                                        <p:cTn id="13" dur="500"/>
                                        <p:tgtEl>
                                          <p:spTgt spid="3563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56355">
                                            <p:txEl>
                                              <p:pRg st="3" end="3"/>
                                            </p:txEl>
                                          </p:spTgt>
                                        </p:tgtEl>
                                        <p:attrNameLst>
                                          <p:attrName>style.visibility</p:attrName>
                                        </p:attrNameLst>
                                      </p:cBhvr>
                                      <p:to>
                                        <p:strVal val="visible"/>
                                      </p:to>
                                    </p:set>
                                    <p:animEffect transition="in" filter="dissolve">
                                      <p:cBhvr>
                                        <p:cTn id="18" dur="500"/>
                                        <p:tgtEl>
                                          <p:spTgt spid="35635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56355">
                                            <p:txEl>
                                              <p:pRg st="4" end="4"/>
                                            </p:txEl>
                                          </p:spTgt>
                                        </p:tgtEl>
                                        <p:attrNameLst>
                                          <p:attrName>style.visibility</p:attrName>
                                        </p:attrNameLst>
                                      </p:cBhvr>
                                      <p:to>
                                        <p:strVal val="visible"/>
                                      </p:to>
                                    </p:set>
                                    <p:animEffect transition="in" filter="dissolve">
                                      <p:cBhvr>
                                        <p:cTn id="21" dur="500"/>
                                        <p:tgtEl>
                                          <p:spTgt spid="35635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56355">
                                            <p:txEl>
                                              <p:pRg st="5" end="5"/>
                                            </p:txEl>
                                          </p:spTgt>
                                        </p:tgtEl>
                                        <p:attrNameLst>
                                          <p:attrName>style.visibility</p:attrName>
                                        </p:attrNameLst>
                                      </p:cBhvr>
                                      <p:to>
                                        <p:strVal val="visible"/>
                                      </p:to>
                                    </p:set>
                                    <p:animEffect transition="in" filter="dissolve">
                                      <p:cBhvr>
                                        <p:cTn id="24" dur="500"/>
                                        <p:tgtEl>
                                          <p:spTgt spid="356355">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533400" y="228600"/>
            <a:ext cx="7620000" cy="573088"/>
          </a:xfrm>
        </p:spPr>
        <p:txBody>
          <a:bodyPr/>
          <a:lstStyle/>
          <a:p>
            <a:pPr eaLnBrk="1" hangingPunct="1">
              <a:defRPr/>
            </a:pPr>
            <a:r>
              <a:rPr lang="en-US">
                <a:ea typeface="+mj-ea"/>
                <a:cs typeface="+mj-cs"/>
              </a:rPr>
              <a:t>Internet Worm and IM War (cont.)</a:t>
            </a:r>
          </a:p>
        </p:txBody>
      </p:sp>
      <p:sp>
        <p:nvSpPr>
          <p:cNvPr id="357379" name="Rectangle 3"/>
          <p:cNvSpPr>
            <a:spLocks noGrp="1" noChangeArrowheads="1"/>
          </p:cNvSpPr>
          <p:nvPr>
            <p:ph type="body" idx="1"/>
          </p:nvPr>
        </p:nvSpPr>
        <p:spPr>
          <a:xfrm>
            <a:off x="290513" y="990600"/>
            <a:ext cx="8307387" cy="5454650"/>
          </a:xfrm>
        </p:spPr>
        <p:txBody>
          <a:bodyPr/>
          <a:lstStyle/>
          <a:p>
            <a:pPr eaLnBrk="1" hangingPunct="1">
              <a:buFont typeface="Wingdings" charset="2"/>
              <a:buNone/>
              <a:defRPr/>
            </a:pPr>
            <a:r>
              <a:rPr lang="en-US" dirty="0">
                <a:ea typeface="+mn-ea"/>
                <a:cs typeface="+mn-cs"/>
              </a:rPr>
              <a:t>August 1999</a:t>
            </a:r>
          </a:p>
          <a:p>
            <a:pPr lvl="1" eaLnBrk="1" hangingPunct="1">
              <a:buFont typeface="Wingdings" charset="2"/>
              <a:buChar char="n"/>
              <a:defRPr/>
            </a:pPr>
            <a:r>
              <a:rPr lang="en-US" dirty="0"/>
              <a:t>Mysteriously, Messenger clients can no longer access AIM servers.</a:t>
            </a:r>
          </a:p>
          <a:p>
            <a:pPr lvl="1" eaLnBrk="1" hangingPunct="1">
              <a:buFont typeface="Wingdings" charset="2"/>
              <a:buChar char="n"/>
              <a:defRPr/>
            </a:pPr>
            <a:r>
              <a:rPr lang="en-US" dirty="0"/>
              <a:t>Microsoft and AOL begin the IM war:</a:t>
            </a:r>
          </a:p>
          <a:p>
            <a:pPr lvl="2" eaLnBrk="1" hangingPunct="1">
              <a:buFont typeface="Wingdings" charset="2"/>
              <a:buChar char="l"/>
              <a:defRPr/>
            </a:pPr>
            <a:r>
              <a:rPr lang="en-US" dirty="0"/>
              <a:t>AOL changes server to disallow Messenger clients</a:t>
            </a:r>
          </a:p>
          <a:p>
            <a:pPr lvl="2" eaLnBrk="1" hangingPunct="1">
              <a:buFont typeface="Wingdings" charset="2"/>
              <a:buChar char="l"/>
              <a:defRPr/>
            </a:pPr>
            <a:r>
              <a:rPr lang="en-US" dirty="0"/>
              <a:t>Microsoft makes changes to clients to defeat AOL changes.</a:t>
            </a:r>
          </a:p>
          <a:p>
            <a:pPr lvl="2" eaLnBrk="1" hangingPunct="1">
              <a:buFont typeface="Wingdings" charset="2"/>
              <a:buChar char="l"/>
              <a:defRPr/>
            </a:pPr>
            <a:r>
              <a:rPr lang="en-US" dirty="0"/>
              <a:t>At least 13 such skirmishes.</a:t>
            </a:r>
          </a:p>
          <a:p>
            <a:pPr lvl="1" eaLnBrk="1" hangingPunct="1">
              <a:buFont typeface="Wingdings" charset="2"/>
              <a:buChar char="n"/>
              <a:defRPr/>
            </a:pPr>
            <a:r>
              <a:rPr lang="en-US" dirty="0"/>
              <a:t>How did it happen?</a:t>
            </a:r>
          </a:p>
          <a:p>
            <a:pPr lvl="1" eaLnBrk="1" hangingPunct="1">
              <a:buFont typeface="Wingdings" charset="2"/>
              <a:buChar char="n"/>
              <a:defRPr/>
            </a:pPr>
            <a:endParaRPr lang="en-US" dirty="0"/>
          </a:p>
          <a:p>
            <a:pPr eaLnBrk="1" hangingPunct="1">
              <a:buFont typeface="Wingdings" charset="2"/>
              <a:buNone/>
              <a:defRPr/>
            </a:pPr>
            <a:r>
              <a:rPr lang="en-US" dirty="0">
                <a:ea typeface="+mn-ea"/>
                <a:cs typeface="+mn-cs"/>
              </a:rPr>
              <a:t>The Internet Worm and AOL/Microsoft War were both based on </a:t>
            </a:r>
            <a:r>
              <a:rPr lang="en-US" i="1" dirty="0">
                <a:ea typeface="+mn-ea"/>
                <a:cs typeface="+mn-cs"/>
              </a:rPr>
              <a:t>stack buffer overflow</a:t>
            </a:r>
            <a:r>
              <a:rPr lang="en-US" dirty="0">
                <a:ea typeface="+mn-ea"/>
                <a:cs typeface="+mn-cs"/>
              </a:rPr>
              <a:t> exploits!</a:t>
            </a:r>
          </a:p>
          <a:p>
            <a:pPr lvl="2" eaLnBrk="1" hangingPunct="1">
              <a:buFont typeface="Wingdings" charset="2"/>
              <a:buChar char="l"/>
              <a:defRPr/>
            </a:pPr>
            <a:r>
              <a:rPr lang="en-US" dirty="0">
                <a:solidFill>
                  <a:srgbClr val="FF0000"/>
                </a:solidFill>
              </a:rPr>
              <a:t>many Unix functions do not check argument sizes.</a:t>
            </a:r>
          </a:p>
          <a:p>
            <a:pPr lvl="2" eaLnBrk="1" hangingPunct="1">
              <a:buFont typeface="Wingdings" charset="2"/>
              <a:buChar char="l"/>
              <a:defRPr/>
            </a:pPr>
            <a:r>
              <a:rPr lang="en-US" dirty="0">
                <a:solidFill>
                  <a:srgbClr val="FF0000"/>
                </a:solidFill>
              </a:rPr>
              <a:t>allows target buffers to overflow.</a:t>
            </a:r>
          </a:p>
        </p:txBody>
      </p:sp>
    </p:spTree>
    <p:extLst>
      <p:ext uri="{BB962C8B-B14F-4D97-AF65-F5344CB8AC3E}">
        <p14:creationId xmlns:p14="http://schemas.microsoft.com/office/powerpoint/2010/main" val="4183998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animEffect transition="in" filter="dissolve">
                                      <p:cBhvr>
                                        <p:cTn id="7" dur="500"/>
                                        <p:tgtEl>
                                          <p:spTgt spid="35737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7379">
                                            <p:txEl>
                                              <p:pRg st="1" end="1"/>
                                            </p:txEl>
                                          </p:spTgt>
                                        </p:tgtEl>
                                        <p:attrNameLst>
                                          <p:attrName>style.visibility</p:attrName>
                                        </p:attrNameLst>
                                      </p:cBhvr>
                                      <p:to>
                                        <p:strVal val="visible"/>
                                      </p:to>
                                    </p:set>
                                    <p:animEffect transition="in" filter="dissolve">
                                      <p:cBhvr>
                                        <p:cTn id="10" dur="500"/>
                                        <p:tgtEl>
                                          <p:spTgt spid="35737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7379">
                                            <p:txEl>
                                              <p:pRg st="2" end="2"/>
                                            </p:txEl>
                                          </p:spTgt>
                                        </p:tgtEl>
                                        <p:attrNameLst>
                                          <p:attrName>style.visibility</p:attrName>
                                        </p:attrNameLst>
                                      </p:cBhvr>
                                      <p:to>
                                        <p:strVal val="visible"/>
                                      </p:to>
                                    </p:set>
                                    <p:animEffect transition="in" filter="dissolve">
                                      <p:cBhvr>
                                        <p:cTn id="13" dur="500"/>
                                        <p:tgtEl>
                                          <p:spTgt spid="35737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7379">
                                            <p:txEl>
                                              <p:pRg st="3" end="3"/>
                                            </p:txEl>
                                          </p:spTgt>
                                        </p:tgtEl>
                                        <p:attrNameLst>
                                          <p:attrName>style.visibility</p:attrName>
                                        </p:attrNameLst>
                                      </p:cBhvr>
                                      <p:to>
                                        <p:strVal val="visible"/>
                                      </p:to>
                                    </p:set>
                                    <p:animEffect transition="in" filter="dissolve">
                                      <p:cBhvr>
                                        <p:cTn id="16" dur="500"/>
                                        <p:tgtEl>
                                          <p:spTgt spid="357379">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57379">
                                            <p:txEl>
                                              <p:pRg st="4" end="4"/>
                                            </p:txEl>
                                          </p:spTgt>
                                        </p:tgtEl>
                                        <p:attrNameLst>
                                          <p:attrName>style.visibility</p:attrName>
                                        </p:attrNameLst>
                                      </p:cBhvr>
                                      <p:to>
                                        <p:strVal val="visible"/>
                                      </p:to>
                                    </p:set>
                                    <p:animEffect transition="in" filter="dissolve">
                                      <p:cBhvr>
                                        <p:cTn id="19" dur="500"/>
                                        <p:tgtEl>
                                          <p:spTgt spid="357379">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7379">
                                            <p:txEl>
                                              <p:pRg st="5" end="5"/>
                                            </p:txEl>
                                          </p:spTgt>
                                        </p:tgtEl>
                                        <p:attrNameLst>
                                          <p:attrName>style.visibility</p:attrName>
                                        </p:attrNameLst>
                                      </p:cBhvr>
                                      <p:to>
                                        <p:strVal val="visible"/>
                                      </p:to>
                                    </p:set>
                                    <p:animEffect transition="in" filter="dissolve">
                                      <p:cBhvr>
                                        <p:cTn id="22" dur="500"/>
                                        <p:tgtEl>
                                          <p:spTgt spid="357379">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7379">
                                            <p:txEl>
                                              <p:pRg st="6" end="6"/>
                                            </p:txEl>
                                          </p:spTgt>
                                        </p:tgtEl>
                                        <p:attrNameLst>
                                          <p:attrName>style.visibility</p:attrName>
                                        </p:attrNameLst>
                                      </p:cBhvr>
                                      <p:to>
                                        <p:strVal val="visible"/>
                                      </p:to>
                                    </p:set>
                                    <p:animEffect transition="in" filter="dissolve">
                                      <p:cBhvr>
                                        <p:cTn id="25" dur="500"/>
                                        <p:tgtEl>
                                          <p:spTgt spid="357379">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57379">
                                            <p:txEl>
                                              <p:pRg st="8" end="8"/>
                                            </p:txEl>
                                          </p:spTgt>
                                        </p:tgtEl>
                                        <p:attrNameLst>
                                          <p:attrName>style.visibility</p:attrName>
                                        </p:attrNameLst>
                                      </p:cBhvr>
                                      <p:to>
                                        <p:strVal val="visible"/>
                                      </p:to>
                                    </p:set>
                                    <p:animEffect transition="in" filter="dissolve">
                                      <p:cBhvr>
                                        <p:cTn id="30" dur="500"/>
                                        <p:tgtEl>
                                          <p:spTgt spid="357379">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57379">
                                            <p:txEl>
                                              <p:pRg st="9" end="9"/>
                                            </p:txEl>
                                          </p:spTgt>
                                        </p:tgtEl>
                                        <p:attrNameLst>
                                          <p:attrName>style.visibility</p:attrName>
                                        </p:attrNameLst>
                                      </p:cBhvr>
                                      <p:to>
                                        <p:strVal val="visible"/>
                                      </p:to>
                                    </p:set>
                                    <p:animEffect transition="in" filter="dissolve">
                                      <p:cBhvr>
                                        <p:cTn id="33" dur="500"/>
                                        <p:tgtEl>
                                          <p:spTgt spid="357379">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7379">
                                            <p:txEl>
                                              <p:pRg st="10" end="10"/>
                                            </p:txEl>
                                          </p:spTgt>
                                        </p:tgtEl>
                                        <p:attrNameLst>
                                          <p:attrName>style.visibility</p:attrName>
                                        </p:attrNameLst>
                                      </p:cBhvr>
                                      <p:to>
                                        <p:strVal val="visible"/>
                                      </p:to>
                                    </p:set>
                                    <p:animEffect transition="in" filter="dissolve">
                                      <p:cBhvr>
                                        <p:cTn id="36" dur="500"/>
                                        <p:tgtEl>
                                          <p:spTgt spid="35737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rPr>
              <a:t>Recap: the Call Stack</a:t>
            </a:r>
            <a:endParaRPr lang="en-US" dirty="0">
              <a:latin typeface="Helvetica" charset="0"/>
            </a:endParaRPr>
          </a:p>
        </p:txBody>
      </p:sp>
      <p:sp>
        <p:nvSpPr>
          <p:cNvPr id="3" name="Content Placeholder 2"/>
          <p:cNvSpPr>
            <a:spLocks noGrp="1"/>
          </p:cNvSpPr>
          <p:nvPr>
            <p:ph idx="1"/>
          </p:nvPr>
        </p:nvSpPr>
        <p:spPr>
          <a:xfrm>
            <a:off x="290513" y="1220788"/>
            <a:ext cx="5805487" cy="5224462"/>
          </a:xfrm>
        </p:spPr>
        <p:txBody>
          <a:bodyPr/>
          <a:lstStyle/>
          <a:p>
            <a:pPr>
              <a:defRPr/>
            </a:pPr>
            <a:r>
              <a:rPr lang="en-US" dirty="0" smtClean="0">
                <a:latin typeface="Helvetica" charset="0"/>
              </a:rPr>
              <a:t>The call stack is divided into frames</a:t>
            </a:r>
          </a:p>
          <a:p>
            <a:pPr>
              <a:defRPr/>
            </a:pPr>
            <a:r>
              <a:rPr lang="en-US" dirty="0" smtClean="0">
                <a:latin typeface="Helvetica" charset="0"/>
              </a:rPr>
              <a:t>As a function is called, its frame is pushed onto the stack:</a:t>
            </a:r>
            <a:endParaRPr lang="en-US" dirty="0">
              <a:latin typeface="Helvetica" charset="0"/>
            </a:endParaRPr>
          </a:p>
          <a:p>
            <a:pPr lvl="1">
              <a:defRPr/>
            </a:pPr>
            <a:r>
              <a:rPr lang="en-US" dirty="0" smtClean="0">
                <a:latin typeface="Helvetica" charset="0"/>
                <a:ea typeface="ＭＳ Ｐゴシック" charset="0"/>
              </a:rPr>
              <a:t>Parameters, return address, saved old frame </a:t>
            </a:r>
            <a:r>
              <a:rPr lang="en-US" dirty="0" err="1" smtClean="0">
                <a:latin typeface="Helvetica" charset="0"/>
                <a:ea typeface="ＭＳ Ｐゴシック" charset="0"/>
              </a:rPr>
              <a:t>ptr</a:t>
            </a:r>
            <a:r>
              <a:rPr lang="en-US" dirty="0" smtClean="0">
                <a:latin typeface="Helvetica" charset="0"/>
                <a:ea typeface="ＭＳ Ｐゴシック" charset="0"/>
              </a:rPr>
              <a:t>, etc. are pushed onto stack</a:t>
            </a:r>
            <a:endParaRPr lang="en-US" dirty="0">
              <a:latin typeface="Helvetica" charset="0"/>
              <a:ea typeface="ＭＳ Ｐゴシック" charset="0"/>
            </a:endParaRPr>
          </a:p>
          <a:p>
            <a:pPr>
              <a:buClr>
                <a:srgbClr val="660033"/>
              </a:buClr>
              <a:defRPr/>
            </a:pPr>
            <a:r>
              <a:rPr lang="en-US" dirty="0" smtClean="0">
                <a:solidFill>
                  <a:srgbClr val="003300"/>
                </a:solidFill>
                <a:latin typeface="Helvetica" charset="0"/>
              </a:rPr>
              <a:t>As more functions are added to the call chain, the stack grows (downward)</a:t>
            </a:r>
          </a:p>
          <a:p>
            <a:pPr lvl="1">
              <a:buClr>
                <a:srgbClr val="660033"/>
              </a:buClr>
              <a:defRPr/>
            </a:pPr>
            <a:r>
              <a:rPr lang="en-US" dirty="0" smtClean="0">
                <a:solidFill>
                  <a:srgbClr val="000066"/>
                </a:solidFill>
                <a:latin typeface="Helvetica" charset="0"/>
                <a:ea typeface="ＭＳ Ｐゴシック" charset="0"/>
              </a:rPr>
              <a:t>As functions complete, their frame is removed from the stack, and the call stack shrinks</a:t>
            </a:r>
            <a:endParaRPr lang="en-US" dirty="0">
              <a:latin typeface="Helvetica" charset="0"/>
              <a:ea typeface="ＭＳ Ｐゴシック" charset="0"/>
            </a:endParaRPr>
          </a:p>
          <a:p>
            <a:pPr lvl="1">
              <a:defRPr/>
            </a:pPr>
            <a:endParaRPr lang="en-US" dirty="0">
              <a:latin typeface="Helvetica" charset="0"/>
              <a:ea typeface="ＭＳ Ｐゴシック" charset="0"/>
            </a:endParaRPr>
          </a:p>
          <a:p>
            <a:pPr lvl="1">
              <a:defRPr/>
            </a:pPr>
            <a:endParaRPr lang="en-US" dirty="0">
              <a:latin typeface="Helvetica" charset="0"/>
              <a:ea typeface="ＭＳ Ｐゴシック" charset="0"/>
            </a:endParaRPr>
          </a:p>
        </p:txBody>
      </p:sp>
      <p:sp>
        <p:nvSpPr>
          <p:cNvPr id="11267" name="Rectangle 7"/>
          <p:cNvSpPr>
            <a:spLocks noChangeArrowheads="1"/>
          </p:cNvSpPr>
          <p:nvPr/>
        </p:nvSpPr>
        <p:spPr bwMode="auto">
          <a:xfrm>
            <a:off x="7010400" y="838200"/>
            <a:ext cx="1292225" cy="3581400"/>
          </a:xfrm>
          <a:prstGeom prst="rect">
            <a:avLst/>
          </a:prstGeom>
          <a:solidFill>
            <a:srgbClr val="FFFF99"/>
          </a:solidFill>
          <a:ln w="25400">
            <a:solidFill>
              <a:schemeClr val="tx1"/>
            </a:solidFill>
            <a:miter lim="800000"/>
            <a:headEnd/>
            <a:tailEnd/>
          </a:ln>
        </p:spPr>
        <p:txBody>
          <a:bodyPr lIns="90487" tIns="44450" rIns="90487" bIns="44450"/>
          <a:lstStyle/>
          <a:p>
            <a:pPr>
              <a:lnSpc>
                <a:spcPct val="100000"/>
              </a:lnSpc>
            </a:pPr>
            <a:endParaRPr lang="en-US">
              <a:solidFill>
                <a:srgbClr val="000066"/>
              </a:solidFill>
              <a:latin typeface="Courier New" charset="0"/>
            </a:endParaRPr>
          </a:p>
          <a:p>
            <a:pPr>
              <a:lnSpc>
                <a:spcPct val="100000"/>
              </a:lnSpc>
            </a:pPr>
            <a:endParaRPr lang="en-US">
              <a:solidFill>
                <a:srgbClr val="000066"/>
              </a:solidFill>
              <a:latin typeface="Courier New" charset="0"/>
            </a:endParaRPr>
          </a:p>
        </p:txBody>
      </p:sp>
      <p:sp>
        <p:nvSpPr>
          <p:cNvPr id="8" name="Rectangle 7"/>
          <p:cNvSpPr/>
          <p:nvPr/>
        </p:nvSpPr>
        <p:spPr bwMode="auto">
          <a:xfrm>
            <a:off x="7010400" y="4419600"/>
            <a:ext cx="1295400" cy="914400"/>
          </a:xfrm>
          <a:prstGeom prst="rect">
            <a:avLst/>
          </a:prstGeom>
          <a:solidFill>
            <a:schemeClr val="bg2">
              <a:lumMod val="75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solidFill>
                <a:srgbClr val="000066"/>
              </a:solidFill>
              <a:ea typeface="ＭＳ Ｐゴシック" pitchFamily="-1" charset="-128"/>
              <a:cs typeface="ＭＳ Ｐゴシック" pitchFamily="-1" charset="-128"/>
            </a:endParaRPr>
          </a:p>
        </p:txBody>
      </p:sp>
      <p:sp>
        <p:nvSpPr>
          <p:cNvPr id="9" name="Rectangle 8"/>
          <p:cNvSpPr/>
          <p:nvPr/>
        </p:nvSpPr>
        <p:spPr bwMode="auto">
          <a:xfrm>
            <a:off x="7010400" y="5334000"/>
            <a:ext cx="1295400" cy="1066800"/>
          </a:xfrm>
          <a:prstGeom prst="rect">
            <a:avLst/>
          </a:prstGeom>
          <a:solidFill>
            <a:schemeClr val="accent4">
              <a:lumMod val="25000"/>
              <a:lumOff val="75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dirty="0">
              <a:solidFill>
                <a:srgbClr val="000066"/>
              </a:solidFill>
              <a:ea typeface="ＭＳ Ｐゴシック" pitchFamily="-1" charset="-128"/>
              <a:cs typeface="ＭＳ Ｐゴシック" pitchFamily="-1" charset="-128"/>
            </a:endParaRPr>
          </a:p>
        </p:txBody>
      </p:sp>
      <p:sp>
        <p:nvSpPr>
          <p:cNvPr id="11270" name="TextBox 9"/>
          <p:cNvSpPr txBox="1">
            <a:spLocks noChangeArrowheads="1"/>
          </p:cNvSpPr>
          <p:nvPr/>
        </p:nvSpPr>
        <p:spPr bwMode="auto">
          <a:xfrm>
            <a:off x="7315200" y="5715000"/>
            <a:ext cx="7620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Code</a:t>
            </a:r>
          </a:p>
        </p:txBody>
      </p:sp>
      <p:sp>
        <p:nvSpPr>
          <p:cNvPr id="11271" name="TextBox 10"/>
          <p:cNvSpPr txBox="1">
            <a:spLocks noChangeArrowheads="1"/>
          </p:cNvSpPr>
          <p:nvPr/>
        </p:nvSpPr>
        <p:spPr bwMode="auto">
          <a:xfrm>
            <a:off x="7315200" y="4683125"/>
            <a:ext cx="6842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Data</a:t>
            </a:r>
          </a:p>
        </p:txBody>
      </p:sp>
      <p:sp>
        <p:nvSpPr>
          <p:cNvPr id="11272" name="TextBox 11"/>
          <p:cNvSpPr txBox="1">
            <a:spLocks noChangeArrowheads="1"/>
          </p:cNvSpPr>
          <p:nvPr/>
        </p:nvSpPr>
        <p:spPr bwMode="auto">
          <a:xfrm>
            <a:off x="7070725" y="339725"/>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Memory</a:t>
            </a:r>
          </a:p>
        </p:txBody>
      </p:sp>
      <p:sp>
        <p:nvSpPr>
          <p:cNvPr id="11273" name="TextBox 12"/>
          <p:cNvSpPr txBox="1">
            <a:spLocks noChangeArrowheads="1"/>
          </p:cNvSpPr>
          <p:nvPr/>
        </p:nvSpPr>
        <p:spPr bwMode="auto">
          <a:xfrm>
            <a:off x="7239000" y="2590800"/>
            <a:ext cx="8651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Stack</a:t>
            </a:r>
          </a:p>
          <a:p>
            <a:r>
              <a:rPr lang="en-US" sz="1800">
                <a:solidFill>
                  <a:srgbClr val="000066"/>
                </a:solidFill>
              </a:rPr>
              <a:t>Space</a:t>
            </a:r>
          </a:p>
        </p:txBody>
      </p:sp>
      <p:sp>
        <p:nvSpPr>
          <p:cNvPr id="11274" name="TextBox 13"/>
          <p:cNvSpPr txBox="1">
            <a:spLocks noChangeArrowheads="1"/>
          </p:cNvSpPr>
          <p:nvPr/>
        </p:nvSpPr>
        <p:spPr bwMode="auto">
          <a:xfrm>
            <a:off x="8264525" y="6096000"/>
            <a:ext cx="955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0x0000</a:t>
            </a:r>
          </a:p>
        </p:txBody>
      </p:sp>
      <p:sp>
        <p:nvSpPr>
          <p:cNvPr id="11275" name="TextBox 14"/>
          <p:cNvSpPr txBox="1">
            <a:spLocks noChangeArrowheads="1"/>
          </p:cNvSpPr>
          <p:nvPr/>
        </p:nvSpPr>
        <p:spPr bwMode="auto">
          <a:xfrm>
            <a:off x="8253413" y="685800"/>
            <a:ext cx="9667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0xMAX</a:t>
            </a:r>
          </a:p>
        </p:txBody>
      </p:sp>
      <p:sp>
        <p:nvSpPr>
          <p:cNvPr id="11276" name="TextBox 15"/>
          <p:cNvSpPr txBox="1">
            <a:spLocks noChangeArrowheads="1"/>
          </p:cNvSpPr>
          <p:nvPr/>
        </p:nvSpPr>
        <p:spPr bwMode="auto">
          <a:xfrm>
            <a:off x="5903913" y="2209800"/>
            <a:ext cx="8778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 new</a:t>
            </a:r>
          </a:p>
          <a:p>
            <a:r>
              <a:rPr lang="en-US" sz="1800" b="0">
                <a:solidFill>
                  <a:srgbClr val="000066"/>
                </a:solidFill>
                <a:latin typeface="Courier" charset="0"/>
                <a:cs typeface="Courier" charset="0"/>
              </a:rPr>
              <a:t> %esp</a:t>
            </a:r>
          </a:p>
        </p:txBody>
      </p:sp>
      <p:cxnSp>
        <p:nvCxnSpPr>
          <p:cNvPr id="11277" name="Straight Arrow Connector 17"/>
          <p:cNvCxnSpPr>
            <a:cxnSpLocks noChangeShapeType="1"/>
          </p:cNvCxnSpPr>
          <p:nvPr/>
        </p:nvCxnSpPr>
        <p:spPr bwMode="auto">
          <a:xfrm>
            <a:off x="6553200" y="2514600"/>
            <a:ext cx="457200" cy="1588"/>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19" name="Rectangle 18"/>
          <p:cNvSpPr/>
          <p:nvPr/>
        </p:nvSpPr>
        <p:spPr bwMode="auto">
          <a:xfrm>
            <a:off x="7010400" y="838200"/>
            <a:ext cx="1295400" cy="685800"/>
          </a:xfrm>
          <a:prstGeom prst="rect">
            <a:avLst/>
          </a:prstGeom>
          <a:solidFill>
            <a:schemeClr val="accent4">
              <a:lumMod val="25000"/>
              <a:lumOff val="75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dirty="0">
              <a:solidFill>
                <a:srgbClr val="000066"/>
              </a:solidFill>
              <a:ea typeface="ＭＳ Ｐゴシック" pitchFamily="-1" charset="-128"/>
              <a:cs typeface="ＭＳ Ｐゴシック" pitchFamily="-1" charset="-128"/>
            </a:endParaRPr>
          </a:p>
        </p:txBody>
      </p:sp>
      <p:sp>
        <p:nvSpPr>
          <p:cNvPr id="11279" name="TextBox 19"/>
          <p:cNvSpPr txBox="1">
            <a:spLocks noChangeArrowheads="1"/>
          </p:cNvSpPr>
          <p:nvPr/>
        </p:nvSpPr>
        <p:spPr bwMode="auto">
          <a:xfrm>
            <a:off x="7116763" y="1025525"/>
            <a:ext cx="10064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params</a:t>
            </a:r>
          </a:p>
        </p:txBody>
      </p:sp>
      <p:sp>
        <p:nvSpPr>
          <p:cNvPr id="11280" name="Rectangle 20"/>
          <p:cNvSpPr>
            <a:spLocks noChangeArrowheads="1"/>
          </p:cNvSpPr>
          <p:nvPr/>
        </p:nvSpPr>
        <p:spPr bwMode="auto">
          <a:xfrm>
            <a:off x="7010400" y="1524000"/>
            <a:ext cx="1295400" cy="304800"/>
          </a:xfrm>
          <a:prstGeom prst="rect">
            <a:avLst/>
          </a:prstGeom>
          <a:solidFill>
            <a:srgbClr val="FFCCCC"/>
          </a:solidFill>
          <a:ln w="19050">
            <a:solidFill>
              <a:schemeClr val="tx2"/>
            </a:solidFill>
            <a:round/>
            <a:headEnd/>
            <a:tailEnd type="none" w="sm" len="sm"/>
          </a:ln>
        </p:spPr>
        <p:txBody>
          <a:bodyPr lIns="45720" rIns="45720" anchor="ctr">
            <a:spAutoFit/>
          </a:bodyPr>
          <a:lstStyle/>
          <a:p>
            <a:endParaRPr lang="en-US">
              <a:solidFill>
                <a:srgbClr val="000066"/>
              </a:solidFill>
            </a:endParaRPr>
          </a:p>
        </p:txBody>
      </p:sp>
      <p:sp>
        <p:nvSpPr>
          <p:cNvPr id="11281" name="TextBox 21"/>
          <p:cNvSpPr txBox="1">
            <a:spLocks noChangeArrowheads="1"/>
          </p:cNvSpPr>
          <p:nvPr/>
        </p:nvSpPr>
        <p:spPr bwMode="auto">
          <a:xfrm>
            <a:off x="6942138" y="1482725"/>
            <a:ext cx="14160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a:t>
            </a:r>
          </a:p>
        </p:txBody>
      </p:sp>
      <p:sp>
        <p:nvSpPr>
          <p:cNvPr id="11282" name="Rectangle 22"/>
          <p:cNvSpPr>
            <a:spLocks noChangeArrowheads="1"/>
          </p:cNvSpPr>
          <p:nvPr/>
        </p:nvSpPr>
        <p:spPr bwMode="auto">
          <a:xfrm flipV="1">
            <a:off x="7010400" y="1828800"/>
            <a:ext cx="1295400" cy="685800"/>
          </a:xfrm>
          <a:prstGeom prst="rect">
            <a:avLst/>
          </a:prstGeom>
          <a:solidFill>
            <a:srgbClr val="99CCFF"/>
          </a:solidFill>
          <a:ln w="19050">
            <a:solidFill>
              <a:schemeClr val="tx2"/>
            </a:solidFill>
            <a:round/>
            <a:headEnd/>
            <a:tailEnd type="none" w="sm" len="sm"/>
          </a:ln>
        </p:spPr>
        <p:txBody>
          <a:bodyPr lIns="45720" rIns="45720" anchor="ctr">
            <a:spAutoFit/>
          </a:bodyPr>
          <a:lstStyle/>
          <a:p>
            <a:endParaRPr lang="en-US">
              <a:solidFill>
                <a:srgbClr val="000066"/>
              </a:solidFill>
            </a:endParaRPr>
          </a:p>
        </p:txBody>
      </p:sp>
      <p:sp>
        <p:nvSpPr>
          <p:cNvPr id="11283" name="TextBox 23"/>
          <p:cNvSpPr txBox="1">
            <a:spLocks noChangeArrowheads="1"/>
          </p:cNvSpPr>
          <p:nvPr/>
        </p:nvSpPr>
        <p:spPr bwMode="auto">
          <a:xfrm>
            <a:off x="7058025" y="1863725"/>
            <a:ext cx="11858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local</a:t>
            </a:r>
          </a:p>
          <a:p>
            <a:r>
              <a:rPr lang="en-US" sz="1800">
                <a:solidFill>
                  <a:srgbClr val="000066"/>
                </a:solidFill>
              </a:rPr>
              <a:t>variables</a:t>
            </a:r>
          </a:p>
        </p:txBody>
      </p:sp>
      <p:sp>
        <p:nvSpPr>
          <p:cNvPr id="11284" name="Left Brace 24"/>
          <p:cNvSpPr>
            <a:spLocks/>
          </p:cNvSpPr>
          <p:nvPr/>
        </p:nvSpPr>
        <p:spPr bwMode="auto">
          <a:xfrm>
            <a:off x="6553200" y="838200"/>
            <a:ext cx="304800" cy="1600200"/>
          </a:xfrm>
          <a:prstGeom prst="leftBrace">
            <a:avLst>
              <a:gd name="adj1" fmla="val 8337"/>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11285" name="TextBox 31"/>
          <p:cNvSpPr txBox="1">
            <a:spLocks noChangeArrowheads="1"/>
          </p:cNvSpPr>
          <p:nvPr/>
        </p:nvSpPr>
        <p:spPr bwMode="auto">
          <a:xfrm rot="-5400000">
            <a:off x="7504907" y="2129631"/>
            <a:ext cx="25574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Stack grows up/down</a:t>
            </a:r>
          </a:p>
        </p:txBody>
      </p:sp>
      <p:cxnSp>
        <p:nvCxnSpPr>
          <p:cNvPr id="11286" name="Straight Arrow Connector 33"/>
          <p:cNvCxnSpPr>
            <a:cxnSpLocks noChangeShapeType="1"/>
          </p:cNvCxnSpPr>
          <p:nvPr/>
        </p:nvCxnSpPr>
        <p:spPr bwMode="auto">
          <a:xfrm rot="5400000">
            <a:off x="7658894" y="2170906"/>
            <a:ext cx="1752600" cy="1588"/>
          </a:xfrm>
          <a:prstGeom prst="straightConnector1">
            <a:avLst/>
          </a:prstGeom>
          <a:noFill/>
          <a:ln w="19050">
            <a:solidFill>
              <a:schemeClr val="tx2"/>
            </a:solidFill>
            <a:round/>
            <a:headEnd type="arrow" w="med" len="med"/>
            <a:tailEnd type="arrow" w="med" len="med"/>
          </a:ln>
          <a:extLst>
            <a:ext uri="{909E8E84-426E-40dd-AFC4-6F175D3DCCD1}">
              <a14:hiddenFill xmlns:a14="http://schemas.microsoft.com/office/drawing/2010/main">
                <a:noFill/>
              </a14:hiddenFill>
            </a:ext>
          </a:extLst>
        </p:spPr>
      </p:cxnSp>
      <p:sp>
        <p:nvSpPr>
          <p:cNvPr id="11287" name="TextBox 3"/>
          <p:cNvSpPr txBox="1">
            <a:spLocks noChangeArrowheads="1"/>
          </p:cNvSpPr>
          <p:nvPr/>
        </p:nvSpPr>
        <p:spPr bwMode="auto">
          <a:xfrm>
            <a:off x="8240713" y="3733800"/>
            <a:ext cx="9032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600">
                <a:solidFill>
                  <a:srgbClr val="000066"/>
                </a:solidFill>
              </a:rPr>
              <a:t>(heap</a:t>
            </a:r>
          </a:p>
          <a:p>
            <a:r>
              <a:rPr lang="en-US" sz="1600">
                <a:solidFill>
                  <a:srgbClr val="000066"/>
                </a:solidFill>
              </a:rPr>
              <a:t>not</a:t>
            </a:r>
          </a:p>
          <a:p>
            <a:r>
              <a:rPr lang="en-US" sz="1600">
                <a:solidFill>
                  <a:srgbClr val="000066"/>
                </a:solidFill>
              </a:rPr>
              <a:t>shown)</a:t>
            </a:r>
          </a:p>
        </p:txBody>
      </p:sp>
    </p:spTree>
    <p:extLst>
      <p:ext uri="{BB962C8B-B14F-4D97-AF65-F5344CB8AC3E}">
        <p14:creationId xmlns:p14="http://schemas.microsoft.com/office/powerpoint/2010/main" val="261102231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xfrm>
            <a:off x="357188" y="50800"/>
            <a:ext cx="8558212" cy="1549400"/>
          </a:xfrm>
          <a:ln/>
        </p:spPr>
        <p:txBody>
          <a:bodyPr/>
          <a:lstStyle/>
          <a:p>
            <a:pPr marL="119063" indent="-119063"/>
            <a:r>
              <a:rPr lang="en-US" b="1" dirty="0" smtClean="0"/>
              <a:t>Recall: Memory </a:t>
            </a:r>
            <a:r>
              <a:rPr lang="en-US" b="1" dirty="0"/>
              <a:t>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smtClean="0"/>
              <a:t>Result </a:t>
            </a:r>
            <a:r>
              <a:rPr lang="en-US" dirty="0"/>
              <a:t>is </a:t>
            </a:r>
            <a:r>
              <a:rPr lang="en-US" dirty="0" smtClean="0"/>
              <a:t>system specific</a:t>
            </a:r>
            <a:endParaRPr lang="en-US" dirty="0"/>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dirty="0">
                <a:solidFill>
                  <a:srgbClr val="000066"/>
                </a:solidFill>
                <a:latin typeface="Courier New" charset="0"/>
                <a:ea typeface="Zapf Dingbats" charset="2"/>
                <a:cs typeface="Zapf Dingbats" charset="2"/>
                <a:sym typeface="Courier New" charset="0"/>
              </a:rPr>
              <a:t>fun(0)  ➙	3.14</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fun(1)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3.14</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fun(2)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3.1399998664856</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fun(3)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2.00000061035156</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fun(4)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a:t>
            </a:r>
            <a:r>
              <a:rPr lang="en-US" dirty="0" smtClean="0">
                <a:solidFill>
                  <a:srgbClr val="000066"/>
                </a:solidFill>
                <a:latin typeface="Courier New" charset="0"/>
                <a:ea typeface="Monaco" charset="0"/>
                <a:cs typeface="Monaco" charset="0"/>
                <a:sym typeface="Courier New" charset="0"/>
              </a:rPr>
              <a:t>3.14</a:t>
            </a:r>
          </a:p>
          <a:p>
            <a:pPr algn="l"/>
            <a:r>
              <a:rPr lang="en-US" dirty="0">
                <a:solidFill>
                  <a:srgbClr val="000066"/>
                </a:solidFill>
                <a:latin typeface="Courier New" charset="0"/>
                <a:ea typeface="Courier New" charset="0"/>
                <a:cs typeface="Courier New" charset="0"/>
                <a:sym typeface="Courier New" charset="0"/>
              </a:rPr>
              <a:t>fun</a:t>
            </a:r>
            <a:r>
              <a:rPr lang="en-US" dirty="0" smtClean="0">
                <a:solidFill>
                  <a:srgbClr val="000066"/>
                </a:solidFill>
                <a:latin typeface="Courier New" charset="0"/>
                <a:ea typeface="Courier New" charset="0"/>
                <a:cs typeface="Courier New" charset="0"/>
                <a:sym typeface="Courier New" charset="0"/>
              </a:rPr>
              <a:t>(6)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a:t>
            </a:r>
            <a:r>
              <a:rPr lang="en-US" dirty="0" smtClean="0">
                <a:solidFill>
                  <a:srgbClr val="000066"/>
                </a:solidFill>
                <a:latin typeface="Calibri"/>
                <a:ea typeface="Monaco" charset="0"/>
                <a:cs typeface="Calibri"/>
                <a:sym typeface="Courier New" charset="0"/>
              </a:rPr>
              <a:t>Segmentation fault</a:t>
            </a:r>
            <a:endParaRPr lang="en-US" dirty="0">
              <a:solidFill>
                <a:srgbClr val="000066"/>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err="1" smtClean="0">
                <a:solidFill>
                  <a:srgbClr val="000066"/>
                </a:solidFill>
                <a:latin typeface="Courier New"/>
                <a:ea typeface="Monaco" charset="0"/>
                <a:cs typeface="Courier New"/>
                <a:sym typeface="Monaco" charset="0"/>
              </a:rPr>
              <a:t>typedef</a:t>
            </a:r>
            <a:r>
              <a:rPr lang="en-US" sz="1600" dirty="0" smtClean="0">
                <a:solidFill>
                  <a:srgbClr val="000066"/>
                </a:solidFill>
                <a:latin typeface="Courier New"/>
                <a:ea typeface="Monaco" charset="0"/>
                <a:cs typeface="Courier New"/>
                <a:sym typeface="Monaco" charset="0"/>
              </a:rPr>
              <a:t> </a:t>
            </a:r>
            <a:r>
              <a:rPr lang="en-US" sz="1600" dirty="0" err="1" smtClean="0">
                <a:solidFill>
                  <a:srgbClr val="000066"/>
                </a:solidFill>
                <a:latin typeface="Courier New"/>
                <a:ea typeface="Monaco" charset="0"/>
                <a:cs typeface="Courier New"/>
                <a:sym typeface="Monaco" charset="0"/>
              </a:rPr>
              <a:t>struct</a:t>
            </a:r>
            <a:r>
              <a:rPr lang="en-US" sz="1600" dirty="0" smtClean="0">
                <a:solidFill>
                  <a:srgbClr val="000066"/>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a:t>
            </a:r>
            <a:r>
              <a:rPr lang="en-US" sz="1600" dirty="0" smtClean="0">
                <a:solidFill>
                  <a:srgbClr val="000066"/>
                </a:solidFill>
                <a:latin typeface="Courier New"/>
                <a:ea typeface="Monaco" charset="0"/>
                <a:cs typeface="Courier New"/>
                <a:sym typeface="Monaco" charset="0"/>
              </a:rPr>
              <a:t> </a:t>
            </a:r>
            <a:r>
              <a:rPr lang="en-US" sz="1600" dirty="0" err="1" smtClean="0">
                <a:solidFill>
                  <a:srgbClr val="000066"/>
                </a:solidFill>
                <a:latin typeface="Courier New"/>
                <a:ea typeface="Monaco" charset="0"/>
                <a:cs typeface="Courier New"/>
                <a:sym typeface="Monaco" charset="0"/>
              </a:rPr>
              <a:t>int</a:t>
            </a:r>
            <a:r>
              <a:rPr lang="en-US" sz="1600" dirty="0" smtClean="0">
                <a:solidFill>
                  <a:srgbClr val="000066"/>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smtClean="0">
                <a:solidFill>
                  <a:srgbClr val="000066"/>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smtClean="0">
                <a:solidFill>
                  <a:srgbClr val="000066"/>
                </a:solidFill>
                <a:latin typeface="Courier New"/>
                <a:ea typeface="Monaco" charset="0"/>
                <a:cs typeface="Courier New"/>
                <a:sym typeface="Monaco" charset="0"/>
              </a:rPr>
              <a:t>} </a:t>
            </a:r>
            <a:r>
              <a:rPr lang="en-US" sz="1600" dirty="0" err="1" smtClean="0">
                <a:solidFill>
                  <a:srgbClr val="000066"/>
                </a:solidFill>
                <a:latin typeface="Courier New"/>
                <a:ea typeface="Monaco" charset="0"/>
                <a:cs typeface="Courier New"/>
                <a:sym typeface="Monaco" charset="0"/>
              </a:rPr>
              <a:t>struct_t</a:t>
            </a:r>
            <a:r>
              <a:rPr lang="en-US" sz="1600" dirty="0" smtClean="0">
                <a:solidFill>
                  <a:srgbClr val="000066"/>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dirty="0">
              <a:solidFill>
                <a:srgbClr val="000066"/>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smtClean="0">
                <a:solidFill>
                  <a:srgbClr val="000066"/>
                </a:solidFill>
                <a:latin typeface="Courier New"/>
                <a:ea typeface="Monaco" charset="0"/>
                <a:cs typeface="Courier New"/>
                <a:sym typeface="Monaco" charset="0"/>
              </a:rPr>
              <a:t>double </a:t>
            </a:r>
            <a:r>
              <a:rPr lang="en-US" sz="1600" dirty="0">
                <a:solidFill>
                  <a:srgbClr val="000066"/>
                </a:solidFill>
                <a:latin typeface="Courier New"/>
                <a:ea typeface="Monaco" charset="0"/>
                <a:cs typeface="Courier New"/>
                <a:sym typeface="Monaco" charset="0"/>
              </a:rPr>
              <a:t>fun(</a:t>
            </a:r>
            <a:r>
              <a:rPr lang="en-US" sz="1600" dirty="0" err="1">
                <a:solidFill>
                  <a:srgbClr val="000066"/>
                </a:solidFill>
                <a:latin typeface="Courier New"/>
                <a:ea typeface="Monaco" charset="0"/>
                <a:cs typeface="Courier New"/>
                <a:sym typeface="Monaco" charset="0"/>
              </a:rPr>
              <a:t>int</a:t>
            </a:r>
            <a:r>
              <a:rPr lang="en-US" sz="1600" dirty="0">
                <a:solidFill>
                  <a:srgbClr val="000066"/>
                </a:solidFill>
                <a:latin typeface="Courier New"/>
                <a:ea typeface="Monaco" charset="0"/>
                <a:cs typeface="Courier New"/>
                <a:sym typeface="Monaco" charset="0"/>
              </a:rPr>
              <a:t> </a:t>
            </a:r>
            <a:r>
              <a:rPr lang="en-US" sz="1600" dirty="0" err="1">
                <a:solidFill>
                  <a:srgbClr val="000066"/>
                </a:solidFill>
                <a:latin typeface="Courier New"/>
                <a:ea typeface="Monaco" charset="0"/>
                <a:cs typeface="Courier New"/>
                <a:sym typeface="Monaco" charset="0"/>
              </a:rPr>
              <a:t>i</a:t>
            </a:r>
            <a:r>
              <a:rPr lang="en-US" sz="1600" dirty="0" smtClean="0">
                <a:solidFill>
                  <a:srgbClr val="000066"/>
                </a:solidFill>
                <a:latin typeface="Courier New"/>
                <a:ea typeface="Monaco" charset="0"/>
                <a:cs typeface="Courier New"/>
                <a:sym typeface="Monaco" charset="0"/>
              </a:rPr>
              <a:t>) {</a:t>
            </a:r>
            <a:endParaRPr lang="en-US" sz="1600" dirty="0">
              <a:solidFill>
                <a:srgbClr val="000066"/>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volatile </a:t>
            </a:r>
            <a:r>
              <a:rPr lang="en-US" sz="1600" dirty="0" err="1" smtClean="0">
                <a:solidFill>
                  <a:srgbClr val="000066"/>
                </a:solidFill>
                <a:latin typeface="Courier New"/>
                <a:ea typeface="Monaco" charset="0"/>
                <a:cs typeface="Courier New"/>
                <a:sym typeface="Monaco" charset="0"/>
              </a:rPr>
              <a:t>struct_t</a:t>
            </a:r>
            <a:r>
              <a:rPr lang="en-US" sz="1600" dirty="0" smtClean="0">
                <a:solidFill>
                  <a:srgbClr val="000066"/>
                </a:solidFill>
                <a:latin typeface="Courier New"/>
                <a:ea typeface="Monaco" charset="0"/>
                <a:cs typeface="Courier New"/>
                <a:sym typeface="Monaco" charset="0"/>
              </a:rPr>
              <a:t> s;</a:t>
            </a:r>
            <a:endParaRPr lang="en-US" sz="1600" dirty="0">
              <a:solidFill>
                <a:srgbClr val="000066"/>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a:t>
            </a:r>
            <a:r>
              <a:rPr lang="en-US" sz="1600" dirty="0" smtClean="0">
                <a:solidFill>
                  <a:srgbClr val="000066"/>
                </a:solidFill>
                <a:latin typeface="Courier New"/>
                <a:ea typeface="Monaco" charset="0"/>
                <a:cs typeface="Courier New"/>
                <a:sym typeface="Monaco" charset="0"/>
              </a:rPr>
              <a:t> </a:t>
            </a:r>
            <a:r>
              <a:rPr lang="en-US" sz="1600" dirty="0" err="1" smtClean="0">
                <a:solidFill>
                  <a:srgbClr val="000066"/>
                </a:solidFill>
                <a:latin typeface="Courier New"/>
                <a:ea typeface="Monaco" charset="0"/>
                <a:cs typeface="Courier New"/>
                <a:sym typeface="Monaco" charset="0"/>
              </a:rPr>
              <a:t>s.d</a:t>
            </a:r>
            <a:r>
              <a:rPr lang="en-US" sz="1600" dirty="0" smtClean="0">
                <a:solidFill>
                  <a:srgbClr val="000066"/>
                </a:solidFill>
                <a:latin typeface="Courier New"/>
                <a:ea typeface="Monaco" charset="0"/>
                <a:cs typeface="Courier New"/>
                <a:sym typeface="Monaco" charset="0"/>
              </a:rPr>
              <a:t> = 3.14;</a:t>
            </a:r>
            <a:endParaRPr lang="en-US" sz="1600" dirty="0">
              <a:solidFill>
                <a:srgbClr val="000066"/>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a:t>
            </a:r>
            <a:r>
              <a:rPr lang="en-US" sz="1600" dirty="0" err="1" smtClean="0">
                <a:solidFill>
                  <a:srgbClr val="000066"/>
                </a:solidFill>
                <a:latin typeface="Courier New"/>
                <a:ea typeface="Monaco" charset="0"/>
                <a:cs typeface="Courier New"/>
                <a:sym typeface="Monaco" charset="0"/>
              </a:rPr>
              <a:t>s.a</a:t>
            </a:r>
            <a:r>
              <a:rPr lang="en-US" sz="1600" dirty="0">
                <a:solidFill>
                  <a:srgbClr val="000066"/>
                </a:solidFill>
                <a:latin typeface="Courier New"/>
                <a:ea typeface="Monaco" charset="0"/>
                <a:cs typeface="Courier New"/>
                <a:sym typeface="Monaco" charset="0"/>
              </a:rPr>
              <a:t>[</a:t>
            </a:r>
            <a:r>
              <a:rPr lang="en-US" sz="1600" dirty="0" err="1">
                <a:solidFill>
                  <a:srgbClr val="000066"/>
                </a:solidFill>
                <a:latin typeface="Courier New"/>
                <a:ea typeface="Monaco" charset="0"/>
                <a:cs typeface="Courier New"/>
                <a:sym typeface="Monaco" charset="0"/>
              </a:rPr>
              <a:t>i</a:t>
            </a:r>
            <a:r>
              <a:rPr lang="en-US" sz="1600" dirty="0">
                <a:solidFill>
                  <a:srgbClr val="000066"/>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return </a:t>
            </a:r>
            <a:r>
              <a:rPr lang="en-US" sz="1600" dirty="0" err="1" smtClean="0">
                <a:solidFill>
                  <a:srgbClr val="000066"/>
                </a:solidFill>
                <a:latin typeface="Courier New"/>
                <a:ea typeface="Monaco" charset="0"/>
                <a:cs typeface="Courier New"/>
                <a:sym typeface="Monaco" charset="0"/>
              </a:rPr>
              <a:t>s.d</a:t>
            </a:r>
            <a:r>
              <a:rPr lang="en-US" sz="1600" dirty="0" smtClean="0">
                <a:solidFill>
                  <a:srgbClr val="000066"/>
                </a:solidFill>
                <a:latin typeface="Courier New"/>
                <a:ea typeface="Monaco" charset="0"/>
                <a:cs typeface="Courier New"/>
                <a:sym typeface="Monaco" charset="0"/>
              </a:rPr>
              <a:t>;</a:t>
            </a:r>
            <a:endParaRPr lang="en-US" sz="1600" dirty="0">
              <a:solidFill>
                <a:srgbClr val="000066"/>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a:t>
            </a:r>
          </a:p>
        </p:txBody>
      </p:sp>
    </p:spTree>
    <p:extLst>
      <p:ext uri="{BB962C8B-B14F-4D97-AF65-F5344CB8AC3E}">
        <p14:creationId xmlns:p14="http://schemas.microsoft.com/office/powerpoint/2010/main" val="11977032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err="1">
                <a:solidFill>
                  <a:srgbClr val="000066"/>
                </a:solidFill>
                <a:latin typeface="Courier New"/>
                <a:ea typeface="Monaco" charset="0"/>
                <a:cs typeface="Courier New"/>
                <a:sym typeface="Monaco" charset="0"/>
              </a:rPr>
              <a:t>typedef</a:t>
            </a:r>
            <a:r>
              <a:rPr lang="en-US" sz="1600" dirty="0">
                <a:solidFill>
                  <a:srgbClr val="000066"/>
                </a:solidFill>
                <a:latin typeface="Courier New"/>
                <a:ea typeface="Monaco" charset="0"/>
                <a:cs typeface="Courier New"/>
                <a:sym typeface="Monaco" charset="0"/>
              </a:rPr>
              <a:t> </a:t>
            </a:r>
            <a:r>
              <a:rPr lang="en-US" sz="1600" dirty="0" err="1">
                <a:solidFill>
                  <a:srgbClr val="000066"/>
                </a:solidFill>
                <a:latin typeface="Courier New"/>
                <a:ea typeface="Monaco" charset="0"/>
                <a:cs typeface="Courier New"/>
                <a:sym typeface="Monaco" charset="0"/>
              </a:rPr>
              <a:t>struct</a:t>
            </a:r>
            <a:r>
              <a:rPr lang="en-US" sz="1600" dirty="0">
                <a:solidFill>
                  <a:srgbClr val="000066"/>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a:t>
            </a:r>
            <a:r>
              <a:rPr lang="en-US" sz="1600" dirty="0" err="1">
                <a:solidFill>
                  <a:srgbClr val="000066"/>
                </a:solidFill>
                <a:latin typeface="Courier New"/>
                <a:ea typeface="Monaco" charset="0"/>
                <a:cs typeface="Courier New"/>
                <a:sym typeface="Monaco" charset="0"/>
              </a:rPr>
              <a:t>int</a:t>
            </a:r>
            <a:r>
              <a:rPr lang="en-US" sz="1600" dirty="0">
                <a:solidFill>
                  <a:srgbClr val="000066"/>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dirty="0">
                <a:solidFill>
                  <a:srgbClr val="000066"/>
                </a:solidFill>
                <a:latin typeface="Courier New"/>
                <a:ea typeface="Monaco" charset="0"/>
                <a:cs typeface="Courier New"/>
                <a:sym typeface="Monaco" charset="0"/>
              </a:rPr>
              <a:t>} </a:t>
            </a:r>
            <a:r>
              <a:rPr lang="en-US" sz="1600" dirty="0" err="1">
                <a:solidFill>
                  <a:srgbClr val="000066"/>
                </a:solidFill>
                <a:latin typeface="Courier New"/>
                <a:ea typeface="Monaco" charset="0"/>
                <a:cs typeface="Courier New"/>
                <a:sym typeface="Monaco" charset="0"/>
              </a:rPr>
              <a:t>struct_t</a:t>
            </a:r>
            <a:r>
              <a:rPr lang="en-US" sz="1600" dirty="0">
                <a:solidFill>
                  <a:srgbClr val="000066"/>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dirty="0">
                <a:solidFill>
                  <a:srgbClr val="000066"/>
                </a:solidFill>
                <a:latin typeface="Courier New" charset="0"/>
                <a:ea typeface="Zapf Dingbats" charset="2"/>
                <a:cs typeface="Zapf Dingbats" charset="2"/>
                <a:sym typeface="Courier New" charset="0"/>
              </a:rPr>
              <a:t>fun(0)  ➙	3.14</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fun(1)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3.14</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fun(2)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3.1399998664856</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fun(3)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2.00000061035156</a:t>
            </a:r>
            <a:endParaRPr lang="en-US" sz="2400" dirty="0">
              <a:solidFill>
                <a:srgbClr val="000066"/>
              </a:solidFill>
              <a:latin typeface="Arial Narrow" charset="0"/>
              <a:ea typeface="Lucida Grande" charset="0"/>
              <a:cs typeface="Lucida Grande" charset="0"/>
              <a:sym typeface="Arial Narrow" charset="0"/>
            </a:endParaRPr>
          </a:p>
          <a:p>
            <a:pPr algn="l"/>
            <a:r>
              <a:rPr lang="en-US" dirty="0">
                <a:solidFill>
                  <a:srgbClr val="000066"/>
                </a:solidFill>
                <a:latin typeface="Courier New" charset="0"/>
                <a:ea typeface="Courier New" charset="0"/>
                <a:cs typeface="Courier New" charset="0"/>
                <a:sym typeface="Courier New" charset="0"/>
              </a:rPr>
              <a:t>fun(4)  </a:t>
            </a:r>
            <a:r>
              <a:rPr lang="en-US" dirty="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a:t>
            </a:r>
            <a:r>
              <a:rPr lang="en-US" dirty="0" smtClean="0">
                <a:solidFill>
                  <a:srgbClr val="000066"/>
                </a:solidFill>
                <a:latin typeface="Courier New" charset="0"/>
                <a:ea typeface="Monaco" charset="0"/>
                <a:cs typeface="Monaco" charset="0"/>
                <a:sym typeface="Courier New" charset="0"/>
              </a:rPr>
              <a:t>3.14</a:t>
            </a:r>
          </a:p>
          <a:p>
            <a:pPr algn="l"/>
            <a:r>
              <a:rPr lang="en-US" dirty="0" smtClean="0">
                <a:solidFill>
                  <a:srgbClr val="000066"/>
                </a:solidFill>
                <a:latin typeface="Courier New" charset="0"/>
                <a:ea typeface="Monaco" charset="0"/>
                <a:cs typeface="Monaco" charset="0"/>
                <a:sym typeface="Courier New" charset="0"/>
              </a:rPr>
              <a:t>fun(6)</a:t>
            </a:r>
            <a:r>
              <a:rPr lang="en-US" dirty="0" smtClean="0">
                <a:solidFill>
                  <a:srgbClr val="000066"/>
                </a:solidFill>
                <a:latin typeface="Courier New" charset="0"/>
                <a:ea typeface="Courier New" charset="0"/>
                <a:cs typeface="Courier New" charset="0"/>
                <a:sym typeface="Courier New" charset="0"/>
              </a:rPr>
              <a:t>  </a:t>
            </a:r>
            <a:r>
              <a:rPr lang="en-US" dirty="0" smtClean="0">
                <a:solidFill>
                  <a:srgbClr val="000066"/>
                </a:solidFill>
                <a:latin typeface="Courier New" charset="0"/>
                <a:ea typeface="Zapf Dingbats" charset="2"/>
                <a:cs typeface="Zapf Dingbats" charset="2"/>
                <a:sym typeface="Courier New" charset="0"/>
              </a:rPr>
              <a:t>➙</a:t>
            </a:r>
            <a:r>
              <a:rPr lang="en-US" dirty="0">
                <a:solidFill>
                  <a:srgbClr val="000066"/>
                </a:solidFill>
                <a:latin typeface="Courier New" charset="0"/>
                <a:ea typeface="Monaco" charset="0"/>
                <a:cs typeface="Monaco" charset="0"/>
                <a:sym typeface="Courier New" charset="0"/>
              </a:rPr>
              <a:t>	</a:t>
            </a:r>
            <a:r>
              <a:rPr lang="en-US" dirty="0">
                <a:solidFill>
                  <a:srgbClr val="000066"/>
                </a:solidFill>
                <a:latin typeface="Calibri"/>
                <a:ea typeface="Monaco" charset="0"/>
                <a:cs typeface="Calibri"/>
                <a:sym typeface="Courier New" charset="0"/>
              </a:rPr>
              <a:t>Segmentation fault</a:t>
            </a:r>
            <a:endParaRPr lang="en-US" dirty="0">
              <a:solidFill>
                <a:srgbClr val="000066"/>
              </a:solidFill>
              <a:latin typeface="Courier New" charset="0"/>
              <a:ea typeface="Monaco" charset="0"/>
              <a:cs typeface="Monaco" charset="0"/>
              <a:sym typeface="Courier New" charset="0"/>
            </a:endParaRPr>
          </a:p>
        </p:txBody>
      </p:sp>
      <p:sp>
        <p:nvSpPr>
          <p:cNvPr id="19462" name="AutoShape 6"/>
          <p:cNvSpPr>
            <a:spLocks/>
          </p:cNvSpPr>
          <p:nvPr/>
        </p:nvSpPr>
        <p:spPr bwMode="auto">
          <a:xfrm>
            <a:off x="6096000" y="3975596"/>
            <a:ext cx="304800" cy="219456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solidFill>
                <a:srgbClr val="000066"/>
              </a:solidFill>
            </a:endParaRPr>
          </a:p>
        </p:txBody>
      </p:sp>
      <p:sp>
        <p:nvSpPr>
          <p:cNvPr id="19463" name="Rectangle 7"/>
          <p:cNvSpPr>
            <a:spLocks/>
          </p:cNvSpPr>
          <p:nvPr/>
        </p:nvSpPr>
        <p:spPr bwMode="auto">
          <a:xfrm>
            <a:off x="6553200" y="4806176"/>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dirty="0">
                <a:solidFill>
                  <a:srgbClr val="000066"/>
                </a:solidFill>
                <a:latin typeface="Calibri" charset="0"/>
                <a:ea typeface="Calibri" charset="0"/>
                <a:cs typeface="Calibri" charset="0"/>
                <a:sym typeface="Calibri" charset="0"/>
              </a:rPr>
              <a:t>Location accessed by </a:t>
            </a:r>
            <a:r>
              <a:rPr lang="en-US" dirty="0">
                <a:solidFill>
                  <a:srgbClr val="000066"/>
                </a:solidFill>
                <a:latin typeface="Courier New" charset="0"/>
                <a:ea typeface="Courier New" charset="0"/>
                <a:cs typeface="Courier New" charset="0"/>
                <a:sym typeface="Courier New" charset="0"/>
              </a:rPr>
              <a:t>fun(</a:t>
            </a:r>
            <a:r>
              <a:rPr lang="en-US" dirty="0" err="1">
                <a:solidFill>
                  <a:srgbClr val="000066"/>
                </a:solidFill>
                <a:latin typeface="Courier New" charset="0"/>
                <a:ea typeface="Courier New" charset="0"/>
                <a:cs typeface="Courier New" charset="0"/>
                <a:sym typeface="Courier New" charset="0"/>
              </a:rPr>
              <a:t>i</a:t>
            </a:r>
            <a:r>
              <a:rPr lang="en-US" dirty="0">
                <a:solidFill>
                  <a:srgbClr val="000066"/>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rgbClr val="000066"/>
                </a:solidFill>
                <a:latin typeface="Calibri Bold" charset="0"/>
                <a:ea typeface="Calibri Bold" charset="0"/>
                <a:cs typeface="Calibri Bold" charset="0"/>
                <a:sym typeface="Calibri Bold" charset="0"/>
              </a:rPr>
              <a:t>Explanation:</a:t>
            </a:r>
          </a:p>
        </p:txBody>
      </p:sp>
      <p:sp>
        <p:nvSpPr>
          <p:cNvPr id="11" name="AutoShape 6"/>
          <p:cNvSpPr>
            <a:spLocks/>
          </p:cNvSpPr>
          <p:nvPr/>
        </p:nvSpPr>
        <p:spPr bwMode="auto">
          <a:xfrm flipH="1">
            <a:off x="1573676" y="4724400"/>
            <a:ext cx="304800" cy="1445756"/>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solidFill>
                <a:srgbClr val="000066"/>
              </a:solidFill>
            </a:endParaRPr>
          </a:p>
        </p:txBody>
      </p:sp>
      <p:sp>
        <p:nvSpPr>
          <p:cNvPr id="2" name="Rectangle 1"/>
          <p:cNvSpPr/>
          <p:nvPr/>
        </p:nvSpPr>
        <p:spPr>
          <a:xfrm>
            <a:off x="204634" y="5262612"/>
            <a:ext cx="1292842" cy="369332"/>
          </a:xfrm>
          <a:prstGeom prst="rect">
            <a:avLst/>
          </a:prstGeom>
        </p:spPr>
        <p:txBody>
          <a:bodyPr wrap="none">
            <a:spAutoFit/>
          </a:bodyPr>
          <a:lstStyle/>
          <a:p>
            <a:r>
              <a:rPr lang="en-US" dirty="0" err="1" smtClean="0">
                <a:solidFill>
                  <a:srgbClr val="000066"/>
                </a:solidFill>
                <a:latin typeface="Courier New" charset="0"/>
                <a:ea typeface="Courier New" charset="0"/>
                <a:cs typeface="Courier New" charset="0"/>
                <a:sym typeface="Courier New" charset="0"/>
              </a:rPr>
              <a:t>struct_t</a:t>
            </a:r>
            <a:endParaRPr lang="en-US" dirty="0">
              <a:solidFill>
                <a:srgbClr val="000066"/>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483240693"/>
              </p:ext>
            </p:extLst>
          </p:nvPr>
        </p:nvGraphicFramePr>
        <p:xfrm>
          <a:off x="2168325" y="3975596"/>
          <a:ext cx="3632168" cy="2194560"/>
        </p:xfrm>
        <a:graphic>
          <a:graphicData uri="http://schemas.openxmlformats.org/drawingml/2006/table">
            <a:tbl>
              <a:tblPr>
                <a:tableStyleId>{5C22544A-7EE6-4342-B048-85BDC9FD1C3A}</a:tableStyleId>
              </a:tblPr>
              <a:tblGrid>
                <a:gridCol w="454021">
                  <a:extLst>
                    <a:ext uri="{9D8B030D-6E8A-4147-A177-3AD203B41FA5}">
                      <a16:colId xmlns:a16="http://schemas.microsoft.com/office/drawing/2014/main" xmlns="" val="3318632248"/>
                    </a:ext>
                  </a:extLst>
                </a:gridCol>
                <a:gridCol w="454021">
                  <a:extLst>
                    <a:ext uri="{9D8B030D-6E8A-4147-A177-3AD203B41FA5}">
                      <a16:colId xmlns:a16="http://schemas.microsoft.com/office/drawing/2014/main" xmlns="" val="2161098594"/>
                    </a:ext>
                  </a:extLst>
                </a:gridCol>
                <a:gridCol w="454021">
                  <a:extLst>
                    <a:ext uri="{9D8B030D-6E8A-4147-A177-3AD203B41FA5}">
                      <a16:colId xmlns:a16="http://schemas.microsoft.com/office/drawing/2014/main" xmlns="" val="1053091735"/>
                    </a:ext>
                  </a:extLst>
                </a:gridCol>
                <a:gridCol w="454021">
                  <a:extLst>
                    <a:ext uri="{9D8B030D-6E8A-4147-A177-3AD203B41FA5}">
                      <a16:colId xmlns:a16="http://schemas.microsoft.com/office/drawing/2014/main" xmlns="" val="1255668265"/>
                    </a:ext>
                  </a:extLst>
                </a:gridCol>
                <a:gridCol w="454021">
                  <a:extLst>
                    <a:ext uri="{9D8B030D-6E8A-4147-A177-3AD203B41FA5}">
                      <a16:colId xmlns:a16="http://schemas.microsoft.com/office/drawing/2014/main" xmlns="" val="1389909863"/>
                    </a:ext>
                  </a:extLst>
                </a:gridCol>
                <a:gridCol w="454021">
                  <a:extLst>
                    <a:ext uri="{9D8B030D-6E8A-4147-A177-3AD203B41FA5}">
                      <a16:colId xmlns:a16="http://schemas.microsoft.com/office/drawing/2014/main" xmlns="" val="1773050266"/>
                    </a:ext>
                  </a:extLst>
                </a:gridCol>
                <a:gridCol w="454021">
                  <a:extLst>
                    <a:ext uri="{9D8B030D-6E8A-4147-A177-3AD203B41FA5}">
                      <a16:colId xmlns:a16="http://schemas.microsoft.com/office/drawing/2014/main" xmlns="" val="4062014518"/>
                    </a:ext>
                  </a:extLst>
                </a:gridCol>
                <a:gridCol w="454021">
                  <a:extLst>
                    <a:ext uri="{9D8B030D-6E8A-4147-A177-3AD203B41FA5}">
                      <a16:colId xmlns:a16="http://schemas.microsoft.com/office/drawing/2014/main" xmlns="" val="1950968775"/>
                    </a:ext>
                  </a:extLst>
                </a:gridCol>
              </a:tblGrid>
              <a:tr h="346224">
                <a:tc gridSpan="8">
                  <a:txBody>
                    <a:bodyPr/>
                    <a:lstStyle/>
                    <a:p>
                      <a:pPr algn="ctr"/>
                      <a:r>
                        <a:rPr lang="en-US" b="1" dirty="0" smtClean="0">
                          <a:latin typeface="Calibri" panose="020F0502020204030204" pitchFamily="34" charset="0"/>
                          <a:cs typeface="Courier New" panose="02070309020205020404" pitchFamily="49" charset="0"/>
                        </a:rPr>
                        <a:t>Critical State</a:t>
                      </a:r>
                      <a:endParaRPr lang="en-US" b="1" dirty="0">
                        <a:latin typeface="Calibri" panose="020F0502020204030204" pitchFamily="34"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46354036"/>
                  </a:ext>
                </a:extLst>
              </a:tr>
              <a:tr h="346224">
                <a:tc gridSpan="8">
                  <a:txBody>
                    <a:bodyPr/>
                    <a:lstStyle/>
                    <a:p>
                      <a:pPr algn="ct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46224">
                <a:tc gridSpan="8">
                  <a:txBody>
                    <a:bodyPr/>
                    <a:lstStyle/>
                    <a:p>
                      <a:pPr algn="ctr"/>
                      <a:r>
                        <a:rPr lang="en-US" b="1" dirty="0" smtClean="0">
                          <a:latin typeface="Courier New" panose="02070309020205020404" pitchFamily="49" charset="0"/>
                          <a:cs typeface="Courier New" panose="02070309020205020404" pitchFamily="49" charset="0"/>
                        </a:rPr>
                        <a:t>d = 3.14</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648162761"/>
                  </a:ext>
                </a:extLst>
              </a:tr>
              <a:tr h="335283">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09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1E</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B8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51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EB</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85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1F</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gridSpan="4">
                  <a:txBody>
                    <a:bodyPr/>
                    <a:lstStyle/>
                    <a:p>
                      <a:pPr algn="ctr"/>
                      <a:r>
                        <a:rPr lang="en-US" b="1" dirty="0" smtClean="0">
                          <a:latin typeface="Courier New" panose="02070309020205020404" pitchFamily="49" charset="0"/>
                          <a:cs typeface="Courier New" panose="02070309020205020404" pitchFamily="49" charset="0"/>
                        </a:rPr>
                        <a:t>a[1]=-2</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gridSpan="4">
                  <a:txBody>
                    <a:bodyPr/>
                    <a:lstStyle/>
                    <a:p>
                      <a:pPr algn="ctr"/>
                      <a:r>
                        <a:rPr lang="en-US" b="1" dirty="0" smtClean="0">
                          <a:latin typeface="Courier New" panose="02070309020205020404" pitchFamily="49" charset="0"/>
                          <a:cs typeface="Courier New" panose="02070309020205020404" pitchFamily="49" charset="0"/>
                        </a:rPr>
                        <a:t>a[0]=275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FF</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FF</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FF</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FE</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00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00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01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13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Tree>
    <p:extLst>
      <p:ext uri="{BB962C8B-B14F-4D97-AF65-F5344CB8AC3E}">
        <p14:creationId xmlns:p14="http://schemas.microsoft.com/office/powerpoint/2010/main" val="6431106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1000" y="417513"/>
            <a:ext cx="6858000" cy="573087"/>
          </a:xfrm>
        </p:spPr>
        <p:txBody>
          <a:bodyPr/>
          <a:lstStyle/>
          <a:p>
            <a:pPr eaLnBrk="1" hangingPunct="1"/>
            <a:r>
              <a:rPr lang="en-US" dirty="0" smtClean="0"/>
              <a:t>Such problems are a BIG deal</a:t>
            </a:r>
          </a:p>
        </p:txBody>
      </p:sp>
      <p:sp>
        <p:nvSpPr>
          <p:cNvPr id="20483" name="Rectangle 3"/>
          <p:cNvSpPr>
            <a:spLocks noGrp="1" noChangeArrowheads="1"/>
          </p:cNvSpPr>
          <p:nvPr>
            <p:ph type="body" idx="1"/>
          </p:nvPr>
        </p:nvSpPr>
        <p:spPr>
          <a:xfrm>
            <a:off x="381000" y="1295400"/>
            <a:ext cx="8307388" cy="4876800"/>
          </a:xfrm>
        </p:spPr>
        <p:txBody>
          <a:bodyPr/>
          <a:lstStyle/>
          <a:p>
            <a:pPr eaLnBrk="1" hangingPunct="1"/>
            <a:r>
              <a:rPr lang="en-US" dirty="0" smtClean="0"/>
              <a:t>Generally called a “buffer overflow”</a:t>
            </a:r>
          </a:p>
          <a:p>
            <a:pPr lvl="1" eaLnBrk="1" hangingPunct="1"/>
            <a:r>
              <a:rPr lang="en-US" dirty="0"/>
              <a:t>w</a:t>
            </a:r>
            <a:r>
              <a:rPr lang="en-US" dirty="0" smtClean="0"/>
              <a:t>hen exceeding the memory size allocated for an array</a:t>
            </a:r>
          </a:p>
          <a:p>
            <a:pPr eaLnBrk="1" hangingPunct="1"/>
            <a:r>
              <a:rPr lang="en-US" dirty="0" smtClean="0"/>
              <a:t>Why a big deal?</a:t>
            </a:r>
          </a:p>
          <a:p>
            <a:pPr lvl="1" eaLnBrk="1" hangingPunct="1"/>
            <a:r>
              <a:rPr lang="en-US" dirty="0" smtClean="0"/>
              <a:t>It’s the #1 technical cause of security vulnerabilities</a:t>
            </a:r>
          </a:p>
          <a:p>
            <a:pPr lvl="2" eaLnBrk="1" hangingPunct="1"/>
            <a:r>
              <a:rPr lang="en-US" dirty="0" smtClean="0"/>
              <a:t>#1 overall cause is social engineering / user ignorance</a:t>
            </a:r>
          </a:p>
          <a:p>
            <a:pPr eaLnBrk="1" hangingPunct="1"/>
            <a:r>
              <a:rPr lang="en-US" dirty="0" smtClean="0"/>
              <a:t>Most common form</a:t>
            </a:r>
            <a:endParaRPr lang="en-US" dirty="0"/>
          </a:p>
          <a:p>
            <a:pPr lvl="1" eaLnBrk="1" hangingPunct="1"/>
            <a:r>
              <a:rPr lang="en-US" dirty="0" smtClean="0"/>
              <a:t>Unchecked lengths on string inputs</a:t>
            </a:r>
          </a:p>
          <a:p>
            <a:pPr lvl="1" eaLnBrk="1" hangingPunct="1"/>
            <a:r>
              <a:rPr lang="en-US" dirty="0" smtClean="0"/>
              <a:t>Particularly for bounded character arrays on the stack</a:t>
            </a:r>
          </a:p>
          <a:p>
            <a:pPr lvl="2" eaLnBrk="1" hangingPunct="1"/>
            <a:r>
              <a:rPr lang="en-US" dirty="0"/>
              <a:t>s</a:t>
            </a:r>
            <a:r>
              <a:rPr lang="en-US" dirty="0" smtClean="0"/>
              <a:t>ometimes referred to as stack smashing</a:t>
            </a:r>
          </a:p>
          <a:p>
            <a:pPr lvl="1" eaLnBrk="1" hangingPunct="1"/>
            <a:endParaRPr lang="en-US" dirty="0" smtClean="0"/>
          </a:p>
          <a:p>
            <a:pPr eaLnBrk="1" hangingPunct="1"/>
            <a:endParaRPr lang="en-US" dirty="0" smtClean="0"/>
          </a:p>
        </p:txBody>
      </p:sp>
    </p:spTree>
    <p:extLst>
      <p:ext uri="{BB962C8B-B14F-4D97-AF65-F5344CB8AC3E}">
        <p14:creationId xmlns:p14="http://schemas.microsoft.com/office/powerpoint/2010/main" val="3077241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9" name="Rectangle 5"/>
          <p:cNvSpPr>
            <a:spLocks noGrp="1" noChangeArrowheads="1"/>
          </p:cNvSpPr>
          <p:nvPr>
            <p:ph type="title"/>
          </p:nvPr>
        </p:nvSpPr>
        <p:spPr/>
        <p:txBody>
          <a:bodyPr/>
          <a:lstStyle/>
          <a:p>
            <a:pPr eaLnBrk="1" hangingPunct="1">
              <a:defRPr/>
            </a:pPr>
            <a:r>
              <a:rPr lang="en-US">
                <a:ea typeface="+mj-ea"/>
                <a:cs typeface="+mj-cs"/>
              </a:rPr>
              <a:t>String Library Code</a:t>
            </a:r>
          </a:p>
        </p:txBody>
      </p:sp>
      <p:sp>
        <p:nvSpPr>
          <p:cNvPr id="14338" name="Rectangle 6"/>
          <p:cNvSpPr>
            <a:spLocks noGrp="1" noChangeArrowheads="1"/>
          </p:cNvSpPr>
          <p:nvPr>
            <p:ph type="body" idx="1"/>
          </p:nvPr>
        </p:nvSpPr>
        <p:spPr>
          <a:xfrm>
            <a:off x="0" y="1143000"/>
            <a:ext cx="8701088" cy="838200"/>
          </a:xfrm>
        </p:spPr>
        <p:txBody>
          <a:bodyPr/>
          <a:lstStyle/>
          <a:p>
            <a:pPr lvl="1" eaLnBrk="1" hangingPunct="1"/>
            <a:r>
              <a:rPr lang="en-US">
                <a:latin typeface="Helvetica" charset="0"/>
                <a:ea typeface="ＭＳ Ｐゴシック" charset="0"/>
              </a:rPr>
              <a:t>Implementation of Unix function </a:t>
            </a:r>
            <a:r>
              <a:rPr lang="en-US">
                <a:latin typeface="Courier New" charset="0"/>
                <a:ea typeface="ＭＳ Ｐゴシック" charset="0"/>
              </a:rPr>
              <a:t>gets </a:t>
            </a:r>
            <a:r>
              <a:rPr lang="en-US">
                <a:latin typeface="Helvetica" charset="0"/>
                <a:ea typeface="ＭＳ Ｐゴシック" charset="0"/>
              </a:rPr>
              <a:t>will get a string from standard input - Do NOT USE!  (use </a:t>
            </a:r>
            <a:r>
              <a:rPr lang="en-US" b="0">
                <a:latin typeface="Courier" charset="0"/>
                <a:ea typeface="ＭＳ Ｐゴシック" charset="0"/>
                <a:cs typeface="Courier" charset="0"/>
              </a:rPr>
              <a:t>fgets</a:t>
            </a:r>
            <a:r>
              <a:rPr lang="en-US">
                <a:latin typeface="Helvetica" charset="0"/>
                <a:ea typeface="ＭＳ Ｐゴシック" charset="0"/>
              </a:rPr>
              <a:t> instead)</a:t>
            </a:r>
            <a:endParaRPr lang="en-US">
              <a:latin typeface="Courier New" charset="0"/>
              <a:ea typeface="ＭＳ Ｐゴシック" charset="0"/>
            </a:endParaRPr>
          </a:p>
          <a:p>
            <a:pPr lvl="2" eaLnBrk="1" hangingPunct="1"/>
            <a:r>
              <a:rPr lang="en-US" b="0">
                <a:solidFill>
                  <a:srgbClr val="FF0000"/>
                </a:solidFill>
                <a:latin typeface="Courier" charset="0"/>
                <a:ea typeface="ＭＳ Ｐゴシック" charset="0"/>
                <a:cs typeface="Courier" charset="0"/>
              </a:rPr>
              <a:t>gets</a:t>
            </a:r>
            <a:r>
              <a:rPr lang="en-US">
                <a:solidFill>
                  <a:srgbClr val="FF0000"/>
                </a:solidFill>
                <a:latin typeface="Helvetica" charset="0"/>
                <a:ea typeface="ＭＳ Ｐゴシック" charset="0"/>
              </a:rPr>
              <a:t> does not specify limit on number of characters to read</a:t>
            </a:r>
          </a:p>
        </p:txBody>
      </p:sp>
      <p:sp>
        <p:nvSpPr>
          <p:cNvPr id="12291" name="Rectangle 4"/>
          <p:cNvSpPr>
            <a:spLocks noChangeArrowheads="1"/>
          </p:cNvSpPr>
          <p:nvPr/>
        </p:nvSpPr>
        <p:spPr bwMode="auto">
          <a:xfrm>
            <a:off x="1600200" y="2241550"/>
            <a:ext cx="5410200" cy="3397250"/>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 Get string from stdin */</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char *gets(char *dest)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int c = getc();</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char *p = dest;</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while (c != EOF &amp;&amp; c != '\n') {</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a:t>
            </a:r>
            <a:r>
              <a:rPr lang="en-US">
                <a:solidFill>
                  <a:srgbClr val="FF0000"/>
                </a:solidFill>
                <a:latin typeface="Courier New" charset="0"/>
                <a:ea typeface="MS Mincho" charset="0"/>
                <a:cs typeface="MS Mincho" charset="0"/>
              </a:rPr>
              <a:t>*p++</a:t>
            </a:r>
            <a:r>
              <a:rPr lang="en-US">
                <a:solidFill>
                  <a:srgbClr val="000066"/>
                </a:solidFill>
                <a:latin typeface="Courier New" charset="0"/>
                <a:ea typeface="MS Mincho" charset="0"/>
                <a:cs typeface="MS Mincho" charset="0"/>
              </a:rPr>
              <a:t> = c;</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c = getc();</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*p = '\0';</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return dest;</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a:t>
            </a:r>
          </a:p>
        </p:txBody>
      </p:sp>
      <p:sp>
        <p:nvSpPr>
          <p:cNvPr id="5" name="Rectangle 6"/>
          <p:cNvSpPr txBox="1">
            <a:spLocks noChangeArrowheads="1"/>
          </p:cNvSpPr>
          <p:nvPr/>
        </p:nvSpPr>
        <p:spPr bwMode="auto">
          <a:xfrm>
            <a:off x="0" y="5638800"/>
            <a:ext cx="8701088"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dirty="0">
                <a:solidFill>
                  <a:srgbClr val="000066"/>
                </a:solidFill>
              </a:rPr>
              <a:t>Similar problems with other Unix functions</a:t>
            </a:r>
          </a:p>
          <a:p>
            <a:pPr lvl="2" algn="l" eaLnBrk="1" hangingPunct="1">
              <a:lnSpc>
                <a:spcPct val="107000"/>
              </a:lnSpc>
              <a:spcBef>
                <a:spcPct val="10000"/>
              </a:spcBef>
              <a:buClr>
                <a:srgbClr val="005400"/>
              </a:buClr>
              <a:buSzPct val="90000"/>
              <a:buFont typeface="Wingdings" charset="0"/>
              <a:buChar char="l"/>
            </a:pPr>
            <a:r>
              <a:rPr lang="en-US" sz="1800" dirty="0" err="1">
                <a:solidFill>
                  <a:srgbClr val="000099"/>
                </a:solidFill>
                <a:latin typeface="Courier New" charset="0"/>
              </a:rPr>
              <a:t>s</a:t>
            </a:r>
            <a:r>
              <a:rPr lang="en-US" sz="1800" dirty="0" err="1" smtClean="0">
                <a:solidFill>
                  <a:srgbClr val="000099"/>
                </a:solidFill>
                <a:latin typeface="Courier New" charset="0"/>
              </a:rPr>
              <a:t>trcpy</a:t>
            </a:r>
            <a:r>
              <a:rPr lang="en-US" sz="1800" dirty="0" smtClean="0">
                <a:solidFill>
                  <a:srgbClr val="000099"/>
                </a:solidFill>
                <a:latin typeface="Courier New" charset="0"/>
              </a:rPr>
              <a:t>, </a:t>
            </a:r>
            <a:r>
              <a:rPr lang="en-US" sz="1800" dirty="0" err="1" smtClean="0">
                <a:solidFill>
                  <a:srgbClr val="000099"/>
                </a:solidFill>
                <a:latin typeface="Courier New" charset="0"/>
              </a:rPr>
              <a:t>strcat</a:t>
            </a:r>
            <a:r>
              <a:rPr lang="en-US" sz="1800" dirty="0" smtClean="0">
                <a:solidFill>
                  <a:srgbClr val="000099"/>
                </a:solidFill>
              </a:rPr>
              <a:t>: </a:t>
            </a:r>
            <a:r>
              <a:rPr lang="en-US" sz="1800" dirty="0">
                <a:solidFill>
                  <a:srgbClr val="000099"/>
                </a:solidFill>
              </a:rPr>
              <a:t>Copies string of arbitrary length</a:t>
            </a:r>
          </a:p>
          <a:p>
            <a:pPr lvl="2" algn="l" eaLnBrk="1" hangingPunct="1">
              <a:lnSpc>
                <a:spcPct val="107000"/>
              </a:lnSpc>
              <a:spcBef>
                <a:spcPct val="10000"/>
              </a:spcBef>
              <a:buClr>
                <a:srgbClr val="005400"/>
              </a:buClr>
              <a:buSzPct val="90000"/>
              <a:buFont typeface="Wingdings" charset="0"/>
              <a:buChar char="l"/>
            </a:pPr>
            <a:r>
              <a:rPr lang="en-US" sz="1800" dirty="0" err="1">
                <a:solidFill>
                  <a:srgbClr val="000099"/>
                </a:solidFill>
                <a:latin typeface="Courier New" charset="0"/>
              </a:rPr>
              <a:t>scanf</a:t>
            </a:r>
            <a:r>
              <a:rPr lang="en-US" sz="1800" dirty="0">
                <a:solidFill>
                  <a:srgbClr val="000099"/>
                </a:solidFill>
              </a:rPr>
              <a:t>, </a:t>
            </a:r>
            <a:r>
              <a:rPr lang="en-US" sz="1800" dirty="0" err="1">
                <a:solidFill>
                  <a:srgbClr val="000099"/>
                </a:solidFill>
                <a:latin typeface="Courier New" charset="0"/>
              </a:rPr>
              <a:t>fscanf</a:t>
            </a:r>
            <a:r>
              <a:rPr lang="en-US" sz="1800" dirty="0">
                <a:solidFill>
                  <a:srgbClr val="000099"/>
                </a:solidFill>
              </a:rPr>
              <a:t>, </a:t>
            </a:r>
            <a:r>
              <a:rPr lang="en-US" sz="1800" dirty="0" err="1">
                <a:solidFill>
                  <a:srgbClr val="000099"/>
                </a:solidFill>
                <a:latin typeface="Courier New" charset="0"/>
              </a:rPr>
              <a:t>sscanf</a:t>
            </a:r>
            <a:r>
              <a:rPr lang="en-US" sz="1800" dirty="0">
                <a:solidFill>
                  <a:srgbClr val="000099"/>
                </a:solidFill>
              </a:rPr>
              <a:t>, when given </a:t>
            </a:r>
            <a:r>
              <a:rPr lang="en-US" sz="1800" dirty="0">
                <a:solidFill>
                  <a:srgbClr val="000099"/>
                </a:solidFill>
                <a:latin typeface="Courier New" charset="0"/>
              </a:rPr>
              <a:t>%s</a:t>
            </a:r>
            <a:r>
              <a:rPr lang="en-US" sz="1800" dirty="0">
                <a:solidFill>
                  <a:srgbClr val="000099"/>
                </a:solidFill>
              </a:rPr>
              <a:t> conversion specification</a:t>
            </a:r>
          </a:p>
        </p:txBody>
      </p:sp>
    </p:spTree>
    <p:extLst>
      <p:ext uri="{BB962C8B-B14F-4D97-AF65-F5344CB8AC3E}">
        <p14:creationId xmlns:p14="http://schemas.microsoft.com/office/powerpoint/2010/main" val="749366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dissolve">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5"/>
          <p:cNvSpPr>
            <a:spLocks noGrp="1" noChangeArrowheads="1"/>
          </p:cNvSpPr>
          <p:nvPr>
            <p:ph type="title"/>
          </p:nvPr>
        </p:nvSpPr>
        <p:spPr>
          <a:xfrm>
            <a:off x="381000" y="457200"/>
            <a:ext cx="8305800" cy="573088"/>
          </a:xfrm>
        </p:spPr>
        <p:txBody>
          <a:bodyPr/>
          <a:lstStyle/>
          <a:p>
            <a:r>
              <a:rPr lang="en-US" dirty="0" smtClean="0">
                <a:latin typeface="Calibri" pitchFamily="-96" charset="0"/>
              </a:rPr>
              <a:t>Structure Representation</a:t>
            </a:r>
            <a:endParaRPr lang="en-US" dirty="0">
              <a:latin typeface="Calibri" pitchFamily="-96" charset="0"/>
            </a:endParaRPr>
          </a:p>
        </p:txBody>
      </p:sp>
      <p:sp>
        <p:nvSpPr>
          <p:cNvPr id="323590" name="Rectangle 6"/>
          <p:cNvSpPr>
            <a:spLocks noGrp="1" noChangeArrowheads="1"/>
          </p:cNvSpPr>
          <p:nvPr>
            <p:ph type="body" idx="1"/>
          </p:nvPr>
        </p:nvSpPr>
        <p:spPr>
          <a:xfrm>
            <a:off x="290512" y="3170238"/>
            <a:ext cx="7737871" cy="2863850"/>
          </a:xfrm>
        </p:spPr>
        <p:txBody>
          <a:bodyPr/>
          <a:lstStyle/>
          <a:p>
            <a:r>
              <a:rPr lang="en-US" dirty="0" smtClean="0">
                <a:latin typeface="Calibri" pitchFamily="-96" charset="0"/>
              </a:rPr>
              <a:t>Structure represented as block of memory</a:t>
            </a:r>
          </a:p>
          <a:p>
            <a:pPr lvl="1"/>
            <a:r>
              <a:rPr lang="en-US" b="1" dirty="0" smtClean="0">
                <a:latin typeface="Calibri" pitchFamily="-96" charset="0"/>
                <a:cs typeface="Courier New"/>
              </a:rPr>
              <a:t>Big enough to hold all of the fields</a:t>
            </a:r>
          </a:p>
          <a:p>
            <a:r>
              <a:rPr lang="en-US" dirty="0" smtClean="0">
                <a:latin typeface="Calibri" pitchFamily="-96" charset="0"/>
                <a:cs typeface="Courier New"/>
              </a:rPr>
              <a:t>Fields ordered according to declaration</a:t>
            </a:r>
          </a:p>
          <a:p>
            <a:pPr lvl="1"/>
            <a:r>
              <a:rPr lang="en-US" b="1" dirty="0" smtClean="0">
                <a:latin typeface="Calibri" pitchFamily="-96" charset="0"/>
                <a:cs typeface="Courier New"/>
              </a:rPr>
              <a:t>Even if another ordering could yield a more compact representation</a:t>
            </a:r>
          </a:p>
          <a:p>
            <a:r>
              <a:rPr lang="en-US" dirty="0" smtClean="0">
                <a:latin typeface="Calibri" pitchFamily="-96" charset="0"/>
                <a:cs typeface="Courier New"/>
              </a:rPr>
              <a:t>Compiler determines overall size + positions of fields</a:t>
            </a:r>
          </a:p>
          <a:p>
            <a:pPr lvl="1"/>
            <a:r>
              <a:rPr lang="en-US" b="1" dirty="0" smtClean="0">
                <a:latin typeface="Calibri" pitchFamily="-96" charset="0"/>
                <a:cs typeface="Courier New"/>
              </a:rPr>
              <a:t>Machine-level program has no understanding of the structures in the source code </a:t>
            </a:r>
            <a:endParaRPr lang="en-US" b="1" dirty="0" smtClean="0">
              <a:latin typeface="Courier New"/>
              <a:cs typeface="Courier New"/>
            </a:endParaRPr>
          </a:p>
        </p:txBody>
      </p:sp>
      <p:sp>
        <p:nvSpPr>
          <p:cNvPr id="21" name="Rectangle 11"/>
          <p:cNvSpPr>
            <a:spLocks noChangeArrowheads="1"/>
          </p:cNvSpPr>
          <p:nvPr/>
        </p:nvSpPr>
        <p:spPr bwMode="auto">
          <a:xfrm>
            <a:off x="4427984" y="1826627"/>
            <a:ext cx="1739478" cy="4318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eaLnBrk="0" hangingPunct="0">
              <a:defRPr/>
            </a:pPr>
            <a:r>
              <a:rPr lang="en-US" sz="2000">
                <a:latin typeface="Courier New" pitchFamily="49" charset="0"/>
                <a:ea typeface="+mn-ea"/>
                <a:cs typeface="+mn-cs"/>
              </a:rPr>
              <a:t>a</a:t>
            </a:r>
          </a:p>
        </p:txBody>
      </p:sp>
      <p:grpSp>
        <p:nvGrpSpPr>
          <p:cNvPr id="2" name="Group 1"/>
          <p:cNvGrpSpPr/>
          <p:nvPr/>
        </p:nvGrpSpPr>
        <p:grpSpPr>
          <a:xfrm>
            <a:off x="4283968" y="1024921"/>
            <a:ext cx="3979019" cy="1611991"/>
            <a:chOff x="4283968" y="1024921"/>
            <a:chExt cx="3979019" cy="1611991"/>
          </a:xfrm>
        </p:grpSpPr>
        <p:sp>
          <p:nvSpPr>
            <p:cNvPr id="30" name="Line 16"/>
            <p:cNvSpPr>
              <a:spLocks noChangeShapeType="1"/>
            </p:cNvSpPr>
            <p:nvPr/>
          </p:nvSpPr>
          <p:spPr bwMode="auto">
            <a:xfrm>
              <a:off x="4436368" y="140592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31" name="Rectangle 17"/>
            <p:cNvSpPr>
              <a:spLocks noChangeArrowheads="1"/>
            </p:cNvSpPr>
            <p:nvPr/>
          </p:nvSpPr>
          <p:spPr bwMode="auto">
            <a:xfrm>
              <a:off x="4283968" y="1024921"/>
              <a:ext cx="366713" cy="457200"/>
            </a:xfrm>
            <a:prstGeom prst="rect">
              <a:avLst/>
            </a:prstGeom>
            <a:noFill/>
            <a:ln w="25400">
              <a:noFill/>
              <a:miter lim="800000"/>
              <a:headEnd/>
              <a:tailEnd/>
            </a:ln>
          </p:spPr>
          <p:txBody>
            <a:bodyPr wrap="none">
              <a:prstTxWarp prst="textNoShape">
                <a:avLst/>
              </a:prstTxWarp>
              <a:spAutoFit/>
            </a:bodyPr>
            <a:lstStyle/>
            <a:p>
              <a:pPr eaLnBrk="0" hangingPunct="0"/>
              <a:r>
                <a:rPr lang="en-US">
                  <a:latin typeface="Courier New" pitchFamily="-96" charset="0"/>
                </a:rPr>
                <a:t>r</a:t>
              </a:r>
            </a:p>
          </p:txBody>
        </p:sp>
        <p:sp>
          <p:nvSpPr>
            <p:cNvPr id="20" name="Rectangle 10"/>
            <p:cNvSpPr>
              <a:spLocks noChangeArrowheads="1"/>
            </p:cNvSpPr>
            <p:nvPr/>
          </p:nvSpPr>
          <p:spPr bwMode="auto">
            <a:xfrm>
              <a:off x="6161106" y="1826627"/>
              <a:ext cx="876300" cy="431800"/>
            </a:xfrm>
            <a:prstGeom prst="rect">
              <a:avLst/>
            </a:prstGeom>
            <a:solidFill>
              <a:srgbClr val="F1C7C7"/>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err="1">
                  <a:latin typeface="Courier New" pitchFamily="-96" charset="0"/>
                </a:rPr>
                <a:t>i</a:t>
              </a:r>
              <a:endParaRPr lang="en-US" sz="2000" dirty="0">
                <a:latin typeface="Courier New" pitchFamily="-96" charset="0"/>
              </a:endParaRPr>
            </a:p>
          </p:txBody>
        </p:sp>
        <p:sp>
          <p:nvSpPr>
            <p:cNvPr id="23" name="Rectangle 12"/>
            <p:cNvSpPr>
              <a:spLocks noChangeArrowheads="1"/>
            </p:cNvSpPr>
            <p:nvPr/>
          </p:nvSpPr>
          <p:spPr bwMode="auto">
            <a:xfrm>
              <a:off x="7037406" y="1826627"/>
              <a:ext cx="869944" cy="431800"/>
            </a:xfrm>
            <a:prstGeom prst="rect">
              <a:avLst/>
            </a:prstGeom>
            <a:solidFill>
              <a:srgbClr val="D5F1CF"/>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smtClean="0">
                  <a:latin typeface="Courier New" pitchFamily="-96" charset="0"/>
                </a:rPr>
                <a:t>next</a:t>
              </a:r>
              <a:endParaRPr lang="en-US" sz="2000" dirty="0">
                <a:latin typeface="Courier New" pitchFamily="-96" charset="0"/>
              </a:endParaRPr>
            </a:p>
          </p:txBody>
        </p:sp>
        <p:sp>
          <p:nvSpPr>
            <p:cNvPr id="24" name="Rectangle 13"/>
            <p:cNvSpPr>
              <a:spLocks noChangeArrowheads="1"/>
            </p:cNvSpPr>
            <p:nvPr/>
          </p:nvSpPr>
          <p:spPr bwMode="auto">
            <a:xfrm>
              <a:off x="4355976" y="2242552"/>
              <a:ext cx="333375" cy="393700"/>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a:latin typeface="Courier New" pitchFamily="-96" charset="0"/>
                </a:rPr>
                <a:t>0</a:t>
              </a:r>
            </a:p>
          </p:txBody>
        </p:sp>
        <p:sp>
          <p:nvSpPr>
            <p:cNvPr id="25" name="Rectangle 14"/>
            <p:cNvSpPr>
              <a:spLocks noChangeArrowheads="1"/>
            </p:cNvSpPr>
            <p:nvPr/>
          </p:nvSpPr>
          <p:spPr bwMode="auto">
            <a:xfrm>
              <a:off x="5886488" y="2239367"/>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16</a:t>
              </a:r>
              <a:endParaRPr lang="en-US" sz="2000" dirty="0">
                <a:latin typeface="Courier New" pitchFamily="-96" charset="0"/>
              </a:endParaRPr>
            </a:p>
          </p:txBody>
        </p:sp>
        <p:sp>
          <p:nvSpPr>
            <p:cNvPr id="26" name="Rectangle 15"/>
            <p:cNvSpPr>
              <a:spLocks noChangeArrowheads="1"/>
            </p:cNvSpPr>
            <p:nvPr/>
          </p:nvSpPr>
          <p:spPr bwMode="auto">
            <a:xfrm>
              <a:off x="6794518"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24</a:t>
              </a:r>
              <a:endParaRPr lang="en-US" sz="2000" dirty="0">
                <a:latin typeface="Courier New" pitchFamily="-96" charset="0"/>
              </a:endParaRPr>
            </a:p>
          </p:txBody>
        </p:sp>
        <p:sp>
          <p:nvSpPr>
            <p:cNvPr id="27" name="Rectangle 16"/>
            <p:cNvSpPr>
              <a:spLocks noChangeArrowheads="1"/>
            </p:cNvSpPr>
            <p:nvPr/>
          </p:nvSpPr>
          <p:spPr bwMode="auto">
            <a:xfrm>
              <a:off x="7772419"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32</a:t>
              </a:r>
              <a:endParaRPr lang="en-US" sz="2000" dirty="0">
                <a:latin typeface="Courier New" pitchFamily="-96" charset="0"/>
              </a:endParaRPr>
            </a:p>
          </p:txBody>
        </p:sp>
      </p:grpSp>
      <p:sp>
        <p:nvSpPr>
          <p:cNvPr id="32" name="Rectangle 2"/>
          <p:cNvSpPr>
            <a:spLocks noChangeArrowheads="1"/>
          </p:cNvSpPr>
          <p:nvPr/>
        </p:nvSpPr>
        <p:spPr bwMode="auto">
          <a:xfrm>
            <a:off x="555625" y="1297012"/>
            <a:ext cx="3296295" cy="1340880"/>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en-US" sz="1800" dirty="0" err="1">
                <a:latin typeface="Courier New" pitchFamily="-96" charset="0"/>
              </a:rPr>
              <a:t>struct</a:t>
            </a:r>
            <a:r>
              <a:rPr lang="en-US" sz="1800" dirty="0">
                <a:latin typeface="Courier New" pitchFamily="-96" charset="0"/>
              </a:rPr>
              <a:t> </a:t>
            </a:r>
            <a:r>
              <a:rPr lang="en-US" sz="1800" dirty="0" err="1">
                <a:latin typeface="Courier New" pitchFamily="-96" charset="0"/>
              </a:rPr>
              <a:t>rec</a:t>
            </a:r>
            <a:r>
              <a:rPr lang="en-US" sz="1800" dirty="0">
                <a:latin typeface="Courier New" pitchFamily="-96" charset="0"/>
              </a:rPr>
              <a:t> {</a:t>
            </a:r>
          </a:p>
          <a:p>
            <a:pPr algn="l" eaLnBrk="0" hangingPunct="0"/>
            <a:r>
              <a:rPr lang="en-US" sz="1800" dirty="0" smtClean="0">
                <a:latin typeface="Courier New" pitchFamily="-96" charset="0"/>
              </a:rPr>
              <a:t>    </a:t>
            </a:r>
            <a:r>
              <a:rPr lang="en-US" sz="1800" dirty="0" err="1" smtClean="0">
                <a:latin typeface="Courier New" pitchFamily="-96" charset="0"/>
              </a:rPr>
              <a:t>int</a:t>
            </a:r>
            <a:r>
              <a:rPr lang="en-US" sz="1800" dirty="0" smtClean="0">
                <a:latin typeface="Courier New" pitchFamily="-96" charset="0"/>
              </a:rPr>
              <a:t> </a:t>
            </a:r>
            <a:r>
              <a:rPr lang="en-US" sz="1800" dirty="0">
                <a:latin typeface="Courier New" pitchFamily="-96" charset="0"/>
              </a:rPr>
              <a:t>a</a:t>
            </a:r>
            <a:r>
              <a:rPr lang="en-US" sz="1800" dirty="0" smtClean="0">
                <a:latin typeface="Courier New" pitchFamily="-96" charset="0"/>
              </a:rPr>
              <a:t>[4]</a:t>
            </a:r>
            <a:r>
              <a:rPr lang="en-US" sz="1800" dirty="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size_t</a:t>
            </a:r>
            <a:r>
              <a:rPr lang="en-US" sz="1800" dirty="0" smtClean="0">
                <a:latin typeface="Courier New" pitchFamily="-96" charset="0"/>
              </a:rPr>
              <a:t> </a:t>
            </a:r>
            <a:r>
              <a:rPr lang="en-US" sz="1800" dirty="0" err="1" smtClean="0">
                <a:latin typeface="Courier New" pitchFamily="-96" charset="0"/>
              </a:rPr>
              <a:t>i</a:t>
            </a:r>
            <a:r>
              <a:rPr lang="en-US" sz="1800" dirty="0" smtClean="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struct</a:t>
            </a:r>
            <a:r>
              <a:rPr lang="en-US" sz="1800" dirty="0" smtClean="0">
                <a:latin typeface="Courier New" pitchFamily="-96" charset="0"/>
              </a:rPr>
              <a:t> rec *next;</a:t>
            </a:r>
            <a:endParaRPr lang="en-US" sz="1800" dirty="0">
              <a:latin typeface="Courier New" pitchFamily="-96" charset="0"/>
            </a:endParaRPr>
          </a:p>
          <a:p>
            <a:pPr algn="l" eaLnBrk="0" hangingPunct="0"/>
            <a:r>
              <a:rPr lang="en-US" sz="1800" dirty="0" smtClean="0">
                <a:latin typeface="Courier New" pitchFamily="-96" charset="0"/>
              </a:rPr>
              <a:t>} r;</a:t>
            </a:r>
            <a:endParaRPr lang="en-US" sz="1800" dirty="0">
              <a:latin typeface="Courier New" pitchFamily="-96" charset="0"/>
            </a:endParaRPr>
          </a:p>
        </p:txBody>
      </p:sp>
      <p:sp>
        <p:nvSpPr>
          <p:cNvPr id="15" name="Freeform 16"/>
          <p:cNvSpPr>
            <a:spLocks/>
          </p:cNvSpPr>
          <p:nvPr/>
        </p:nvSpPr>
        <p:spPr bwMode="auto">
          <a:xfrm flipH="1">
            <a:off x="7543800" y="1447800"/>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headEnd/>
            <a:tailEnd type="triangle" w="med" len="med"/>
          </a:ln>
        </p:spPr>
        <p:txBody>
          <a:bodyPr wrap="none" anchor="ctr">
            <a:prstTxWarp prst="textNoShape">
              <a:avLst/>
            </a:prstTxWarp>
          </a:bodyPr>
          <a:lstStyle/>
          <a:p>
            <a:pPr eaLnBrk="0" hangingPunct="0"/>
            <a:endParaRPr lang="en-US">
              <a:latin typeface="Calibri" pitchFamily="-96" charset="0"/>
            </a:endParaRPr>
          </a:p>
        </p:txBody>
      </p:sp>
    </p:spTree>
    <p:extLst>
      <p:ext uri="{BB962C8B-B14F-4D97-AF65-F5344CB8AC3E}">
        <p14:creationId xmlns:p14="http://schemas.microsoft.com/office/powerpoint/2010/main" val="25415064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23590">
                                            <p:txEl>
                                              <p:pRg st="0" end="0"/>
                                            </p:txEl>
                                          </p:spTgt>
                                        </p:tgtEl>
                                        <p:attrNameLst>
                                          <p:attrName>style.visibility</p:attrName>
                                        </p:attrNameLst>
                                      </p:cBhvr>
                                      <p:to>
                                        <p:strVal val="visible"/>
                                      </p:to>
                                    </p:set>
                                    <p:animEffect transition="in" filter="dissolve">
                                      <p:cBhvr>
                                        <p:cTn id="18" dur="500"/>
                                        <p:tgtEl>
                                          <p:spTgt spid="323590">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23590">
                                            <p:txEl>
                                              <p:pRg st="1" end="1"/>
                                            </p:txEl>
                                          </p:spTgt>
                                        </p:tgtEl>
                                        <p:attrNameLst>
                                          <p:attrName>style.visibility</p:attrName>
                                        </p:attrNameLst>
                                      </p:cBhvr>
                                      <p:to>
                                        <p:strVal val="visible"/>
                                      </p:to>
                                    </p:set>
                                    <p:animEffect transition="in" filter="dissolve">
                                      <p:cBhvr>
                                        <p:cTn id="21" dur="500"/>
                                        <p:tgtEl>
                                          <p:spTgt spid="32359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23590">
                                            <p:txEl>
                                              <p:pRg st="2" end="2"/>
                                            </p:txEl>
                                          </p:spTgt>
                                        </p:tgtEl>
                                        <p:attrNameLst>
                                          <p:attrName>style.visibility</p:attrName>
                                        </p:attrNameLst>
                                      </p:cBhvr>
                                      <p:to>
                                        <p:strVal val="visible"/>
                                      </p:to>
                                    </p:set>
                                    <p:animEffect transition="in" filter="dissolve">
                                      <p:cBhvr>
                                        <p:cTn id="26" dur="500"/>
                                        <p:tgtEl>
                                          <p:spTgt spid="323590">
                                            <p:txEl>
                                              <p:pRg st="2" end="2"/>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3590">
                                            <p:txEl>
                                              <p:pRg st="3" end="3"/>
                                            </p:txEl>
                                          </p:spTgt>
                                        </p:tgtEl>
                                        <p:attrNameLst>
                                          <p:attrName>style.visibility</p:attrName>
                                        </p:attrNameLst>
                                      </p:cBhvr>
                                      <p:to>
                                        <p:strVal val="visible"/>
                                      </p:to>
                                    </p:set>
                                    <p:animEffect transition="in" filter="dissolve">
                                      <p:cBhvr>
                                        <p:cTn id="29" dur="500"/>
                                        <p:tgtEl>
                                          <p:spTgt spid="32359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23590">
                                            <p:txEl>
                                              <p:pRg st="4" end="4"/>
                                            </p:txEl>
                                          </p:spTgt>
                                        </p:tgtEl>
                                        <p:attrNameLst>
                                          <p:attrName>style.visibility</p:attrName>
                                        </p:attrNameLst>
                                      </p:cBhvr>
                                      <p:to>
                                        <p:strVal val="visible"/>
                                      </p:to>
                                    </p:set>
                                    <p:animEffect transition="in" filter="dissolve">
                                      <p:cBhvr>
                                        <p:cTn id="34" dur="500"/>
                                        <p:tgtEl>
                                          <p:spTgt spid="323590">
                                            <p:txEl>
                                              <p:pRg st="4" end="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23590">
                                            <p:txEl>
                                              <p:pRg st="5" end="5"/>
                                            </p:txEl>
                                          </p:spTgt>
                                        </p:tgtEl>
                                        <p:attrNameLst>
                                          <p:attrName>style.visibility</p:attrName>
                                        </p:attrNameLst>
                                      </p:cBhvr>
                                      <p:to>
                                        <p:strVal val="visible"/>
                                      </p:to>
                                    </p:set>
                                    <p:animEffect transition="in" filter="dissolve">
                                      <p:cBhvr>
                                        <p:cTn id="37" dur="500"/>
                                        <p:tgtEl>
                                          <p:spTgt spid="3235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0" grpId="0" build="p"/>
      <p:bldP spid="21"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762000" y="228600"/>
            <a:ext cx="6413500" cy="573088"/>
          </a:xfrm>
        </p:spPr>
        <p:txBody>
          <a:bodyPr/>
          <a:lstStyle/>
          <a:p>
            <a:pPr eaLnBrk="1" hangingPunct="1">
              <a:defRPr/>
            </a:pPr>
            <a:r>
              <a:rPr lang="en-US">
                <a:ea typeface="+mj-ea"/>
                <a:cs typeface="+mj-cs"/>
              </a:rPr>
              <a:t>Vulnerable Buffer Code</a:t>
            </a:r>
          </a:p>
        </p:txBody>
      </p:sp>
      <p:sp>
        <p:nvSpPr>
          <p:cNvPr id="15362" name="Rectangle 3"/>
          <p:cNvSpPr>
            <a:spLocks noChangeArrowheads="1"/>
          </p:cNvSpPr>
          <p:nvPr/>
        </p:nvSpPr>
        <p:spPr bwMode="auto">
          <a:xfrm>
            <a:off x="1447800" y="1600200"/>
            <a:ext cx="4495800" cy="1749425"/>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int main()</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printf("Type a string:");</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echo();</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return 0;</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p>
        </p:txBody>
      </p:sp>
      <p:sp>
        <p:nvSpPr>
          <p:cNvPr id="13315" name="Rectangle 4"/>
          <p:cNvSpPr>
            <a:spLocks noChangeArrowheads="1"/>
          </p:cNvSpPr>
          <p:nvPr/>
        </p:nvSpPr>
        <p:spPr bwMode="auto">
          <a:xfrm>
            <a:off x="1447800" y="3810000"/>
            <a:ext cx="5410200" cy="2028825"/>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 Echo Line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void echo()</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char buf[4];  /* Way too small!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gets(buf);</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    puts(buf);    /* Echo to stdout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a:t>
            </a:r>
          </a:p>
        </p:txBody>
      </p:sp>
    </p:spTree>
    <p:extLst>
      <p:ext uri="{BB962C8B-B14F-4D97-AF65-F5344CB8AC3E}">
        <p14:creationId xmlns:p14="http://schemas.microsoft.com/office/powerpoint/2010/main" val="4186830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dissolve">
                                      <p:cBhvr>
                                        <p:cTn id="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511300" y="228600"/>
            <a:ext cx="6413500" cy="573088"/>
          </a:xfrm>
        </p:spPr>
        <p:txBody>
          <a:bodyPr/>
          <a:lstStyle/>
          <a:p>
            <a:pPr eaLnBrk="1" hangingPunct="1">
              <a:defRPr/>
            </a:pPr>
            <a:r>
              <a:rPr lang="en-US">
                <a:ea typeface="+mj-ea"/>
                <a:cs typeface="+mj-cs"/>
              </a:rPr>
              <a:t>Buffer Overflow Executions</a:t>
            </a:r>
          </a:p>
        </p:txBody>
      </p:sp>
      <p:sp>
        <p:nvSpPr>
          <p:cNvPr id="17410" name="Rectangle 3"/>
          <p:cNvSpPr>
            <a:spLocks noChangeArrowheads="1"/>
          </p:cNvSpPr>
          <p:nvPr/>
        </p:nvSpPr>
        <p:spPr bwMode="auto">
          <a:xfrm>
            <a:off x="1447800" y="1524000"/>
            <a:ext cx="5410200" cy="925513"/>
          </a:xfrm>
          <a:prstGeom prst="rect">
            <a:avLst/>
          </a:prstGeom>
          <a:solidFill>
            <a:srgbClr val="FFCCCC"/>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unix&gt;</a:t>
            </a:r>
            <a:r>
              <a:rPr lang="en-US" i="1">
                <a:solidFill>
                  <a:srgbClr val="000066"/>
                </a:solidFill>
                <a:latin typeface="Courier New" charset="0"/>
                <a:ea typeface="MS Mincho" charset="0"/>
                <a:cs typeface="MS Mincho" charset="0"/>
              </a:rPr>
              <a:t>./bufdemo</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Type a string:</a:t>
            </a:r>
            <a:r>
              <a:rPr lang="en-US" i="1">
                <a:solidFill>
                  <a:srgbClr val="000066"/>
                </a:solidFill>
                <a:latin typeface="Courier New" charset="0"/>
                <a:ea typeface="MS Mincho" charset="0"/>
                <a:cs typeface="MS Mincho" charset="0"/>
              </a:rPr>
              <a:t>123</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123</a:t>
            </a:r>
          </a:p>
        </p:txBody>
      </p:sp>
      <p:sp>
        <p:nvSpPr>
          <p:cNvPr id="11267" name="Rectangle 4"/>
          <p:cNvSpPr>
            <a:spLocks noChangeArrowheads="1"/>
          </p:cNvSpPr>
          <p:nvPr/>
        </p:nvSpPr>
        <p:spPr bwMode="auto">
          <a:xfrm>
            <a:off x="1447800" y="2743200"/>
            <a:ext cx="5410200" cy="925513"/>
          </a:xfrm>
          <a:prstGeom prst="rect">
            <a:avLst/>
          </a:prstGeom>
          <a:solidFill>
            <a:srgbClr val="FFCCCC"/>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unix&gt;./bufdemo</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Type a string:</a:t>
            </a:r>
            <a:r>
              <a:rPr lang="en-US" i="1">
                <a:solidFill>
                  <a:srgbClr val="000066"/>
                </a:solidFill>
                <a:latin typeface="Courier New" charset="0"/>
                <a:ea typeface="MS Mincho" charset="0"/>
                <a:cs typeface="MS Mincho" charset="0"/>
              </a:rPr>
              <a:t>12345</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Segmentation Fault</a:t>
            </a:r>
          </a:p>
        </p:txBody>
      </p:sp>
      <p:sp>
        <p:nvSpPr>
          <p:cNvPr id="11268" name="Rectangle 5"/>
          <p:cNvSpPr>
            <a:spLocks noChangeArrowheads="1"/>
          </p:cNvSpPr>
          <p:nvPr/>
        </p:nvSpPr>
        <p:spPr bwMode="auto">
          <a:xfrm>
            <a:off x="1447800" y="4038600"/>
            <a:ext cx="5410200" cy="925513"/>
          </a:xfrm>
          <a:prstGeom prst="rect">
            <a:avLst/>
          </a:prstGeom>
          <a:solidFill>
            <a:srgbClr val="FFCCCC"/>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unix&gt;./bufdemo</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Type a string:</a:t>
            </a:r>
            <a:r>
              <a:rPr lang="en-US" i="1">
                <a:solidFill>
                  <a:srgbClr val="000066"/>
                </a:solidFill>
                <a:latin typeface="Courier New" charset="0"/>
                <a:ea typeface="MS Mincho" charset="0"/>
                <a:cs typeface="MS Mincho" charset="0"/>
              </a:rPr>
              <a:t>12345678</a:t>
            </a:r>
          </a:p>
          <a:p>
            <a:pPr algn="l">
              <a:lnSpc>
                <a:spcPct val="100000"/>
              </a:lnSpc>
              <a:tabLst>
                <a:tab pos="457200" algn="l"/>
                <a:tab pos="1485900" algn="l"/>
              </a:tabLst>
            </a:pPr>
            <a:r>
              <a:rPr lang="en-US">
                <a:solidFill>
                  <a:srgbClr val="000066"/>
                </a:solidFill>
                <a:latin typeface="Courier New" charset="0"/>
                <a:ea typeface="MS Mincho" charset="0"/>
                <a:cs typeface="MS Mincho" charset="0"/>
              </a:rPr>
              <a:t>Segmentation Fault</a:t>
            </a:r>
          </a:p>
        </p:txBody>
      </p:sp>
    </p:spTree>
    <p:extLst>
      <p:ext uri="{BB962C8B-B14F-4D97-AF65-F5344CB8AC3E}">
        <p14:creationId xmlns:p14="http://schemas.microsoft.com/office/powerpoint/2010/main" val="3351135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dissolve">
                                      <p:cBhvr>
                                        <p:cTn id="12"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533400" y="228600"/>
            <a:ext cx="8382000" cy="573088"/>
          </a:xfrm>
        </p:spPr>
        <p:txBody>
          <a:bodyPr/>
          <a:lstStyle/>
          <a:p>
            <a:pPr eaLnBrk="1" hangingPunct="1">
              <a:defRPr/>
            </a:pPr>
            <a:r>
              <a:rPr lang="en-US" dirty="0" smtClean="0">
                <a:ea typeface="+mj-ea"/>
                <a:cs typeface="+mj-cs"/>
              </a:rPr>
              <a:t>32-bit Buffer </a:t>
            </a:r>
            <a:r>
              <a:rPr lang="en-US" dirty="0">
                <a:ea typeface="+mj-ea"/>
                <a:cs typeface="+mj-cs"/>
              </a:rPr>
              <a:t>Overflow </a:t>
            </a:r>
            <a:r>
              <a:rPr lang="en-US" dirty="0" smtClean="0">
                <a:ea typeface="+mj-ea"/>
                <a:cs typeface="+mj-cs"/>
              </a:rPr>
              <a:t>Stack Example</a:t>
            </a:r>
            <a:endParaRPr lang="en-US" dirty="0">
              <a:ea typeface="+mj-ea"/>
              <a:cs typeface="+mj-cs"/>
            </a:endParaRPr>
          </a:p>
        </p:txBody>
      </p:sp>
      <p:sp>
        <p:nvSpPr>
          <p:cNvPr id="15362" name="Rectangle 3"/>
          <p:cNvSpPr>
            <a:spLocks noChangeArrowheads="1"/>
          </p:cNvSpPr>
          <p:nvPr/>
        </p:nvSpPr>
        <p:spPr bwMode="auto">
          <a:xfrm>
            <a:off x="2743200" y="3429000"/>
            <a:ext cx="6400800" cy="2859088"/>
          </a:xfrm>
          <a:prstGeom prst="rect">
            <a:avLst/>
          </a:prstGeom>
          <a:solidFill>
            <a:srgbClr val="CCECFF"/>
          </a:solidFill>
          <a:ln w="12700">
            <a:solidFill>
              <a:schemeClr val="tx1"/>
            </a:solidFill>
            <a:miter lim="800000"/>
            <a:headEnd/>
            <a:tailEnd/>
          </a:ln>
        </p:spPr>
        <p:txBody>
          <a:bodyPr lIns="90487" tIns="44450" rIns="90487" bIns="44450">
            <a:spAutoFit/>
          </a:bodyPr>
          <a:lstStyle/>
          <a:p>
            <a:pPr algn="l">
              <a:lnSpc>
                <a:spcPct val="100000"/>
              </a:lnSpc>
              <a:tabLst>
                <a:tab pos="457200" algn="l"/>
                <a:tab pos="3146425" algn="l"/>
              </a:tabLst>
            </a:pPr>
            <a:r>
              <a:rPr lang="en-US">
                <a:solidFill>
                  <a:srgbClr val="000066"/>
                </a:solidFill>
                <a:latin typeface="Courier New" charset="0"/>
                <a:ea typeface="MS Mincho" charset="0"/>
                <a:cs typeface="MS Mincho" charset="0"/>
              </a:rPr>
              <a:t>echo:</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pushl %ebp          # Save %ebp on stack</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movl %esp,%ebp</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subl $20,%esp       # Allocate space on stack</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pushl %ebx          # Save %ebx</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addl $-12,%esp      # Allocate space on stack</a:t>
            </a:r>
            <a:br>
              <a:rPr lang="en-US">
                <a:solidFill>
                  <a:srgbClr val="000066"/>
                </a:solidFill>
                <a:latin typeface="Courier New" charset="0"/>
                <a:ea typeface="MS Mincho" charset="0"/>
                <a:cs typeface="MS Mincho" charset="0"/>
              </a:rPr>
            </a:br>
            <a:r>
              <a:rPr lang="en-US" u="sng">
                <a:solidFill>
                  <a:srgbClr val="000066"/>
                </a:solidFill>
                <a:latin typeface="Courier New" charset="0"/>
                <a:ea typeface="MS Mincho" charset="0"/>
                <a:cs typeface="MS Mincho" charset="0"/>
              </a:rPr>
              <a:t>leal -4(%ebp),%ebx</a:t>
            </a:r>
            <a:r>
              <a:rPr lang="en-US">
                <a:solidFill>
                  <a:srgbClr val="000066"/>
                </a:solidFill>
                <a:latin typeface="Courier New" charset="0"/>
                <a:ea typeface="MS Mincho" charset="0"/>
                <a:cs typeface="MS Mincho" charset="0"/>
              </a:rPr>
              <a:t>  # Compute </a:t>
            </a:r>
            <a:r>
              <a:rPr lang="en-US">
                <a:solidFill>
                  <a:srgbClr val="FF0000"/>
                </a:solidFill>
                <a:latin typeface="Courier New" charset="0"/>
                <a:ea typeface="MS Mincho" charset="0"/>
                <a:cs typeface="MS Mincho" charset="0"/>
              </a:rPr>
              <a:t>buf </a:t>
            </a:r>
            <a:r>
              <a:rPr lang="en-US">
                <a:solidFill>
                  <a:srgbClr val="000066"/>
                </a:solidFill>
                <a:latin typeface="Courier New" charset="0"/>
                <a:ea typeface="MS Mincho" charset="0"/>
                <a:cs typeface="MS Mincho" charset="0"/>
              </a:rPr>
              <a:t>as %ebp-4</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pushl %ebx          # Push buf on stack</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call gets           # Call gets</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 . .</a:t>
            </a:r>
          </a:p>
        </p:txBody>
      </p:sp>
      <p:sp>
        <p:nvSpPr>
          <p:cNvPr id="18435" name="Rectangle 4"/>
          <p:cNvSpPr>
            <a:spLocks noChangeArrowheads="1"/>
          </p:cNvSpPr>
          <p:nvPr/>
        </p:nvSpPr>
        <p:spPr bwMode="auto">
          <a:xfrm>
            <a:off x="3124200" y="990600"/>
            <a:ext cx="5410200" cy="2024063"/>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 Echo Line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void echo()</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char </a:t>
            </a:r>
            <a:r>
              <a:rPr lang="en-US">
                <a:solidFill>
                  <a:srgbClr val="FF0000"/>
                </a:solidFill>
                <a:latin typeface="Courier New" charset="0"/>
                <a:ea typeface="MS Mincho" charset="0"/>
                <a:cs typeface="MS Mincho" charset="0"/>
              </a:rPr>
              <a:t>buf</a:t>
            </a:r>
            <a:r>
              <a:rPr lang="en-US">
                <a:solidFill>
                  <a:srgbClr val="000066"/>
                </a:solidFill>
                <a:latin typeface="Courier New" charset="0"/>
                <a:ea typeface="MS Mincho" charset="0"/>
                <a:cs typeface="MS Mincho" charset="0"/>
              </a:rPr>
              <a:t>[4];  /* Way too small!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gets(</a:t>
            </a:r>
            <a:r>
              <a:rPr lang="en-US">
                <a:solidFill>
                  <a:srgbClr val="FF0000"/>
                </a:solidFill>
                <a:latin typeface="Courier New" charset="0"/>
                <a:ea typeface="MS Mincho" charset="0"/>
                <a:cs typeface="MS Mincho" charset="0"/>
              </a:rPr>
              <a:t>buf</a:t>
            </a: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puts(buf);    /* Echo to stdout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p>
        </p:txBody>
      </p:sp>
      <p:grpSp>
        <p:nvGrpSpPr>
          <p:cNvPr id="7" name="Group 6"/>
          <p:cNvGrpSpPr>
            <a:grpSpLocks/>
          </p:cNvGrpSpPr>
          <p:nvPr/>
        </p:nvGrpSpPr>
        <p:grpSpPr bwMode="auto">
          <a:xfrm>
            <a:off x="76200" y="990600"/>
            <a:ext cx="2590800" cy="4833938"/>
            <a:chOff x="76200" y="990600"/>
            <a:chExt cx="2590800" cy="4834354"/>
          </a:xfrm>
        </p:grpSpPr>
        <p:sp>
          <p:nvSpPr>
            <p:cNvPr id="18437" name="Rectangle 22"/>
            <p:cNvSpPr>
              <a:spLocks noChangeArrowheads="1"/>
            </p:cNvSpPr>
            <p:nvPr/>
          </p:nvSpPr>
          <p:spPr bwMode="auto">
            <a:xfrm>
              <a:off x="76200" y="2133600"/>
              <a:ext cx="1524000" cy="304800"/>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rPr>
                <a:t>Return Address</a:t>
              </a:r>
            </a:p>
          </p:txBody>
        </p:sp>
        <p:sp>
          <p:nvSpPr>
            <p:cNvPr id="18438" name="Rectangle 23"/>
            <p:cNvSpPr>
              <a:spLocks noChangeArrowheads="1"/>
            </p:cNvSpPr>
            <p:nvPr/>
          </p:nvSpPr>
          <p:spPr bwMode="auto">
            <a:xfrm>
              <a:off x="76200" y="24384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rPr>
                <a:t>Saved </a:t>
              </a:r>
              <a:r>
                <a:rPr lang="en-US" sz="1600">
                  <a:solidFill>
                    <a:srgbClr val="000066"/>
                  </a:solidFill>
                  <a:latin typeface="Courier New" charset="0"/>
                </a:rPr>
                <a:t>%ebp</a:t>
              </a:r>
            </a:p>
          </p:txBody>
        </p:sp>
        <p:sp>
          <p:nvSpPr>
            <p:cNvPr id="18439" name="Rectangle 24"/>
            <p:cNvSpPr>
              <a:spLocks noChangeArrowheads="1"/>
            </p:cNvSpPr>
            <p:nvPr/>
          </p:nvSpPr>
          <p:spPr bwMode="auto">
            <a:xfrm>
              <a:off x="76200" y="2743200"/>
              <a:ext cx="381000" cy="304800"/>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latin typeface="Courier New" charset="0"/>
                </a:rPr>
                <a:t>[3]</a:t>
              </a:r>
            </a:p>
          </p:txBody>
        </p:sp>
        <p:sp>
          <p:nvSpPr>
            <p:cNvPr id="18440" name="Rectangle 25"/>
            <p:cNvSpPr>
              <a:spLocks noChangeArrowheads="1"/>
            </p:cNvSpPr>
            <p:nvPr/>
          </p:nvSpPr>
          <p:spPr bwMode="auto">
            <a:xfrm>
              <a:off x="457200" y="2743200"/>
              <a:ext cx="381000" cy="304800"/>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latin typeface="Courier New" charset="0"/>
                </a:rPr>
                <a:t>[2]</a:t>
              </a:r>
            </a:p>
          </p:txBody>
        </p:sp>
        <p:sp>
          <p:nvSpPr>
            <p:cNvPr id="18441" name="Rectangle 26"/>
            <p:cNvSpPr>
              <a:spLocks noChangeArrowheads="1"/>
            </p:cNvSpPr>
            <p:nvPr/>
          </p:nvSpPr>
          <p:spPr bwMode="auto">
            <a:xfrm>
              <a:off x="838200" y="2743200"/>
              <a:ext cx="381000" cy="304800"/>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latin typeface="Courier New" charset="0"/>
                </a:rPr>
                <a:t>[1]</a:t>
              </a:r>
            </a:p>
          </p:txBody>
        </p:sp>
        <p:sp>
          <p:nvSpPr>
            <p:cNvPr id="18442" name="Rectangle 27"/>
            <p:cNvSpPr>
              <a:spLocks noChangeArrowheads="1"/>
            </p:cNvSpPr>
            <p:nvPr/>
          </p:nvSpPr>
          <p:spPr bwMode="auto">
            <a:xfrm>
              <a:off x="1219200" y="2743200"/>
              <a:ext cx="381000" cy="304800"/>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latin typeface="Courier New" charset="0"/>
                </a:rPr>
                <a:t>[0]</a:t>
              </a:r>
            </a:p>
          </p:txBody>
        </p:sp>
        <p:sp>
          <p:nvSpPr>
            <p:cNvPr id="18443" name="Rectangle 28"/>
            <p:cNvSpPr>
              <a:spLocks noChangeArrowheads="1"/>
            </p:cNvSpPr>
            <p:nvPr/>
          </p:nvSpPr>
          <p:spPr bwMode="auto">
            <a:xfrm>
              <a:off x="1600200" y="2743200"/>
              <a:ext cx="55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FF0000"/>
                  </a:solidFill>
                  <a:latin typeface="Courier New" charset="0"/>
                </a:rPr>
                <a:t>buf</a:t>
              </a:r>
            </a:p>
          </p:txBody>
        </p:sp>
        <p:sp>
          <p:nvSpPr>
            <p:cNvPr id="18444" name="Line 29"/>
            <p:cNvSpPr>
              <a:spLocks noChangeShapeType="1"/>
            </p:cNvSpPr>
            <p:nvPr/>
          </p:nvSpPr>
          <p:spPr bwMode="auto">
            <a:xfrm flipH="1">
              <a:off x="1600200" y="259080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45" name="Rectangle 30"/>
            <p:cNvSpPr>
              <a:spLocks noChangeArrowheads="1"/>
            </p:cNvSpPr>
            <p:nvPr/>
          </p:nvSpPr>
          <p:spPr bwMode="auto">
            <a:xfrm>
              <a:off x="1905000" y="2406650"/>
              <a:ext cx="671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%ebp</a:t>
              </a:r>
            </a:p>
          </p:txBody>
        </p:sp>
        <p:sp>
          <p:nvSpPr>
            <p:cNvPr id="18446" name="Rectangle 31"/>
            <p:cNvSpPr>
              <a:spLocks noChangeArrowheads="1"/>
            </p:cNvSpPr>
            <p:nvPr/>
          </p:nvSpPr>
          <p:spPr bwMode="auto">
            <a:xfrm>
              <a:off x="76200" y="990600"/>
              <a:ext cx="1524000" cy="114300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18447" name="Rectangle 23"/>
            <p:cNvSpPr>
              <a:spLocks noChangeArrowheads="1"/>
            </p:cNvSpPr>
            <p:nvPr/>
          </p:nvSpPr>
          <p:spPr bwMode="auto">
            <a:xfrm>
              <a:off x="76200" y="30480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48" name="Rectangle 23"/>
            <p:cNvSpPr>
              <a:spLocks noChangeArrowheads="1"/>
            </p:cNvSpPr>
            <p:nvPr/>
          </p:nvSpPr>
          <p:spPr bwMode="auto">
            <a:xfrm>
              <a:off x="76200" y="33528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49" name="Rectangle 23"/>
            <p:cNvSpPr>
              <a:spLocks noChangeArrowheads="1"/>
            </p:cNvSpPr>
            <p:nvPr/>
          </p:nvSpPr>
          <p:spPr bwMode="auto">
            <a:xfrm>
              <a:off x="76200" y="36576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50" name="Rectangle 23"/>
            <p:cNvSpPr>
              <a:spLocks noChangeArrowheads="1"/>
            </p:cNvSpPr>
            <p:nvPr/>
          </p:nvSpPr>
          <p:spPr bwMode="auto">
            <a:xfrm>
              <a:off x="76200" y="39624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51" name="Rectangle 23"/>
            <p:cNvSpPr>
              <a:spLocks noChangeArrowheads="1"/>
            </p:cNvSpPr>
            <p:nvPr/>
          </p:nvSpPr>
          <p:spPr bwMode="auto">
            <a:xfrm>
              <a:off x="76200" y="42672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000066"/>
                  </a:solidFill>
                </a:rPr>
                <a:t>Saved </a:t>
              </a:r>
              <a:r>
                <a:rPr lang="en-US" sz="1600">
                  <a:solidFill>
                    <a:srgbClr val="000066"/>
                  </a:solidFill>
                  <a:latin typeface="Courier New" charset="0"/>
                </a:rPr>
                <a:t>%ebx</a:t>
              </a:r>
            </a:p>
          </p:txBody>
        </p:sp>
        <p:sp>
          <p:nvSpPr>
            <p:cNvPr id="18452" name="Rectangle 23"/>
            <p:cNvSpPr>
              <a:spLocks noChangeArrowheads="1"/>
            </p:cNvSpPr>
            <p:nvPr/>
          </p:nvSpPr>
          <p:spPr bwMode="auto">
            <a:xfrm>
              <a:off x="76200" y="45720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53" name="Rectangle 23"/>
            <p:cNvSpPr>
              <a:spLocks noChangeArrowheads="1"/>
            </p:cNvSpPr>
            <p:nvPr/>
          </p:nvSpPr>
          <p:spPr bwMode="auto">
            <a:xfrm>
              <a:off x="76200" y="48768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54" name="Rectangle 23"/>
            <p:cNvSpPr>
              <a:spLocks noChangeArrowheads="1"/>
            </p:cNvSpPr>
            <p:nvPr/>
          </p:nvSpPr>
          <p:spPr bwMode="auto">
            <a:xfrm>
              <a:off x="76200" y="51816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endParaRPr lang="en-US" sz="1600" b="0">
                <a:solidFill>
                  <a:srgbClr val="000066"/>
                </a:solidFill>
                <a:latin typeface="Courier New" charset="0"/>
              </a:endParaRPr>
            </a:p>
          </p:txBody>
        </p:sp>
        <p:sp>
          <p:nvSpPr>
            <p:cNvPr id="18455" name="Rectangle 23"/>
            <p:cNvSpPr>
              <a:spLocks noChangeArrowheads="1"/>
            </p:cNvSpPr>
            <p:nvPr/>
          </p:nvSpPr>
          <p:spPr bwMode="auto">
            <a:xfrm>
              <a:off x="76200" y="5486400"/>
              <a:ext cx="1524000" cy="304800"/>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0000"/>
                  </a:solidFill>
                  <a:latin typeface="Courier New" charset="0"/>
                </a:rPr>
                <a:t>&amp;buf</a:t>
              </a:r>
            </a:p>
          </p:txBody>
        </p:sp>
        <p:sp>
          <p:nvSpPr>
            <p:cNvPr id="18456" name="Line 29"/>
            <p:cNvSpPr>
              <a:spLocks noChangeShapeType="1"/>
            </p:cNvSpPr>
            <p:nvPr/>
          </p:nvSpPr>
          <p:spPr bwMode="auto">
            <a:xfrm flipH="1">
              <a:off x="1600200" y="567055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57" name="Rectangle 30"/>
            <p:cNvSpPr>
              <a:spLocks noChangeArrowheads="1"/>
            </p:cNvSpPr>
            <p:nvPr/>
          </p:nvSpPr>
          <p:spPr bwMode="auto">
            <a:xfrm>
              <a:off x="1905000" y="5486400"/>
              <a:ext cx="6771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%esp</a:t>
              </a:r>
            </a:p>
          </p:txBody>
        </p:sp>
        <p:sp>
          <p:nvSpPr>
            <p:cNvPr id="18458" name="Right Brace 2"/>
            <p:cNvSpPr>
              <a:spLocks/>
            </p:cNvSpPr>
            <p:nvPr/>
          </p:nvSpPr>
          <p:spPr bwMode="auto">
            <a:xfrm>
              <a:off x="1600200" y="2438400"/>
              <a:ext cx="304800" cy="3352800"/>
            </a:xfrm>
            <a:prstGeom prst="rightBrace">
              <a:avLst>
                <a:gd name="adj1" fmla="val 8352"/>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18459" name="TextBox 3"/>
            <p:cNvSpPr txBox="1">
              <a:spLocks noChangeArrowheads="1"/>
            </p:cNvSpPr>
            <p:nvPr/>
          </p:nvSpPr>
          <p:spPr bwMode="auto">
            <a:xfrm>
              <a:off x="1759518" y="3581400"/>
              <a:ext cx="907482" cy="84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echo’s</a:t>
              </a:r>
            </a:p>
            <a:p>
              <a:r>
                <a:rPr lang="en-US" sz="1800">
                  <a:solidFill>
                    <a:srgbClr val="000066"/>
                  </a:solidFill>
                </a:rPr>
                <a:t>stack</a:t>
              </a:r>
            </a:p>
            <a:p>
              <a:r>
                <a:rPr lang="en-US" sz="1800">
                  <a:solidFill>
                    <a:srgbClr val="000066"/>
                  </a:solidFill>
                </a:rPr>
                <a:t>frame</a:t>
              </a:r>
            </a:p>
          </p:txBody>
        </p:sp>
        <p:sp>
          <p:nvSpPr>
            <p:cNvPr id="6" name="Freeform 5"/>
            <p:cNvSpPr/>
            <p:nvPr/>
          </p:nvSpPr>
          <p:spPr>
            <a:xfrm>
              <a:off x="1181100" y="3060878"/>
              <a:ext cx="1079500" cy="2603724"/>
            </a:xfrm>
            <a:custGeom>
              <a:avLst/>
              <a:gdLst>
                <a:gd name="connsiteX0" fmla="*/ 0 w 1079500"/>
                <a:gd name="connsiteY0" fmla="*/ 2603500 h 2603500"/>
                <a:gd name="connsiteX1" fmla="*/ 1028700 w 1079500"/>
                <a:gd name="connsiteY1" fmla="*/ 2349500 h 2603500"/>
                <a:gd name="connsiteX2" fmla="*/ 1079500 w 1079500"/>
                <a:gd name="connsiteY2" fmla="*/ 228600 h 2603500"/>
                <a:gd name="connsiteX3" fmla="*/ 838200 w 1079500"/>
                <a:gd name="connsiteY3" fmla="*/ 0 h 2603500"/>
              </a:gdLst>
              <a:ahLst/>
              <a:cxnLst>
                <a:cxn ang="0">
                  <a:pos x="connsiteX0" y="connsiteY0"/>
                </a:cxn>
                <a:cxn ang="0">
                  <a:pos x="connsiteX1" y="connsiteY1"/>
                </a:cxn>
                <a:cxn ang="0">
                  <a:pos x="connsiteX2" y="connsiteY2"/>
                </a:cxn>
                <a:cxn ang="0">
                  <a:pos x="connsiteX3" y="connsiteY3"/>
                </a:cxn>
              </a:cxnLst>
              <a:rect l="l" t="t" r="r" b="b"/>
              <a:pathLst>
                <a:path w="1079500" h="2603500">
                  <a:moveTo>
                    <a:pt x="0" y="2603500"/>
                  </a:moveTo>
                  <a:lnTo>
                    <a:pt x="1028700" y="2349500"/>
                  </a:lnTo>
                  <a:lnTo>
                    <a:pt x="1079500" y="228600"/>
                  </a:lnTo>
                  <a:lnTo>
                    <a:pt x="838200" y="0"/>
                  </a:lnTo>
                </a:path>
              </a:pathLst>
            </a:custGeom>
            <a:ln w="38100" cmpd="sng">
              <a:solidFill>
                <a:schemeClr val="accent1">
                  <a:lumMod val="60000"/>
                  <a:lumOff val="40000"/>
                </a:schemeClr>
              </a:solidFill>
              <a:headEnd type="none"/>
              <a:tailEnd type="triangle"/>
            </a:ln>
          </p:spPr>
          <p:txBody>
            <a:bodyPr wrap="none" lIns="45720" rIns="45720" anchor="ctr">
              <a:spAutoFit/>
            </a:bodyPr>
            <a:lstStyle/>
            <a:p>
              <a:pPr>
                <a:defRPr/>
              </a:pPr>
              <a:endParaRPr lang="en-US">
                <a:solidFill>
                  <a:srgbClr val="000066"/>
                </a:solidFill>
              </a:endParaRPr>
            </a:p>
          </p:txBody>
        </p:sp>
      </p:grpSp>
    </p:spTree>
    <p:extLst>
      <p:ext uri="{BB962C8B-B14F-4D97-AF65-F5344CB8AC3E}">
        <p14:creationId xmlns:p14="http://schemas.microsoft.com/office/powerpoint/2010/main" val="1440769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dissolve">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533400" y="76200"/>
            <a:ext cx="8458200" cy="990600"/>
          </a:xfrm>
        </p:spPr>
        <p:txBody>
          <a:bodyPr/>
          <a:lstStyle/>
          <a:p>
            <a:pPr eaLnBrk="1" hangingPunct="1">
              <a:defRPr/>
            </a:pPr>
            <a:r>
              <a:rPr lang="en-US" dirty="0" smtClean="0">
                <a:ea typeface="+mj-ea"/>
                <a:cs typeface="+mj-cs"/>
              </a:rPr>
              <a:t>Buffer </a:t>
            </a:r>
            <a:r>
              <a:rPr lang="en-US" dirty="0">
                <a:ea typeface="+mj-ea"/>
                <a:cs typeface="+mj-cs"/>
              </a:rPr>
              <a:t>Overflow Stack Example</a:t>
            </a:r>
          </a:p>
        </p:txBody>
      </p:sp>
      <p:sp>
        <p:nvSpPr>
          <p:cNvPr id="19458" name="Text Box 32"/>
          <p:cNvSpPr txBox="1">
            <a:spLocks noChangeArrowheads="1"/>
          </p:cNvSpPr>
          <p:nvPr/>
        </p:nvSpPr>
        <p:spPr bwMode="auto">
          <a:xfrm>
            <a:off x="609600" y="1371600"/>
            <a:ext cx="2244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Before call to </a:t>
            </a:r>
            <a:r>
              <a:rPr lang="en-US" sz="1800">
                <a:solidFill>
                  <a:srgbClr val="000066"/>
                </a:solidFill>
                <a:latin typeface="Courier New" charset="0"/>
              </a:rPr>
              <a:t>gets</a:t>
            </a:r>
          </a:p>
        </p:txBody>
      </p:sp>
      <p:sp>
        <p:nvSpPr>
          <p:cNvPr id="16387" name="Text Box 33"/>
          <p:cNvSpPr txBox="1">
            <a:spLocks noChangeArrowheads="1"/>
          </p:cNvSpPr>
          <p:nvPr/>
        </p:nvSpPr>
        <p:spPr bwMode="auto">
          <a:xfrm>
            <a:off x="381000" y="3200400"/>
            <a:ext cx="4899025" cy="2308225"/>
          </a:xfrm>
          <a:prstGeom prst="rect">
            <a:avLst/>
          </a:prstGeom>
          <a:solidFill>
            <a:srgbClr val="CCECFF"/>
          </a:solidFill>
          <a:ln w="25400">
            <a:solidFill>
              <a:schemeClr val="tx1"/>
            </a:solidFill>
            <a:miter lim="800000"/>
            <a:headEnd/>
            <a:tailEnd/>
          </a:ln>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defRPr/>
            </a:pPr>
            <a:r>
              <a:rPr lang="en-US" sz="1600" dirty="0" err="1" smtClean="0">
                <a:solidFill>
                  <a:srgbClr val="000066"/>
                </a:solidFill>
                <a:latin typeface="Courier New" charset="0"/>
              </a:rPr>
              <a:t>unix</a:t>
            </a:r>
            <a:r>
              <a:rPr lang="en-US" sz="1600" dirty="0" smtClean="0">
                <a:solidFill>
                  <a:srgbClr val="000066"/>
                </a:solidFill>
                <a:latin typeface="Courier New" charset="0"/>
              </a:rPr>
              <a:t>&gt; </a:t>
            </a:r>
            <a:r>
              <a:rPr lang="en-US" sz="1600" i="1" dirty="0" err="1" smtClean="0">
                <a:solidFill>
                  <a:srgbClr val="000066"/>
                </a:solidFill>
                <a:latin typeface="Courier New" charset="0"/>
              </a:rPr>
              <a:t>gdb</a:t>
            </a:r>
            <a:r>
              <a:rPr lang="en-US" sz="1600" i="1" dirty="0" smtClean="0">
                <a:solidFill>
                  <a:srgbClr val="000066"/>
                </a:solidFill>
                <a:latin typeface="Courier New" charset="0"/>
              </a:rPr>
              <a:t> </a:t>
            </a:r>
            <a:r>
              <a:rPr lang="en-US" sz="1600" i="1" dirty="0" err="1" smtClean="0">
                <a:solidFill>
                  <a:srgbClr val="000066"/>
                </a:solidFill>
                <a:latin typeface="Courier New" charset="0"/>
              </a:rPr>
              <a:t>bufdemo</a:t>
            </a:r>
            <a:endParaRPr lang="en-US" sz="1600" i="1" dirty="0" smtClean="0">
              <a:solidFill>
                <a:srgbClr val="000066"/>
              </a:solidFill>
              <a:latin typeface="Courier New" charset="0"/>
            </a:endParaRPr>
          </a:p>
          <a:p>
            <a:pPr algn="l">
              <a:lnSpc>
                <a:spcPct val="100000"/>
              </a:lnSpc>
              <a:defRPr/>
            </a:pPr>
            <a:r>
              <a:rPr lang="en-US" sz="1600" dirty="0" smtClean="0">
                <a:solidFill>
                  <a:srgbClr val="000066"/>
                </a:solidFill>
                <a:latin typeface="Courier New" charset="0"/>
              </a:rPr>
              <a:t>(</a:t>
            </a:r>
            <a:r>
              <a:rPr lang="en-US" sz="1600" dirty="0" err="1" smtClean="0">
                <a:solidFill>
                  <a:srgbClr val="000066"/>
                </a:solidFill>
                <a:latin typeface="Courier New" charset="0"/>
              </a:rPr>
              <a:t>gdb</a:t>
            </a:r>
            <a:r>
              <a:rPr lang="en-US" sz="1600" dirty="0" smtClean="0">
                <a:solidFill>
                  <a:srgbClr val="000066"/>
                </a:solidFill>
                <a:latin typeface="Courier New" charset="0"/>
              </a:rPr>
              <a:t>) </a:t>
            </a:r>
            <a:r>
              <a:rPr lang="en-US" sz="1600" i="1" dirty="0" smtClean="0">
                <a:solidFill>
                  <a:srgbClr val="000066"/>
                </a:solidFill>
                <a:latin typeface="Courier New" charset="0"/>
              </a:rPr>
              <a:t>break echo</a:t>
            </a:r>
          </a:p>
          <a:p>
            <a:pPr algn="l">
              <a:lnSpc>
                <a:spcPct val="100000"/>
              </a:lnSpc>
              <a:defRPr/>
            </a:pPr>
            <a:r>
              <a:rPr lang="en-US" sz="1600" dirty="0" smtClean="0">
                <a:solidFill>
                  <a:srgbClr val="000066"/>
                </a:solidFill>
                <a:latin typeface="Courier New" charset="0"/>
              </a:rPr>
              <a:t>Breakpoint 1 at 0x8048583</a:t>
            </a:r>
          </a:p>
          <a:p>
            <a:pPr algn="l">
              <a:lnSpc>
                <a:spcPct val="100000"/>
              </a:lnSpc>
              <a:defRPr/>
            </a:pPr>
            <a:r>
              <a:rPr lang="en-US" sz="1600" dirty="0" smtClean="0">
                <a:solidFill>
                  <a:srgbClr val="000066"/>
                </a:solidFill>
                <a:latin typeface="Courier New" charset="0"/>
              </a:rPr>
              <a:t>(</a:t>
            </a:r>
            <a:r>
              <a:rPr lang="en-US" sz="1600" dirty="0" err="1" smtClean="0">
                <a:solidFill>
                  <a:srgbClr val="000066"/>
                </a:solidFill>
                <a:latin typeface="Courier New" charset="0"/>
              </a:rPr>
              <a:t>gdb</a:t>
            </a:r>
            <a:r>
              <a:rPr lang="en-US" sz="1600" dirty="0" smtClean="0">
                <a:solidFill>
                  <a:srgbClr val="000066"/>
                </a:solidFill>
                <a:latin typeface="Courier New" charset="0"/>
              </a:rPr>
              <a:t>) </a:t>
            </a:r>
            <a:r>
              <a:rPr lang="en-US" sz="1600" i="1" dirty="0" smtClean="0">
                <a:solidFill>
                  <a:srgbClr val="000066"/>
                </a:solidFill>
                <a:latin typeface="Courier New" charset="0"/>
              </a:rPr>
              <a:t>run</a:t>
            </a:r>
          </a:p>
          <a:p>
            <a:pPr algn="l">
              <a:lnSpc>
                <a:spcPct val="100000"/>
              </a:lnSpc>
              <a:defRPr/>
            </a:pPr>
            <a:r>
              <a:rPr lang="en-US" sz="1600" dirty="0" smtClean="0">
                <a:solidFill>
                  <a:srgbClr val="000066"/>
                </a:solidFill>
                <a:latin typeface="Courier New" charset="0"/>
              </a:rPr>
              <a:t>Breakpoint 1, 0x8048583 in echo ()</a:t>
            </a:r>
          </a:p>
          <a:p>
            <a:pPr algn="l">
              <a:lnSpc>
                <a:spcPct val="100000"/>
              </a:lnSpc>
              <a:defRPr/>
            </a:pPr>
            <a:r>
              <a:rPr lang="en-US" sz="1600" dirty="0" smtClean="0">
                <a:solidFill>
                  <a:srgbClr val="000066"/>
                </a:solidFill>
                <a:latin typeface="Courier New" charset="0"/>
              </a:rPr>
              <a:t>(</a:t>
            </a:r>
            <a:r>
              <a:rPr lang="en-US" sz="1600" dirty="0" err="1" smtClean="0">
                <a:solidFill>
                  <a:srgbClr val="000066"/>
                </a:solidFill>
                <a:latin typeface="Courier New" charset="0"/>
              </a:rPr>
              <a:t>gdb</a:t>
            </a:r>
            <a:r>
              <a:rPr lang="en-US" sz="1600" dirty="0" smtClean="0">
                <a:solidFill>
                  <a:srgbClr val="000066"/>
                </a:solidFill>
                <a:latin typeface="Courier New" charset="0"/>
              </a:rPr>
              <a:t>) </a:t>
            </a:r>
            <a:r>
              <a:rPr lang="en-US" sz="1600" i="1" dirty="0" smtClean="0">
                <a:solidFill>
                  <a:srgbClr val="000066"/>
                </a:solidFill>
                <a:latin typeface="Courier New" charset="0"/>
              </a:rPr>
              <a:t>print /x *(unsigned *)$</a:t>
            </a:r>
            <a:r>
              <a:rPr lang="en-US" sz="1600" i="1" dirty="0" err="1" smtClean="0">
                <a:solidFill>
                  <a:srgbClr val="000066"/>
                </a:solidFill>
                <a:latin typeface="Courier New" charset="0"/>
              </a:rPr>
              <a:t>ebp</a:t>
            </a:r>
            <a:endParaRPr lang="en-US" sz="1600" i="1" dirty="0" smtClean="0">
              <a:solidFill>
                <a:srgbClr val="000066"/>
              </a:solidFill>
              <a:latin typeface="Courier New" charset="0"/>
            </a:endParaRPr>
          </a:p>
          <a:p>
            <a:pPr algn="l">
              <a:lnSpc>
                <a:spcPct val="100000"/>
              </a:lnSpc>
              <a:defRPr/>
            </a:pPr>
            <a:r>
              <a:rPr lang="en-US" sz="1600" dirty="0" smtClean="0">
                <a:solidFill>
                  <a:srgbClr val="000066"/>
                </a:solidFill>
                <a:latin typeface="Courier New" charset="0"/>
              </a:rPr>
              <a:t>$1 = </a:t>
            </a:r>
            <a:r>
              <a:rPr lang="en-US" sz="1600" dirty="0" smtClean="0">
                <a:solidFill>
                  <a:srgbClr val="000066">
                    <a:lumMod val="40000"/>
                    <a:lumOff val="60000"/>
                  </a:srgbClr>
                </a:solidFill>
                <a:latin typeface="Courier New" charset="0"/>
              </a:rPr>
              <a:t>0xbffff8f8</a:t>
            </a:r>
          </a:p>
          <a:p>
            <a:pPr algn="l">
              <a:lnSpc>
                <a:spcPct val="100000"/>
              </a:lnSpc>
              <a:defRPr/>
            </a:pPr>
            <a:r>
              <a:rPr lang="en-US" sz="1600" dirty="0" smtClean="0">
                <a:solidFill>
                  <a:srgbClr val="000066"/>
                </a:solidFill>
                <a:latin typeface="Courier New" charset="0"/>
              </a:rPr>
              <a:t>(</a:t>
            </a:r>
            <a:r>
              <a:rPr lang="en-US" sz="1600" dirty="0" err="1" smtClean="0">
                <a:solidFill>
                  <a:srgbClr val="000066"/>
                </a:solidFill>
                <a:latin typeface="Courier New" charset="0"/>
              </a:rPr>
              <a:t>gdb</a:t>
            </a:r>
            <a:r>
              <a:rPr lang="en-US" sz="1600" dirty="0" smtClean="0">
                <a:solidFill>
                  <a:srgbClr val="000066"/>
                </a:solidFill>
                <a:latin typeface="Courier New" charset="0"/>
              </a:rPr>
              <a:t>) </a:t>
            </a:r>
            <a:r>
              <a:rPr lang="en-US" sz="1600" i="1" dirty="0" smtClean="0">
                <a:solidFill>
                  <a:srgbClr val="000066"/>
                </a:solidFill>
                <a:latin typeface="Courier New" charset="0"/>
              </a:rPr>
              <a:t>print /x *((unsigned *)$</a:t>
            </a:r>
            <a:r>
              <a:rPr lang="en-US" sz="1600" i="1" dirty="0" err="1" smtClean="0">
                <a:solidFill>
                  <a:srgbClr val="000066"/>
                </a:solidFill>
                <a:latin typeface="Courier New" charset="0"/>
              </a:rPr>
              <a:t>ebp</a:t>
            </a:r>
            <a:r>
              <a:rPr lang="en-US" sz="1600" i="1" dirty="0" smtClean="0">
                <a:solidFill>
                  <a:srgbClr val="000066"/>
                </a:solidFill>
                <a:latin typeface="Courier New" charset="0"/>
              </a:rPr>
              <a:t> + 1)</a:t>
            </a:r>
          </a:p>
          <a:p>
            <a:pPr algn="l">
              <a:lnSpc>
                <a:spcPct val="100000"/>
              </a:lnSpc>
              <a:defRPr/>
            </a:pPr>
            <a:r>
              <a:rPr lang="en-US" sz="1600" dirty="0" smtClean="0">
                <a:solidFill>
                  <a:srgbClr val="000066"/>
                </a:solidFill>
                <a:latin typeface="Courier New" charset="0"/>
              </a:rPr>
              <a:t>$3 = 0x804864d</a:t>
            </a:r>
          </a:p>
        </p:txBody>
      </p:sp>
      <p:sp>
        <p:nvSpPr>
          <p:cNvPr id="19460" name="Text Box 34"/>
          <p:cNvSpPr txBox="1">
            <a:spLocks noChangeArrowheads="1"/>
          </p:cNvSpPr>
          <p:nvPr/>
        </p:nvSpPr>
        <p:spPr bwMode="auto">
          <a:xfrm>
            <a:off x="381000" y="1981200"/>
            <a:ext cx="6629400" cy="606425"/>
          </a:xfrm>
          <a:prstGeom prst="rect">
            <a:avLst/>
          </a:prstGeom>
          <a:solidFill>
            <a:srgbClr val="CCECFF"/>
          </a:solidFill>
          <a:ln w="25400">
            <a:solidFill>
              <a:schemeClr val="tx1"/>
            </a:solidFill>
            <a:miter lim="800000"/>
            <a:headEnd/>
            <a:tailEnd/>
          </a:ln>
        </p:spPr>
        <p:txBody>
          <a:bodyPr>
            <a:spAutoFit/>
          </a:bodyPr>
          <a:lstStyle>
            <a:lvl1pPr>
              <a:tabLst>
                <a:tab pos="1255713" algn="l"/>
                <a:tab pos="3146425" algn="l"/>
              </a:tabLst>
              <a:defRPr sz="2400" b="1">
                <a:solidFill>
                  <a:schemeClr val="tx1"/>
                </a:solidFill>
                <a:latin typeface="Helvetica" charset="0"/>
                <a:ea typeface="ＭＳ Ｐゴシック" charset="0"/>
                <a:cs typeface="ＭＳ Ｐゴシック" charset="0"/>
              </a:defRPr>
            </a:lvl1pPr>
            <a:lvl2pPr marL="742950" indent="-285750">
              <a:tabLst>
                <a:tab pos="1255713" algn="l"/>
                <a:tab pos="3146425" algn="l"/>
              </a:tabLst>
              <a:defRPr sz="2400" b="1">
                <a:solidFill>
                  <a:schemeClr val="tx1"/>
                </a:solidFill>
                <a:latin typeface="Helvetica" charset="0"/>
                <a:ea typeface="ＭＳ Ｐゴシック" charset="0"/>
              </a:defRPr>
            </a:lvl2pPr>
            <a:lvl3pPr marL="1143000" indent="-228600">
              <a:tabLst>
                <a:tab pos="1255713" algn="l"/>
                <a:tab pos="3146425" algn="l"/>
              </a:tabLst>
              <a:defRPr sz="2400" b="1">
                <a:solidFill>
                  <a:schemeClr val="tx1"/>
                </a:solidFill>
                <a:latin typeface="Helvetica" charset="0"/>
                <a:ea typeface="ＭＳ Ｐゴシック" charset="0"/>
              </a:defRPr>
            </a:lvl3pPr>
            <a:lvl4pPr marL="1600200" indent="-228600">
              <a:tabLst>
                <a:tab pos="1255713" algn="l"/>
                <a:tab pos="3146425" algn="l"/>
              </a:tabLst>
              <a:defRPr sz="2400" b="1">
                <a:solidFill>
                  <a:schemeClr val="tx1"/>
                </a:solidFill>
                <a:latin typeface="Helvetica" charset="0"/>
                <a:ea typeface="ＭＳ Ｐゴシック" charset="0"/>
              </a:defRPr>
            </a:lvl4pPr>
            <a:lvl5pPr marL="2057400" indent="-228600">
              <a:tabLst>
                <a:tab pos="1255713" algn="l"/>
                <a:tab pos="3146425" algn="l"/>
              </a:tabLst>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9pPr>
          </a:lstStyle>
          <a:p>
            <a:pPr algn="l">
              <a:lnSpc>
                <a:spcPct val="100000"/>
              </a:lnSpc>
            </a:pPr>
            <a:r>
              <a:rPr lang="en-US" sz="1600">
                <a:solidFill>
                  <a:srgbClr val="000066"/>
                </a:solidFill>
                <a:latin typeface="Courier New" charset="0"/>
              </a:rPr>
              <a:t> 8048648:	call 804857c &lt;echo&gt;</a:t>
            </a:r>
          </a:p>
          <a:p>
            <a:pPr algn="l">
              <a:lnSpc>
                <a:spcPct val="100000"/>
              </a:lnSpc>
            </a:pPr>
            <a:r>
              <a:rPr lang="en-US" sz="1600">
                <a:solidFill>
                  <a:srgbClr val="000066"/>
                </a:solidFill>
                <a:latin typeface="Courier New" charset="0"/>
              </a:rPr>
              <a:t> </a:t>
            </a:r>
            <a:r>
              <a:rPr lang="en-US" sz="1600">
                <a:solidFill>
                  <a:srgbClr val="00A600"/>
                </a:solidFill>
                <a:latin typeface="Courier New" charset="0"/>
              </a:rPr>
              <a:t>804864d</a:t>
            </a:r>
            <a:r>
              <a:rPr lang="en-US" sz="1600">
                <a:solidFill>
                  <a:srgbClr val="000066"/>
                </a:solidFill>
                <a:latin typeface="Courier New" charset="0"/>
              </a:rPr>
              <a:t>:	mov  0xffffffe8(%ebp),%ebx </a:t>
            </a:r>
            <a:r>
              <a:rPr lang="en-US" sz="1600" i="1">
                <a:solidFill>
                  <a:srgbClr val="000066"/>
                </a:solidFill>
                <a:latin typeface="Courier New" charset="0"/>
              </a:rPr>
              <a:t># Return Point</a:t>
            </a:r>
          </a:p>
        </p:txBody>
      </p:sp>
      <p:grpSp>
        <p:nvGrpSpPr>
          <p:cNvPr id="3" name="Group 2"/>
          <p:cNvGrpSpPr>
            <a:grpSpLocks/>
          </p:cNvGrpSpPr>
          <p:nvPr/>
        </p:nvGrpSpPr>
        <p:grpSpPr bwMode="auto">
          <a:xfrm>
            <a:off x="5486400" y="2895600"/>
            <a:ext cx="3706813" cy="3124200"/>
            <a:chOff x="5486402" y="2895600"/>
            <a:chExt cx="3706054" cy="3124200"/>
          </a:xfrm>
        </p:grpSpPr>
        <p:grpSp>
          <p:nvGrpSpPr>
            <p:cNvPr id="19462" name="Group 65"/>
            <p:cNvGrpSpPr>
              <a:grpSpLocks/>
            </p:cNvGrpSpPr>
            <p:nvPr/>
          </p:nvGrpSpPr>
          <p:grpSpPr bwMode="auto">
            <a:xfrm>
              <a:off x="5486402" y="2895600"/>
              <a:ext cx="2479676" cy="3124200"/>
              <a:chOff x="2149" y="1632"/>
              <a:chExt cx="1562" cy="1968"/>
            </a:xfrm>
          </p:grpSpPr>
          <p:sp>
            <p:nvSpPr>
              <p:cNvPr id="19465" name="Freeform 36"/>
              <p:cNvSpPr>
                <a:spLocks/>
              </p:cNvSpPr>
              <p:nvPr/>
            </p:nvSpPr>
            <p:spPr bwMode="auto">
              <a:xfrm>
                <a:off x="2149" y="1686"/>
                <a:ext cx="251" cy="954"/>
              </a:xfrm>
              <a:custGeom>
                <a:avLst/>
                <a:gdLst>
                  <a:gd name="T0" fmla="*/ 36 w 480"/>
                  <a:gd name="T1" fmla="*/ 954 h 954"/>
                  <a:gd name="T2" fmla="*/ 10 w 480"/>
                  <a:gd name="T3" fmla="*/ 810 h 954"/>
                  <a:gd name="T4" fmla="*/ 0 w 480"/>
                  <a:gd name="T5" fmla="*/ 474 h 954"/>
                  <a:gd name="T6" fmla="*/ 10 w 480"/>
                  <a:gd name="T7" fmla="*/ 90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9466"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19467"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19468"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19469"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19470"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19471"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19472"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19473" name="Rectangle 61"/>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19474" name="Rectangle 62"/>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19475" name="Group 64"/>
              <p:cNvGrpSpPr>
                <a:grpSpLocks/>
              </p:cNvGrpSpPr>
              <p:nvPr/>
            </p:nvGrpSpPr>
            <p:grpSpPr bwMode="auto">
              <a:xfrm>
                <a:off x="2400" y="2352"/>
                <a:ext cx="960" cy="576"/>
                <a:chOff x="3408" y="2928"/>
                <a:chExt cx="960" cy="576"/>
              </a:xfrm>
            </p:grpSpPr>
            <p:grpSp>
              <p:nvGrpSpPr>
                <p:cNvPr id="19477" name="Group 16"/>
                <p:cNvGrpSpPr>
                  <a:grpSpLocks/>
                </p:cNvGrpSpPr>
                <p:nvPr/>
              </p:nvGrpSpPr>
              <p:grpSpPr bwMode="auto">
                <a:xfrm>
                  <a:off x="3408" y="3120"/>
                  <a:ext cx="960" cy="192"/>
                  <a:chOff x="2256" y="2928"/>
                  <a:chExt cx="960" cy="192"/>
                </a:xfrm>
              </p:grpSpPr>
              <p:sp>
                <p:nvSpPr>
                  <p:cNvPr id="19487"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19488"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19489"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sp>
                <p:nvSpPr>
                  <p:cNvPr id="19490"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grpSp>
            <p:grpSp>
              <p:nvGrpSpPr>
                <p:cNvPr id="19478" name="Group 21"/>
                <p:cNvGrpSpPr>
                  <a:grpSpLocks/>
                </p:cNvGrpSpPr>
                <p:nvPr/>
              </p:nvGrpSpPr>
              <p:grpSpPr bwMode="auto">
                <a:xfrm>
                  <a:off x="3408" y="2928"/>
                  <a:ext cx="960" cy="192"/>
                  <a:chOff x="2688" y="3168"/>
                  <a:chExt cx="960" cy="192"/>
                </a:xfrm>
              </p:grpSpPr>
              <p:sp>
                <p:nvSpPr>
                  <p:cNvPr id="19483"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19484"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19485"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19486"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19479"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19480"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19481"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19482"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grpSp>
          <p:sp>
            <p:nvSpPr>
              <p:cNvPr id="19476"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19463" name="TextBox 1"/>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19464" name="TextBox 48"/>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spTree>
    <p:extLst>
      <p:ext uri="{BB962C8B-B14F-4D97-AF65-F5344CB8AC3E}">
        <p14:creationId xmlns:p14="http://schemas.microsoft.com/office/powerpoint/2010/main" val="2133979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dissolve">
                                      <p:cBhvr>
                                        <p:cTn id="1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533400" y="228600"/>
            <a:ext cx="7810500" cy="573088"/>
          </a:xfrm>
        </p:spPr>
        <p:txBody>
          <a:bodyPr/>
          <a:lstStyle/>
          <a:p>
            <a:pPr eaLnBrk="1" hangingPunct="1">
              <a:defRPr/>
            </a:pPr>
            <a:r>
              <a:rPr lang="en-US">
                <a:ea typeface="+mj-ea"/>
                <a:cs typeface="+mj-cs"/>
              </a:rPr>
              <a:t>Buffer Overflow Example #1</a:t>
            </a:r>
          </a:p>
        </p:txBody>
      </p:sp>
      <p:sp>
        <p:nvSpPr>
          <p:cNvPr id="20482" name="Text Box 32"/>
          <p:cNvSpPr txBox="1">
            <a:spLocks noChangeArrowheads="1"/>
          </p:cNvSpPr>
          <p:nvPr/>
        </p:nvSpPr>
        <p:spPr bwMode="auto">
          <a:xfrm>
            <a:off x="1295400" y="1676400"/>
            <a:ext cx="2282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Before Call to </a:t>
            </a:r>
            <a:r>
              <a:rPr lang="en-US" sz="1800">
                <a:solidFill>
                  <a:srgbClr val="000066"/>
                </a:solidFill>
                <a:latin typeface="Courier New" charset="0"/>
              </a:rPr>
              <a:t>gets</a:t>
            </a:r>
          </a:p>
        </p:txBody>
      </p:sp>
      <p:sp>
        <p:nvSpPr>
          <p:cNvPr id="362529" name="Text Box 33"/>
          <p:cNvSpPr txBox="1">
            <a:spLocks noChangeArrowheads="1"/>
          </p:cNvSpPr>
          <p:nvPr/>
        </p:nvSpPr>
        <p:spPr bwMode="auto">
          <a:xfrm>
            <a:off x="4525963" y="1447800"/>
            <a:ext cx="2786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Input = </a:t>
            </a:r>
            <a:r>
              <a:rPr lang="ja-JP" altLang="en-US" sz="1800">
                <a:solidFill>
                  <a:srgbClr val="000066"/>
                </a:solidFill>
              </a:rPr>
              <a:t>“</a:t>
            </a:r>
            <a:r>
              <a:rPr lang="en-US" altLang="ja-JP" sz="1800">
                <a:solidFill>
                  <a:srgbClr val="FF1A1A"/>
                </a:solidFill>
              </a:rPr>
              <a:t>123</a:t>
            </a:r>
            <a:r>
              <a:rPr lang="ja-JP" altLang="en-US" sz="1800">
                <a:solidFill>
                  <a:srgbClr val="000066"/>
                </a:solidFill>
              </a:rPr>
              <a:t>”</a:t>
            </a:r>
            <a:endParaRPr lang="en-US" altLang="ja-JP" sz="1800">
              <a:solidFill>
                <a:srgbClr val="000066"/>
              </a:solidFill>
            </a:endParaRPr>
          </a:p>
          <a:p>
            <a:pPr>
              <a:lnSpc>
                <a:spcPct val="100000"/>
              </a:lnSpc>
            </a:pPr>
            <a:r>
              <a:rPr lang="en-US" altLang="ja-JP" sz="1800">
                <a:solidFill>
                  <a:srgbClr val="000066"/>
                </a:solidFill>
              </a:rPr>
              <a:t>i.e. </a:t>
            </a:r>
            <a:r>
              <a:rPr lang="en-US" sz="1800">
                <a:solidFill>
                  <a:srgbClr val="000066"/>
                </a:solidFill>
                <a:latin typeface="Courier New" charset="0"/>
              </a:rPr>
              <a:t>(0x31,0x32,0x33)</a:t>
            </a:r>
          </a:p>
        </p:txBody>
      </p:sp>
      <p:sp>
        <p:nvSpPr>
          <p:cNvPr id="362530" name="Text Box 34"/>
          <p:cNvSpPr txBox="1">
            <a:spLocks noChangeArrowheads="1"/>
          </p:cNvSpPr>
          <p:nvPr/>
        </p:nvSpPr>
        <p:spPr bwMode="auto">
          <a:xfrm>
            <a:off x="5299075" y="5562600"/>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No Problem</a:t>
            </a:r>
          </a:p>
        </p:txBody>
      </p:sp>
      <p:grpSp>
        <p:nvGrpSpPr>
          <p:cNvPr id="20485" name="Group 46"/>
          <p:cNvGrpSpPr>
            <a:grpSpLocks/>
          </p:cNvGrpSpPr>
          <p:nvPr/>
        </p:nvGrpSpPr>
        <p:grpSpPr bwMode="auto">
          <a:xfrm>
            <a:off x="609600" y="2209800"/>
            <a:ext cx="3706813" cy="3124200"/>
            <a:chOff x="5486402" y="2895600"/>
            <a:chExt cx="3706054" cy="3124200"/>
          </a:xfrm>
        </p:grpSpPr>
        <p:grpSp>
          <p:nvGrpSpPr>
            <p:cNvPr id="20516" name="Group 65"/>
            <p:cNvGrpSpPr>
              <a:grpSpLocks/>
            </p:cNvGrpSpPr>
            <p:nvPr/>
          </p:nvGrpSpPr>
          <p:grpSpPr bwMode="auto">
            <a:xfrm>
              <a:off x="5486402" y="2895600"/>
              <a:ext cx="2479676" cy="3124200"/>
              <a:chOff x="2149" y="1632"/>
              <a:chExt cx="1562" cy="1968"/>
            </a:xfrm>
          </p:grpSpPr>
          <p:sp>
            <p:nvSpPr>
              <p:cNvPr id="20519" name="Freeform 36"/>
              <p:cNvSpPr>
                <a:spLocks/>
              </p:cNvSpPr>
              <p:nvPr/>
            </p:nvSpPr>
            <p:spPr bwMode="auto">
              <a:xfrm>
                <a:off x="2149" y="1686"/>
                <a:ext cx="251" cy="954"/>
              </a:xfrm>
              <a:custGeom>
                <a:avLst/>
                <a:gdLst>
                  <a:gd name="T0" fmla="*/ 36 w 480"/>
                  <a:gd name="T1" fmla="*/ 954 h 954"/>
                  <a:gd name="T2" fmla="*/ 10 w 480"/>
                  <a:gd name="T3" fmla="*/ 810 h 954"/>
                  <a:gd name="T4" fmla="*/ 0 w 480"/>
                  <a:gd name="T5" fmla="*/ 474 h 954"/>
                  <a:gd name="T6" fmla="*/ 10 w 480"/>
                  <a:gd name="T7" fmla="*/ 90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0520"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0521"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0522"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0523"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0524"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0525"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0526"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0527" name="Rectangle 61"/>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0528" name="Rectangle 62"/>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0529" name="Group 64"/>
              <p:cNvGrpSpPr>
                <a:grpSpLocks/>
              </p:cNvGrpSpPr>
              <p:nvPr/>
            </p:nvGrpSpPr>
            <p:grpSpPr bwMode="auto">
              <a:xfrm>
                <a:off x="2400" y="2352"/>
                <a:ext cx="960" cy="576"/>
                <a:chOff x="3408" y="2928"/>
                <a:chExt cx="960" cy="576"/>
              </a:xfrm>
            </p:grpSpPr>
            <p:grpSp>
              <p:nvGrpSpPr>
                <p:cNvPr id="20531" name="Group 16"/>
                <p:cNvGrpSpPr>
                  <a:grpSpLocks/>
                </p:cNvGrpSpPr>
                <p:nvPr/>
              </p:nvGrpSpPr>
              <p:grpSpPr bwMode="auto">
                <a:xfrm>
                  <a:off x="3408" y="3120"/>
                  <a:ext cx="960" cy="192"/>
                  <a:chOff x="2256" y="2928"/>
                  <a:chExt cx="960" cy="192"/>
                </a:xfrm>
              </p:grpSpPr>
              <p:sp>
                <p:nvSpPr>
                  <p:cNvPr id="20541"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20542"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20543"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sp>
                <p:nvSpPr>
                  <p:cNvPr id="20544"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grpSp>
            <p:grpSp>
              <p:nvGrpSpPr>
                <p:cNvPr id="20532" name="Group 21"/>
                <p:cNvGrpSpPr>
                  <a:grpSpLocks/>
                </p:cNvGrpSpPr>
                <p:nvPr/>
              </p:nvGrpSpPr>
              <p:grpSpPr bwMode="auto">
                <a:xfrm>
                  <a:off x="3408" y="2928"/>
                  <a:ext cx="960" cy="192"/>
                  <a:chOff x="2688" y="3168"/>
                  <a:chExt cx="960" cy="192"/>
                </a:xfrm>
              </p:grpSpPr>
              <p:sp>
                <p:nvSpPr>
                  <p:cNvPr id="20537"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0538"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0539"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0540"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20533"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0534"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0535"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0536"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grpSp>
          <p:sp>
            <p:nvSpPr>
              <p:cNvPr id="20530"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0517" name="TextBox 48"/>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0518" name="TextBox 49"/>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grpSp>
        <p:nvGrpSpPr>
          <p:cNvPr id="107" name="Group 106"/>
          <p:cNvGrpSpPr>
            <a:grpSpLocks/>
          </p:cNvGrpSpPr>
          <p:nvPr/>
        </p:nvGrpSpPr>
        <p:grpSpPr bwMode="auto">
          <a:xfrm>
            <a:off x="4827588" y="2209800"/>
            <a:ext cx="3706812" cy="3124200"/>
            <a:chOff x="5486402" y="2895600"/>
            <a:chExt cx="3706054" cy="3124200"/>
          </a:xfrm>
        </p:grpSpPr>
        <p:grpSp>
          <p:nvGrpSpPr>
            <p:cNvPr id="20487" name="Group 65"/>
            <p:cNvGrpSpPr>
              <a:grpSpLocks/>
            </p:cNvGrpSpPr>
            <p:nvPr/>
          </p:nvGrpSpPr>
          <p:grpSpPr bwMode="auto">
            <a:xfrm>
              <a:off x="5486402" y="2895600"/>
              <a:ext cx="2479676" cy="3124200"/>
              <a:chOff x="2149" y="1632"/>
              <a:chExt cx="1562" cy="1968"/>
            </a:xfrm>
          </p:grpSpPr>
          <p:sp>
            <p:nvSpPr>
              <p:cNvPr id="20490" name="Freeform 36"/>
              <p:cNvSpPr>
                <a:spLocks/>
              </p:cNvSpPr>
              <p:nvPr/>
            </p:nvSpPr>
            <p:spPr bwMode="auto">
              <a:xfrm>
                <a:off x="2149" y="1686"/>
                <a:ext cx="251" cy="954"/>
              </a:xfrm>
              <a:custGeom>
                <a:avLst/>
                <a:gdLst>
                  <a:gd name="T0" fmla="*/ 36 w 480"/>
                  <a:gd name="T1" fmla="*/ 954 h 954"/>
                  <a:gd name="T2" fmla="*/ 10 w 480"/>
                  <a:gd name="T3" fmla="*/ 810 h 954"/>
                  <a:gd name="T4" fmla="*/ 0 w 480"/>
                  <a:gd name="T5" fmla="*/ 474 h 954"/>
                  <a:gd name="T6" fmla="*/ 10 w 480"/>
                  <a:gd name="T7" fmla="*/ 90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0491"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0492"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0493"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0494"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0495"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0496"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0497"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0498" name="Rectangle 61"/>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0499" name="Rectangle 62"/>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0500" name="Group 64"/>
              <p:cNvGrpSpPr>
                <a:grpSpLocks/>
              </p:cNvGrpSpPr>
              <p:nvPr/>
            </p:nvGrpSpPr>
            <p:grpSpPr bwMode="auto">
              <a:xfrm>
                <a:off x="2400" y="2352"/>
                <a:ext cx="960" cy="576"/>
                <a:chOff x="3408" y="2928"/>
                <a:chExt cx="960" cy="576"/>
              </a:xfrm>
            </p:grpSpPr>
            <p:grpSp>
              <p:nvGrpSpPr>
                <p:cNvPr id="20502" name="Group 16"/>
                <p:cNvGrpSpPr>
                  <a:grpSpLocks/>
                </p:cNvGrpSpPr>
                <p:nvPr/>
              </p:nvGrpSpPr>
              <p:grpSpPr bwMode="auto">
                <a:xfrm>
                  <a:off x="3408" y="3120"/>
                  <a:ext cx="960" cy="192"/>
                  <a:chOff x="2256" y="2928"/>
                  <a:chExt cx="960" cy="192"/>
                </a:xfrm>
              </p:grpSpPr>
              <p:sp>
                <p:nvSpPr>
                  <p:cNvPr id="20512"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20513"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20514"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sp>
                <p:nvSpPr>
                  <p:cNvPr id="20515"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grpSp>
            <p:grpSp>
              <p:nvGrpSpPr>
                <p:cNvPr id="20503" name="Group 21"/>
                <p:cNvGrpSpPr>
                  <a:grpSpLocks/>
                </p:cNvGrpSpPr>
                <p:nvPr/>
              </p:nvGrpSpPr>
              <p:grpSpPr bwMode="auto">
                <a:xfrm>
                  <a:off x="3408" y="2928"/>
                  <a:ext cx="960" cy="192"/>
                  <a:chOff x="2688" y="3168"/>
                  <a:chExt cx="960" cy="192"/>
                </a:xfrm>
              </p:grpSpPr>
              <p:sp>
                <p:nvSpPr>
                  <p:cNvPr id="20508"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0509"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0510"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0511"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125"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defRPr/>
                  </a:pPr>
                  <a:r>
                    <a:rPr lang="en-US" sz="1600" dirty="0">
                      <a:solidFill>
                        <a:srgbClr val="800000">
                          <a:lumMod val="60000"/>
                          <a:lumOff val="40000"/>
                        </a:srgbClr>
                      </a:solidFill>
                      <a:latin typeface="Courier New" charset="0"/>
                    </a:rPr>
                    <a:t>00</a:t>
                  </a:r>
                </a:p>
              </p:txBody>
            </p:sp>
            <p:sp>
              <p:nvSpPr>
                <p:cNvPr id="20505"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33</a:t>
                  </a:r>
                </a:p>
              </p:txBody>
            </p:sp>
            <p:sp>
              <p:nvSpPr>
                <p:cNvPr id="20506"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32</a:t>
                  </a:r>
                </a:p>
              </p:txBody>
            </p:sp>
            <p:sp>
              <p:nvSpPr>
                <p:cNvPr id="20507"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31</a:t>
                  </a:r>
                </a:p>
              </p:txBody>
            </p:sp>
          </p:grpSp>
          <p:sp>
            <p:nvSpPr>
              <p:cNvPr id="20501"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0488" name="TextBox 108"/>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0489" name="TextBox 109"/>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spTree>
    <p:extLst>
      <p:ext uri="{BB962C8B-B14F-4D97-AF65-F5344CB8AC3E}">
        <p14:creationId xmlns:p14="http://schemas.microsoft.com/office/powerpoint/2010/main" val="1759587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25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dissolve">
                                      <p:cBhvr>
                                        <p:cTn id="11" dur="500"/>
                                        <p:tgtEl>
                                          <p:spTgt spid="1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625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29" grpId="0" autoUpdateAnimBg="0"/>
      <p:bldP spid="362530"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381000" y="228600"/>
            <a:ext cx="7962900" cy="573088"/>
          </a:xfrm>
        </p:spPr>
        <p:txBody>
          <a:bodyPr/>
          <a:lstStyle/>
          <a:p>
            <a:pPr eaLnBrk="1" hangingPunct="1">
              <a:defRPr/>
            </a:pPr>
            <a:r>
              <a:rPr lang="en-US">
                <a:ea typeface="+mj-ea"/>
                <a:cs typeface="+mj-cs"/>
              </a:rPr>
              <a:t>Buffer Overflow Stack Example #2</a:t>
            </a:r>
          </a:p>
        </p:txBody>
      </p:sp>
      <p:sp>
        <p:nvSpPr>
          <p:cNvPr id="363535" name="Text Box 15"/>
          <p:cNvSpPr txBox="1">
            <a:spLocks noChangeArrowheads="1"/>
          </p:cNvSpPr>
          <p:nvPr/>
        </p:nvSpPr>
        <p:spPr bwMode="auto">
          <a:xfrm>
            <a:off x="4191000" y="10668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Input = </a:t>
            </a:r>
            <a:r>
              <a:rPr lang="ja-JP" altLang="en-US" sz="1800">
                <a:solidFill>
                  <a:srgbClr val="000066"/>
                </a:solidFill>
              </a:rPr>
              <a:t>“</a:t>
            </a:r>
            <a:r>
              <a:rPr lang="en-US" altLang="ja-JP" sz="1800">
                <a:solidFill>
                  <a:srgbClr val="000066"/>
                </a:solidFill>
              </a:rPr>
              <a:t>12345</a:t>
            </a:r>
            <a:r>
              <a:rPr lang="ja-JP" altLang="en-US" sz="1800">
                <a:solidFill>
                  <a:srgbClr val="000066"/>
                </a:solidFill>
              </a:rPr>
              <a:t>”</a:t>
            </a:r>
            <a:endParaRPr lang="en-US" altLang="ja-JP" sz="1800">
              <a:solidFill>
                <a:srgbClr val="000066"/>
              </a:solidFill>
              <a:latin typeface="Courier New" charset="0"/>
            </a:endParaRPr>
          </a:p>
          <a:p>
            <a:pPr algn="l">
              <a:lnSpc>
                <a:spcPct val="100000"/>
              </a:lnSpc>
            </a:pPr>
            <a:endParaRPr lang="en-US" sz="1800">
              <a:solidFill>
                <a:srgbClr val="000066"/>
              </a:solidFill>
            </a:endParaRPr>
          </a:p>
        </p:txBody>
      </p:sp>
      <p:sp>
        <p:nvSpPr>
          <p:cNvPr id="363553" name="Text Box 33"/>
          <p:cNvSpPr txBox="1">
            <a:spLocks noChangeArrowheads="1"/>
          </p:cNvSpPr>
          <p:nvPr/>
        </p:nvSpPr>
        <p:spPr bwMode="auto">
          <a:xfrm>
            <a:off x="914400" y="5121275"/>
            <a:ext cx="7848600" cy="1584325"/>
          </a:xfrm>
          <a:prstGeom prst="rect">
            <a:avLst/>
          </a:prstGeom>
          <a:solidFill>
            <a:srgbClr val="CCECFF"/>
          </a:solidFill>
          <a:ln w="25400">
            <a:solidFill>
              <a:schemeClr val="tx1"/>
            </a:solidFill>
            <a:miter lim="800000"/>
            <a:headEnd/>
            <a:tailEnd/>
          </a:ln>
        </p:spPr>
        <p:txBody>
          <a:bodyPr>
            <a:spAutoFit/>
          </a:bodyPr>
          <a:lstStyle>
            <a:lvl1pPr>
              <a:tabLst>
                <a:tab pos="1255713" algn="l"/>
                <a:tab pos="3146425" algn="l"/>
              </a:tabLst>
              <a:defRPr sz="2400" b="1">
                <a:solidFill>
                  <a:schemeClr val="tx1"/>
                </a:solidFill>
                <a:latin typeface="Helvetica" charset="0"/>
                <a:ea typeface="ＭＳ Ｐゴシック" charset="0"/>
                <a:cs typeface="ＭＳ Ｐゴシック" charset="0"/>
              </a:defRPr>
            </a:lvl1pPr>
            <a:lvl2pPr marL="742950" indent="-285750">
              <a:tabLst>
                <a:tab pos="1255713" algn="l"/>
                <a:tab pos="3146425" algn="l"/>
              </a:tabLst>
              <a:defRPr sz="2400" b="1">
                <a:solidFill>
                  <a:schemeClr val="tx1"/>
                </a:solidFill>
                <a:latin typeface="Helvetica" charset="0"/>
                <a:ea typeface="ＭＳ Ｐゴシック" charset="0"/>
              </a:defRPr>
            </a:lvl2pPr>
            <a:lvl3pPr marL="1143000" indent="-228600">
              <a:tabLst>
                <a:tab pos="1255713" algn="l"/>
                <a:tab pos="3146425" algn="l"/>
              </a:tabLst>
              <a:defRPr sz="2400" b="1">
                <a:solidFill>
                  <a:schemeClr val="tx1"/>
                </a:solidFill>
                <a:latin typeface="Helvetica" charset="0"/>
                <a:ea typeface="ＭＳ Ｐゴシック" charset="0"/>
              </a:defRPr>
            </a:lvl3pPr>
            <a:lvl4pPr marL="1600200" indent="-228600">
              <a:tabLst>
                <a:tab pos="1255713" algn="l"/>
                <a:tab pos="3146425" algn="l"/>
              </a:tabLst>
              <a:defRPr sz="2400" b="1">
                <a:solidFill>
                  <a:schemeClr val="tx1"/>
                </a:solidFill>
                <a:latin typeface="Helvetica" charset="0"/>
                <a:ea typeface="ＭＳ Ｐゴシック" charset="0"/>
              </a:defRPr>
            </a:lvl4pPr>
            <a:lvl5pPr marL="2057400" indent="-228600">
              <a:tabLst>
                <a:tab pos="1255713" algn="l"/>
                <a:tab pos="3146425" algn="l"/>
              </a:tabLst>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9pPr>
          </a:lstStyle>
          <a:p>
            <a:pPr algn="l">
              <a:lnSpc>
                <a:spcPct val="100000"/>
              </a:lnSpc>
            </a:pPr>
            <a:r>
              <a:rPr lang="en-US" sz="1600">
                <a:solidFill>
                  <a:srgbClr val="000066"/>
                </a:solidFill>
                <a:latin typeface="Courier New" charset="0"/>
              </a:rPr>
              <a:t> 8048592:	push   %ebx</a:t>
            </a:r>
          </a:p>
          <a:p>
            <a:pPr algn="l">
              <a:lnSpc>
                <a:spcPct val="100000"/>
              </a:lnSpc>
            </a:pPr>
            <a:r>
              <a:rPr lang="en-US" sz="1600">
                <a:solidFill>
                  <a:srgbClr val="000066"/>
                </a:solidFill>
                <a:latin typeface="Courier New" charset="0"/>
              </a:rPr>
              <a:t> 8048593:	call   80483e4 &lt;_init+0x50&gt;  # gets</a:t>
            </a:r>
          </a:p>
          <a:p>
            <a:pPr algn="l">
              <a:lnSpc>
                <a:spcPct val="100000"/>
              </a:lnSpc>
            </a:pPr>
            <a:r>
              <a:rPr lang="en-US" sz="1600">
                <a:solidFill>
                  <a:srgbClr val="000066"/>
                </a:solidFill>
                <a:latin typeface="Courier New" charset="0"/>
              </a:rPr>
              <a:t> 8048598:	mov    0xffffffe8(%ebp),%ebx</a:t>
            </a:r>
          </a:p>
          <a:p>
            <a:pPr algn="l">
              <a:lnSpc>
                <a:spcPct val="100000"/>
              </a:lnSpc>
            </a:pPr>
            <a:r>
              <a:rPr lang="en-US" sz="1600">
                <a:solidFill>
                  <a:srgbClr val="000066"/>
                </a:solidFill>
                <a:latin typeface="Courier New" charset="0"/>
              </a:rPr>
              <a:t> 804859b:	mov    %ebp,%esp</a:t>
            </a:r>
          </a:p>
          <a:p>
            <a:pPr algn="l">
              <a:lnSpc>
                <a:spcPct val="100000"/>
              </a:lnSpc>
            </a:pPr>
            <a:r>
              <a:rPr lang="en-US" sz="1600">
                <a:solidFill>
                  <a:srgbClr val="000066"/>
                </a:solidFill>
                <a:latin typeface="Courier New" charset="0"/>
              </a:rPr>
              <a:t> 804859d:	</a:t>
            </a:r>
            <a:r>
              <a:rPr lang="en-US" sz="1600">
                <a:solidFill>
                  <a:srgbClr val="A50021"/>
                </a:solidFill>
                <a:latin typeface="Courier New" charset="0"/>
              </a:rPr>
              <a:t>pop    %ebp	</a:t>
            </a:r>
            <a:r>
              <a:rPr lang="en-US" sz="1600" i="1">
                <a:solidFill>
                  <a:srgbClr val="FF1A1A"/>
                </a:solidFill>
                <a:latin typeface="Courier New" charset="0"/>
              </a:rPr>
              <a:t># %ebp gets set to invalid value</a:t>
            </a:r>
          </a:p>
          <a:p>
            <a:pPr algn="l">
              <a:lnSpc>
                <a:spcPct val="100000"/>
              </a:lnSpc>
            </a:pPr>
            <a:r>
              <a:rPr lang="en-US" sz="1600">
                <a:solidFill>
                  <a:srgbClr val="000066"/>
                </a:solidFill>
                <a:latin typeface="Courier New" charset="0"/>
              </a:rPr>
              <a:t> 804859e:	ret</a:t>
            </a:r>
          </a:p>
        </p:txBody>
      </p:sp>
      <p:sp>
        <p:nvSpPr>
          <p:cNvPr id="21508" name="Text Box 36"/>
          <p:cNvSpPr txBox="1">
            <a:spLocks noChangeArrowheads="1"/>
          </p:cNvSpPr>
          <p:nvPr/>
        </p:nvSpPr>
        <p:spPr bwMode="auto">
          <a:xfrm>
            <a:off x="685800" y="4738688"/>
            <a:ext cx="1479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latin typeface="Courier New" charset="0"/>
              </a:rPr>
              <a:t>echo </a:t>
            </a:r>
            <a:r>
              <a:rPr lang="en-US" sz="1800">
                <a:solidFill>
                  <a:srgbClr val="000066"/>
                </a:solidFill>
              </a:rPr>
              <a:t>code:</a:t>
            </a:r>
          </a:p>
        </p:txBody>
      </p:sp>
      <p:sp>
        <p:nvSpPr>
          <p:cNvPr id="21509" name="Rectangle 37"/>
          <p:cNvSpPr>
            <a:spLocks noChangeArrowheads="1"/>
          </p:cNvSpPr>
          <p:nvPr/>
        </p:nvSpPr>
        <p:spPr bwMode="auto">
          <a:xfrm>
            <a:off x="0" y="32988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lIns="45720" rIns="45720">
            <a:spAutoFit/>
          </a:bodyPr>
          <a:lstStyle/>
          <a:p>
            <a:pPr algn="l">
              <a:lnSpc>
                <a:spcPct val="100000"/>
              </a:lnSpc>
            </a:pPr>
            <a:r>
              <a:rPr lang="en-US" sz="1100" b="0">
                <a:solidFill>
                  <a:srgbClr val="000066"/>
                </a:solidFill>
                <a:latin typeface="Times" charset="0"/>
                <a:cs typeface="Times New Roman" charset="0"/>
              </a:rPr>
              <a:t>                                               </a:t>
            </a:r>
            <a:endParaRPr lang="en-US" sz="2400" b="0">
              <a:solidFill>
                <a:srgbClr val="000066"/>
              </a:solidFill>
              <a:latin typeface="Times" charset="0"/>
              <a:cs typeface="Times New Roman" charset="0"/>
            </a:endParaRPr>
          </a:p>
        </p:txBody>
      </p:sp>
      <p:sp>
        <p:nvSpPr>
          <p:cNvPr id="21510" name="Text Box 32"/>
          <p:cNvSpPr txBox="1">
            <a:spLocks noChangeArrowheads="1"/>
          </p:cNvSpPr>
          <p:nvPr/>
        </p:nvSpPr>
        <p:spPr bwMode="auto">
          <a:xfrm>
            <a:off x="838200" y="990600"/>
            <a:ext cx="2282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Before Call to </a:t>
            </a:r>
            <a:r>
              <a:rPr lang="en-US" sz="1800">
                <a:solidFill>
                  <a:srgbClr val="000066"/>
                </a:solidFill>
                <a:latin typeface="Courier New" charset="0"/>
              </a:rPr>
              <a:t>gets</a:t>
            </a:r>
          </a:p>
        </p:txBody>
      </p:sp>
      <p:grpSp>
        <p:nvGrpSpPr>
          <p:cNvPr id="21511" name="Group 49"/>
          <p:cNvGrpSpPr>
            <a:grpSpLocks/>
          </p:cNvGrpSpPr>
          <p:nvPr/>
        </p:nvGrpSpPr>
        <p:grpSpPr bwMode="auto">
          <a:xfrm>
            <a:off x="152400" y="1524000"/>
            <a:ext cx="3706813" cy="3124200"/>
            <a:chOff x="5486402" y="2895600"/>
            <a:chExt cx="3706054" cy="3124200"/>
          </a:xfrm>
        </p:grpSpPr>
        <p:grpSp>
          <p:nvGrpSpPr>
            <p:cNvPr id="21546" name="Group 65"/>
            <p:cNvGrpSpPr>
              <a:grpSpLocks/>
            </p:cNvGrpSpPr>
            <p:nvPr/>
          </p:nvGrpSpPr>
          <p:grpSpPr bwMode="auto">
            <a:xfrm>
              <a:off x="5486402" y="2895600"/>
              <a:ext cx="2479676" cy="3124200"/>
              <a:chOff x="2149" y="1632"/>
              <a:chExt cx="1562" cy="1968"/>
            </a:xfrm>
          </p:grpSpPr>
          <p:sp>
            <p:nvSpPr>
              <p:cNvPr id="21549" name="Freeform 36"/>
              <p:cNvSpPr>
                <a:spLocks/>
              </p:cNvSpPr>
              <p:nvPr/>
            </p:nvSpPr>
            <p:spPr bwMode="auto">
              <a:xfrm>
                <a:off x="2149" y="1686"/>
                <a:ext cx="251" cy="954"/>
              </a:xfrm>
              <a:custGeom>
                <a:avLst/>
                <a:gdLst>
                  <a:gd name="T0" fmla="*/ 36 w 480"/>
                  <a:gd name="T1" fmla="*/ 954 h 954"/>
                  <a:gd name="T2" fmla="*/ 10 w 480"/>
                  <a:gd name="T3" fmla="*/ 810 h 954"/>
                  <a:gd name="T4" fmla="*/ 0 w 480"/>
                  <a:gd name="T5" fmla="*/ 474 h 954"/>
                  <a:gd name="T6" fmla="*/ 10 w 480"/>
                  <a:gd name="T7" fmla="*/ 90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1550"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1551"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1552"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1553"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1554"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1555"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1556"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1557" name="Rectangle 61"/>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1558" name="Rectangle 62"/>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1559" name="Group 64"/>
              <p:cNvGrpSpPr>
                <a:grpSpLocks/>
              </p:cNvGrpSpPr>
              <p:nvPr/>
            </p:nvGrpSpPr>
            <p:grpSpPr bwMode="auto">
              <a:xfrm>
                <a:off x="2400" y="2352"/>
                <a:ext cx="960" cy="576"/>
                <a:chOff x="3408" y="2928"/>
                <a:chExt cx="960" cy="576"/>
              </a:xfrm>
            </p:grpSpPr>
            <p:grpSp>
              <p:nvGrpSpPr>
                <p:cNvPr id="21561" name="Group 16"/>
                <p:cNvGrpSpPr>
                  <a:grpSpLocks/>
                </p:cNvGrpSpPr>
                <p:nvPr/>
              </p:nvGrpSpPr>
              <p:grpSpPr bwMode="auto">
                <a:xfrm>
                  <a:off x="3408" y="3120"/>
                  <a:ext cx="960" cy="192"/>
                  <a:chOff x="2256" y="2928"/>
                  <a:chExt cx="960" cy="192"/>
                </a:xfrm>
              </p:grpSpPr>
              <p:sp>
                <p:nvSpPr>
                  <p:cNvPr id="21571"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21572"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21573"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sp>
                <p:nvSpPr>
                  <p:cNvPr id="21574"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grpSp>
            <p:grpSp>
              <p:nvGrpSpPr>
                <p:cNvPr id="21562" name="Group 21"/>
                <p:cNvGrpSpPr>
                  <a:grpSpLocks/>
                </p:cNvGrpSpPr>
                <p:nvPr/>
              </p:nvGrpSpPr>
              <p:grpSpPr bwMode="auto">
                <a:xfrm>
                  <a:off x="3408" y="2928"/>
                  <a:ext cx="960" cy="192"/>
                  <a:chOff x="2688" y="3168"/>
                  <a:chExt cx="960" cy="192"/>
                </a:xfrm>
              </p:grpSpPr>
              <p:sp>
                <p:nvSpPr>
                  <p:cNvPr id="21567"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1568"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1569"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1570"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21563"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1564"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1565"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1566"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grpSp>
          <p:sp>
            <p:nvSpPr>
              <p:cNvPr id="21560"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1547" name="TextBox 51"/>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1548" name="TextBox 52"/>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grpSp>
        <p:nvGrpSpPr>
          <p:cNvPr id="80" name="Group 79"/>
          <p:cNvGrpSpPr>
            <a:grpSpLocks/>
          </p:cNvGrpSpPr>
          <p:nvPr/>
        </p:nvGrpSpPr>
        <p:grpSpPr bwMode="auto">
          <a:xfrm>
            <a:off x="3836988" y="1524000"/>
            <a:ext cx="3706812" cy="3429000"/>
            <a:chOff x="5486402" y="2895600"/>
            <a:chExt cx="3706054" cy="3429000"/>
          </a:xfrm>
        </p:grpSpPr>
        <p:grpSp>
          <p:nvGrpSpPr>
            <p:cNvPr id="21517" name="Group 65"/>
            <p:cNvGrpSpPr>
              <a:grpSpLocks/>
            </p:cNvGrpSpPr>
            <p:nvPr/>
          </p:nvGrpSpPr>
          <p:grpSpPr bwMode="auto">
            <a:xfrm>
              <a:off x="5486402" y="2895600"/>
              <a:ext cx="2479676" cy="3429000"/>
              <a:chOff x="2149" y="1632"/>
              <a:chExt cx="1562" cy="2160"/>
            </a:xfrm>
          </p:grpSpPr>
          <p:sp>
            <p:nvSpPr>
              <p:cNvPr id="21520" name="Freeform 36"/>
              <p:cNvSpPr>
                <a:spLocks/>
              </p:cNvSpPr>
              <p:nvPr/>
            </p:nvSpPr>
            <p:spPr bwMode="auto">
              <a:xfrm flipV="1">
                <a:off x="2149" y="2640"/>
                <a:ext cx="251" cy="1152"/>
              </a:xfrm>
              <a:custGeom>
                <a:avLst/>
                <a:gdLst>
                  <a:gd name="T0" fmla="*/ 36 w 480"/>
                  <a:gd name="T1" fmla="*/ 2029 h 954"/>
                  <a:gd name="T2" fmla="*/ 10 w 480"/>
                  <a:gd name="T3" fmla="*/ 1722 h 954"/>
                  <a:gd name="T4" fmla="*/ 0 w 480"/>
                  <a:gd name="T5" fmla="*/ 1007 h 954"/>
                  <a:gd name="T6" fmla="*/ 10 w 480"/>
                  <a:gd name="T7" fmla="*/ 192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rgbClr val="FF1A1A"/>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1521"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1522"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1523"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1524"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1525"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1526"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1527"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1528" name="Rectangle 91"/>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1529" name="Rectangle 92"/>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1530" name="Group 64"/>
              <p:cNvGrpSpPr>
                <a:grpSpLocks/>
              </p:cNvGrpSpPr>
              <p:nvPr/>
            </p:nvGrpSpPr>
            <p:grpSpPr bwMode="auto">
              <a:xfrm>
                <a:off x="2400" y="2352"/>
                <a:ext cx="960" cy="576"/>
                <a:chOff x="3408" y="2928"/>
                <a:chExt cx="960" cy="576"/>
              </a:xfrm>
            </p:grpSpPr>
            <p:grpSp>
              <p:nvGrpSpPr>
                <p:cNvPr id="21532" name="Group 16"/>
                <p:cNvGrpSpPr>
                  <a:grpSpLocks/>
                </p:cNvGrpSpPr>
                <p:nvPr/>
              </p:nvGrpSpPr>
              <p:grpSpPr bwMode="auto">
                <a:xfrm>
                  <a:off x="3408" y="3120"/>
                  <a:ext cx="960" cy="192"/>
                  <a:chOff x="2256" y="2928"/>
                  <a:chExt cx="960" cy="192"/>
                </a:xfrm>
              </p:grpSpPr>
              <p:sp>
                <p:nvSpPr>
                  <p:cNvPr id="21542"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21543"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21544"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00</a:t>
                    </a:r>
                  </a:p>
                </p:txBody>
              </p:sp>
              <p:sp>
                <p:nvSpPr>
                  <p:cNvPr id="21545"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35</a:t>
                    </a:r>
                  </a:p>
                </p:txBody>
              </p:sp>
            </p:grpSp>
            <p:grpSp>
              <p:nvGrpSpPr>
                <p:cNvPr id="21533" name="Group 21"/>
                <p:cNvGrpSpPr>
                  <a:grpSpLocks/>
                </p:cNvGrpSpPr>
                <p:nvPr/>
              </p:nvGrpSpPr>
              <p:grpSpPr bwMode="auto">
                <a:xfrm>
                  <a:off x="3408" y="2928"/>
                  <a:ext cx="960" cy="192"/>
                  <a:chOff x="2688" y="3168"/>
                  <a:chExt cx="960" cy="192"/>
                </a:xfrm>
              </p:grpSpPr>
              <p:sp>
                <p:nvSpPr>
                  <p:cNvPr id="21538"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1539"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1540"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1541"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21534"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34</a:t>
                  </a:r>
                </a:p>
              </p:txBody>
            </p:sp>
            <p:sp>
              <p:nvSpPr>
                <p:cNvPr id="21535"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33</a:t>
                  </a:r>
                </a:p>
              </p:txBody>
            </p:sp>
            <p:sp>
              <p:nvSpPr>
                <p:cNvPr id="21536"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32</a:t>
                  </a:r>
                </a:p>
              </p:txBody>
            </p:sp>
            <p:sp>
              <p:nvSpPr>
                <p:cNvPr id="21537"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31</a:t>
                  </a:r>
                </a:p>
              </p:txBody>
            </p:sp>
          </p:grpSp>
          <p:sp>
            <p:nvSpPr>
              <p:cNvPr id="21531"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1518" name="TextBox 81"/>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1519" name="TextBox 82"/>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grpSp>
        <p:nvGrpSpPr>
          <p:cNvPr id="6" name="Group 5"/>
          <p:cNvGrpSpPr>
            <a:grpSpLocks/>
          </p:cNvGrpSpPr>
          <p:nvPr/>
        </p:nvGrpSpPr>
        <p:grpSpPr bwMode="auto">
          <a:xfrm>
            <a:off x="4953000" y="2971800"/>
            <a:ext cx="3810000" cy="1676400"/>
            <a:chOff x="4953000" y="2971800"/>
            <a:chExt cx="3810000" cy="1676400"/>
          </a:xfrm>
        </p:grpSpPr>
        <p:sp>
          <p:nvSpPr>
            <p:cNvPr id="21514" name="Rectangle 80"/>
            <p:cNvSpPr>
              <a:spLocks noChangeArrowheads="1"/>
            </p:cNvSpPr>
            <p:nvPr/>
          </p:nvSpPr>
          <p:spPr bwMode="auto">
            <a:xfrm>
              <a:off x="5867400" y="3724870"/>
              <a:ext cx="2895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lIns="45720" rIns="45720">
              <a:spAutoFit/>
            </a:bodyPr>
            <a:lstStyle/>
            <a:p>
              <a:pPr algn="l">
                <a:lnSpc>
                  <a:spcPct val="100000"/>
                </a:lnSpc>
              </a:pPr>
              <a:r>
                <a:rPr lang="en-US">
                  <a:solidFill>
                    <a:srgbClr val="FF1A1A"/>
                  </a:solidFill>
                </a:rPr>
                <a:t>Saved value of </a:t>
              </a:r>
              <a:r>
                <a:rPr lang="en-US">
                  <a:solidFill>
                    <a:srgbClr val="FF1A1A"/>
                  </a:solidFill>
                  <a:latin typeface="Courier New" charset="0"/>
                </a:rPr>
                <a:t>%ebp</a:t>
              </a:r>
              <a:r>
                <a:rPr lang="en-US">
                  <a:solidFill>
                    <a:srgbClr val="FF1A1A"/>
                  </a:solidFill>
                </a:rPr>
                <a:t> corrupted to </a:t>
              </a:r>
              <a:r>
                <a:rPr lang="en-US">
                  <a:solidFill>
                    <a:srgbClr val="FF1A1A"/>
                  </a:solidFill>
                  <a:latin typeface="Courier New" charset="0"/>
                </a:rPr>
                <a:t>0xbfff0035 !!!</a:t>
              </a:r>
            </a:p>
          </p:txBody>
        </p:sp>
        <p:sp>
          <p:nvSpPr>
            <p:cNvPr id="21515" name="Oval 2"/>
            <p:cNvSpPr>
              <a:spLocks noChangeArrowheads="1"/>
            </p:cNvSpPr>
            <p:nvPr/>
          </p:nvSpPr>
          <p:spPr bwMode="auto">
            <a:xfrm>
              <a:off x="4953000" y="2971800"/>
              <a:ext cx="914400" cy="381000"/>
            </a:xfrm>
            <a:prstGeom prst="ellipse">
              <a:avLst/>
            </a:prstGeom>
            <a:noFill/>
            <a:ln w="28575">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cxnSp>
          <p:nvCxnSpPr>
            <p:cNvPr id="21516" name="Straight Arrow Connector 4"/>
            <p:cNvCxnSpPr>
              <a:cxnSpLocks noChangeShapeType="1"/>
            </p:cNvCxnSpPr>
            <p:nvPr/>
          </p:nvCxnSpPr>
          <p:spPr bwMode="auto">
            <a:xfrm flipH="1" flipV="1">
              <a:off x="5867400" y="3200400"/>
              <a:ext cx="1371600" cy="533400"/>
            </a:xfrm>
            <a:prstGeom prst="straightConnector1">
              <a:avLst/>
            </a:prstGeom>
            <a:noFill/>
            <a:ln w="28575">
              <a:solidFill>
                <a:srgbClr val="FF1A1A"/>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9956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35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dissolve">
                                      <p:cBhvr>
                                        <p:cTn id="11" dur="500"/>
                                        <p:tgtEl>
                                          <p:spTgt spid="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63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5" grpId="0" build="p" autoUpdateAnimBg="0"/>
      <p:bldP spid="36355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609600" y="228600"/>
            <a:ext cx="8001000" cy="573088"/>
          </a:xfrm>
        </p:spPr>
        <p:txBody>
          <a:bodyPr/>
          <a:lstStyle/>
          <a:p>
            <a:pPr eaLnBrk="1" hangingPunct="1">
              <a:defRPr/>
            </a:pPr>
            <a:r>
              <a:rPr lang="en-US">
                <a:ea typeface="+mj-ea"/>
                <a:cs typeface="+mj-cs"/>
              </a:rPr>
              <a:t>Buffer Overflow Stack Example #3</a:t>
            </a:r>
          </a:p>
        </p:txBody>
      </p:sp>
      <p:sp>
        <p:nvSpPr>
          <p:cNvPr id="19458" name="Text Box 32"/>
          <p:cNvSpPr txBox="1">
            <a:spLocks noChangeArrowheads="1"/>
          </p:cNvSpPr>
          <p:nvPr/>
        </p:nvSpPr>
        <p:spPr bwMode="auto">
          <a:xfrm>
            <a:off x="4114800" y="9906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Input = </a:t>
            </a:r>
            <a:r>
              <a:rPr lang="ja-JP" altLang="en-US" sz="1800">
                <a:solidFill>
                  <a:srgbClr val="000066"/>
                </a:solidFill>
              </a:rPr>
              <a:t>“</a:t>
            </a:r>
            <a:r>
              <a:rPr lang="en-US" altLang="ja-JP" sz="1800">
                <a:solidFill>
                  <a:srgbClr val="000066"/>
                </a:solidFill>
              </a:rPr>
              <a:t>12345678</a:t>
            </a:r>
            <a:r>
              <a:rPr lang="ja-JP" altLang="en-US" sz="1800">
                <a:solidFill>
                  <a:srgbClr val="000066"/>
                </a:solidFill>
              </a:rPr>
              <a:t>”</a:t>
            </a:r>
            <a:endParaRPr lang="en-US" sz="1800">
              <a:solidFill>
                <a:srgbClr val="000066"/>
              </a:solidFill>
            </a:endParaRPr>
          </a:p>
        </p:txBody>
      </p:sp>
      <p:sp>
        <p:nvSpPr>
          <p:cNvPr id="19460" name="Text Box 78"/>
          <p:cNvSpPr txBox="1">
            <a:spLocks noChangeArrowheads="1"/>
          </p:cNvSpPr>
          <p:nvPr/>
        </p:nvSpPr>
        <p:spPr bwMode="auto">
          <a:xfrm>
            <a:off x="1219200" y="5870575"/>
            <a:ext cx="6629400" cy="606425"/>
          </a:xfrm>
          <a:prstGeom prst="rect">
            <a:avLst/>
          </a:prstGeom>
          <a:solidFill>
            <a:srgbClr val="CCECFF"/>
          </a:solidFill>
          <a:ln w="25400">
            <a:solidFill>
              <a:schemeClr val="tx1"/>
            </a:solidFill>
            <a:miter lim="800000"/>
            <a:headEnd/>
            <a:tailEnd/>
          </a:ln>
        </p:spPr>
        <p:txBody>
          <a:bodyPr>
            <a:spAutoFit/>
          </a:bodyPr>
          <a:lstStyle>
            <a:lvl1pPr>
              <a:tabLst>
                <a:tab pos="1255713" algn="l"/>
                <a:tab pos="3146425" algn="l"/>
              </a:tabLst>
              <a:defRPr sz="2400" b="1">
                <a:solidFill>
                  <a:schemeClr val="tx1"/>
                </a:solidFill>
                <a:latin typeface="Helvetica" charset="0"/>
                <a:ea typeface="ＭＳ Ｐゴシック" charset="0"/>
                <a:cs typeface="ＭＳ Ｐゴシック" charset="0"/>
              </a:defRPr>
            </a:lvl1pPr>
            <a:lvl2pPr marL="742950" indent="-285750">
              <a:tabLst>
                <a:tab pos="1255713" algn="l"/>
                <a:tab pos="3146425" algn="l"/>
              </a:tabLst>
              <a:defRPr sz="2400" b="1">
                <a:solidFill>
                  <a:schemeClr val="tx1"/>
                </a:solidFill>
                <a:latin typeface="Helvetica" charset="0"/>
                <a:ea typeface="ＭＳ Ｐゴシック" charset="0"/>
              </a:defRPr>
            </a:lvl2pPr>
            <a:lvl3pPr marL="1143000" indent="-228600">
              <a:tabLst>
                <a:tab pos="1255713" algn="l"/>
                <a:tab pos="3146425" algn="l"/>
              </a:tabLst>
              <a:defRPr sz="2400" b="1">
                <a:solidFill>
                  <a:schemeClr val="tx1"/>
                </a:solidFill>
                <a:latin typeface="Helvetica" charset="0"/>
                <a:ea typeface="ＭＳ Ｐゴシック" charset="0"/>
              </a:defRPr>
            </a:lvl3pPr>
            <a:lvl4pPr marL="1600200" indent="-228600">
              <a:tabLst>
                <a:tab pos="1255713" algn="l"/>
                <a:tab pos="3146425" algn="l"/>
              </a:tabLst>
              <a:defRPr sz="2400" b="1">
                <a:solidFill>
                  <a:schemeClr val="tx1"/>
                </a:solidFill>
                <a:latin typeface="Helvetica" charset="0"/>
                <a:ea typeface="ＭＳ Ｐゴシック" charset="0"/>
              </a:defRPr>
            </a:lvl4pPr>
            <a:lvl5pPr marL="2057400" indent="-228600">
              <a:tabLst>
                <a:tab pos="1255713" algn="l"/>
                <a:tab pos="3146425" algn="l"/>
              </a:tabLst>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tabLst>
                <a:tab pos="1255713" algn="l"/>
                <a:tab pos="3146425" algn="l"/>
              </a:tabLst>
              <a:defRPr sz="2400" b="1">
                <a:solidFill>
                  <a:schemeClr val="tx1"/>
                </a:solidFill>
                <a:latin typeface="Helvetica" charset="0"/>
                <a:ea typeface="ＭＳ Ｐゴシック" charset="0"/>
              </a:defRPr>
            </a:lvl9pPr>
          </a:lstStyle>
          <a:p>
            <a:pPr algn="l">
              <a:lnSpc>
                <a:spcPct val="100000"/>
              </a:lnSpc>
            </a:pPr>
            <a:r>
              <a:rPr lang="en-US" sz="1600">
                <a:solidFill>
                  <a:srgbClr val="000066"/>
                </a:solidFill>
                <a:latin typeface="Courier New" charset="0"/>
              </a:rPr>
              <a:t> 8048648:	call 804857c &lt;echo&gt;</a:t>
            </a:r>
          </a:p>
          <a:p>
            <a:pPr algn="l">
              <a:lnSpc>
                <a:spcPct val="100000"/>
              </a:lnSpc>
            </a:pPr>
            <a:r>
              <a:rPr lang="en-US" sz="1600">
                <a:solidFill>
                  <a:srgbClr val="000066"/>
                </a:solidFill>
                <a:latin typeface="Courier New" charset="0"/>
              </a:rPr>
              <a:t> 804864d:	mov  0xffffffe8(%ebp),%ebx </a:t>
            </a:r>
            <a:r>
              <a:rPr lang="en-US" sz="1600" i="1">
                <a:solidFill>
                  <a:srgbClr val="000066"/>
                </a:solidFill>
                <a:latin typeface="Courier New" charset="0"/>
              </a:rPr>
              <a:t># Return Point</a:t>
            </a:r>
          </a:p>
        </p:txBody>
      </p:sp>
      <p:sp>
        <p:nvSpPr>
          <p:cNvPr id="364625" name="Text Box 81"/>
          <p:cNvSpPr txBox="1">
            <a:spLocks noChangeArrowheads="1"/>
          </p:cNvSpPr>
          <p:nvPr/>
        </p:nvSpPr>
        <p:spPr bwMode="auto">
          <a:xfrm>
            <a:off x="6629400" y="3733800"/>
            <a:ext cx="274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FF1A1A"/>
                </a:solidFill>
              </a:rPr>
              <a:t>Both </a:t>
            </a:r>
            <a:r>
              <a:rPr lang="en-US" sz="1800">
                <a:solidFill>
                  <a:srgbClr val="FF1A1A"/>
                </a:solidFill>
                <a:latin typeface="Courier New" charset="0"/>
              </a:rPr>
              <a:t>%ebp</a:t>
            </a:r>
            <a:r>
              <a:rPr lang="en-US" sz="1800">
                <a:solidFill>
                  <a:srgbClr val="FF1A1A"/>
                </a:solidFill>
              </a:rPr>
              <a:t> and return address corrupted !!!</a:t>
            </a:r>
            <a:endParaRPr lang="en-US" sz="1800">
              <a:solidFill>
                <a:srgbClr val="FF1A1A"/>
              </a:solidFill>
              <a:latin typeface="Courier New" charset="0"/>
            </a:endParaRPr>
          </a:p>
        </p:txBody>
      </p:sp>
      <p:sp>
        <p:nvSpPr>
          <p:cNvPr id="22533" name="Text Box 32"/>
          <p:cNvSpPr txBox="1">
            <a:spLocks noChangeArrowheads="1"/>
          </p:cNvSpPr>
          <p:nvPr/>
        </p:nvSpPr>
        <p:spPr bwMode="auto">
          <a:xfrm>
            <a:off x="838200" y="990600"/>
            <a:ext cx="2282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Before Call to </a:t>
            </a:r>
            <a:r>
              <a:rPr lang="en-US" sz="1800">
                <a:solidFill>
                  <a:srgbClr val="000066"/>
                </a:solidFill>
                <a:latin typeface="Courier New" charset="0"/>
              </a:rPr>
              <a:t>gets</a:t>
            </a:r>
          </a:p>
        </p:txBody>
      </p:sp>
      <p:grpSp>
        <p:nvGrpSpPr>
          <p:cNvPr id="22534" name="Group 50"/>
          <p:cNvGrpSpPr>
            <a:grpSpLocks/>
          </p:cNvGrpSpPr>
          <p:nvPr/>
        </p:nvGrpSpPr>
        <p:grpSpPr bwMode="auto">
          <a:xfrm>
            <a:off x="152400" y="1524000"/>
            <a:ext cx="3706813" cy="3124200"/>
            <a:chOff x="5486402" y="2895600"/>
            <a:chExt cx="3706054" cy="3124200"/>
          </a:xfrm>
        </p:grpSpPr>
        <p:grpSp>
          <p:nvGrpSpPr>
            <p:cNvPr id="22569" name="Group 65"/>
            <p:cNvGrpSpPr>
              <a:grpSpLocks/>
            </p:cNvGrpSpPr>
            <p:nvPr/>
          </p:nvGrpSpPr>
          <p:grpSpPr bwMode="auto">
            <a:xfrm>
              <a:off x="5486402" y="2895600"/>
              <a:ext cx="2479676" cy="3124200"/>
              <a:chOff x="2149" y="1632"/>
              <a:chExt cx="1562" cy="1968"/>
            </a:xfrm>
          </p:grpSpPr>
          <p:sp>
            <p:nvSpPr>
              <p:cNvPr id="22572" name="Freeform 36"/>
              <p:cNvSpPr>
                <a:spLocks/>
              </p:cNvSpPr>
              <p:nvPr/>
            </p:nvSpPr>
            <p:spPr bwMode="auto">
              <a:xfrm>
                <a:off x="2149" y="1686"/>
                <a:ext cx="251" cy="954"/>
              </a:xfrm>
              <a:custGeom>
                <a:avLst/>
                <a:gdLst>
                  <a:gd name="T0" fmla="*/ 36 w 480"/>
                  <a:gd name="T1" fmla="*/ 954 h 954"/>
                  <a:gd name="T2" fmla="*/ 10 w 480"/>
                  <a:gd name="T3" fmla="*/ 810 h 954"/>
                  <a:gd name="T4" fmla="*/ 0 w 480"/>
                  <a:gd name="T5" fmla="*/ 474 h 954"/>
                  <a:gd name="T6" fmla="*/ 10 w 480"/>
                  <a:gd name="T7" fmla="*/ 90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2573"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2574"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2575"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2576"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2577"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2578"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2579"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2580" name="Rectangle 62"/>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2581" name="Rectangle 63"/>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2582" name="Group 64"/>
              <p:cNvGrpSpPr>
                <a:grpSpLocks/>
              </p:cNvGrpSpPr>
              <p:nvPr/>
            </p:nvGrpSpPr>
            <p:grpSpPr bwMode="auto">
              <a:xfrm>
                <a:off x="2400" y="2352"/>
                <a:ext cx="960" cy="576"/>
                <a:chOff x="3408" y="2928"/>
                <a:chExt cx="960" cy="576"/>
              </a:xfrm>
            </p:grpSpPr>
            <p:grpSp>
              <p:nvGrpSpPr>
                <p:cNvPr id="22584" name="Group 16"/>
                <p:cNvGrpSpPr>
                  <a:grpSpLocks/>
                </p:cNvGrpSpPr>
                <p:nvPr/>
              </p:nvGrpSpPr>
              <p:grpSpPr bwMode="auto">
                <a:xfrm>
                  <a:off x="3408" y="3120"/>
                  <a:ext cx="960" cy="192"/>
                  <a:chOff x="2256" y="2928"/>
                  <a:chExt cx="960" cy="192"/>
                </a:xfrm>
              </p:grpSpPr>
              <p:sp>
                <p:nvSpPr>
                  <p:cNvPr id="22594"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bf</a:t>
                    </a:r>
                  </a:p>
                </p:txBody>
              </p:sp>
              <p:sp>
                <p:nvSpPr>
                  <p:cNvPr id="22595"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ff</a:t>
                    </a:r>
                  </a:p>
                </p:txBody>
              </p:sp>
              <p:sp>
                <p:nvSpPr>
                  <p:cNvPr id="22596"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sp>
                <p:nvSpPr>
                  <p:cNvPr id="22597"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5C5CFF"/>
                        </a:solidFill>
                        <a:latin typeface="Courier New" charset="0"/>
                      </a:rPr>
                      <a:t>f8</a:t>
                    </a:r>
                  </a:p>
                </p:txBody>
              </p:sp>
            </p:grpSp>
            <p:grpSp>
              <p:nvGrpSpPr>
                <p:cNvPr id="22585" name="Group 21"/>
                <p:cNvGrpSpPr>
                  <a:grpSpLocks/>
                </p:cNvGrpSpPr>
                <p:nvPr/>
              </p:nvGrpSpPr>
              <p:grpSpPr bwMode="auto">
                <a:xfrm>
                  <a:off x="3408" y="2928"/>
                  <a:ext cx="960" cy="192"/>
                  <a:chOff x="2688" y="3168"/>
                  <a:chExt cx="960" cy="192"/>
                </a:xfrm>
              </p:grpSpPr>
              <p:sp>
                <p:nvSpPr>
                  <p:cNvPr id="22590"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2591"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2592"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2593"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4d</a:t>
                    </a:r>
                  </a:p>
                </p:txBody>
              </p:sp>
            </p:grpSp>
            <p:sp>
              <p:nvSpPr>
                <p:cNvPr id="22586"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2587"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2588"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sp>
              <p:nvSpPr>
                <p:cNvPr id="22589"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xx</a:t>
                  </a:r>
                </a:p>
              </p:txBody>
            </p:sp>
          </p:grpSp>
          <p:sp>
            <p:nvSpPr>
              <p:cNvPr id="22583"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2570" name="TextBox 52"/>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2571" name="TextBox 53"/>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grpSp>
        <p:nvGrpSpPr>
          <p:cNvPr id="2" name="Group 1"/>
          <p:cNvGrpSpPr>
            <a:grpSpLocks/>
          </p:cNvGrpSpPr>
          <p:nvPr/>
        </p:nvGrpSpPr>
        <p:grpSpPr bwMode="auto">
          <a:xfrm>
            <a:off x="3836988" y="1524000"/>
            <a:ext cx="3706812" cy="4038600"/>
            <a:chOff x="3837746" y="1524000"/>
            <a:chExt cx="3706054" cy="4038600"/>
          </a:xfrm>
        </p:grpSpPr>
        <p:sp>
          <p:nvSpPr>
            <p:cNvPr id="22538" name="Freeform 34"/>
            <p:cNvSpPr>
              <a:spLocks/>
            </p:cNvSpPr>
            <p:nvPr/>
          </p:nvSpPr>
          <p:spPr bwMode="auto">
            <a:xfrm>
              <a:off x="5791200" y="2895600"/>
              <a:ext cx="762000" cy="2667000"/>
            </a:xfrm>
            <a:custGeom>
              <a:avLst/>
              <a:gdLst>
                <a:gd name="T0" fmla="*/ 0 w 640"/>
                <a:gd name="T1" fmla="*/ 0 h 2016"/>
                <a:gd name="T2" fmla="*/ 2147483647 w 640"/>
                <a:gd name="T3" fmla="*/ 2147483647 h 2016"/>
                <a:gd name="T4" fmla="*/ 2147483647 w 640"/>
                <a:gd name="T5" fmla="*/ 2147483647 h 2016"/>
                <a:gd name="T6" fmla="*/ 2147483647 w 640"/>
                <a:gd name="T7" fmla="*/ 2147483647 h 2016"/>
                <a:gd name="T8" fmla="*/ 0 60000 65536"/>
                <a:gd name="T9" fmla="*/ 0 60000 65536"/>
                <a:gd name="T10" fmla="*/ 0 60000 65536"/>
                <a:gd name="T11" fmla="*/ 0 60000 65536"/>
                <a:gd name="T12" fmla="*/ 0 w 640"/>
                <a:gd name="T13" fmla="*/ 0 h 2016"/>
                <a:gd name="T14" fmla="*/ 640 w 640"/>
                <a:gd name="T15" fmla="*/ 2016 h 2016"/>
              </a:gdLst>
              <a:ahLst/>
              <a:cxnLst>
                <a:cxn ang="T8">
                  <a:pos x="T0" y="T1"/>
                </a:cxn>
                <a:cxn ang="T9">
                  <a:pos x="T2" y="T3"/>
                </a:cxn>
                <a:cxn ang="T10">
                  <a:pos x="T4" y="T5"/>
                </a:cxn>
                <a:cxn ang="T11">
                  <a:pos x="T6" y="T7"/>
                </a:cxn>
              </a:cxnLst>
              <a:rect l="T12" t="T13" r="T14" b="T15"/>
              <a:pathLst>
                <a:path w="640" h="2016">
                  <a:moveTo>
                    <a:pt x="0" y="0"/>
                  </a:moveTo>
                  <a:cubicBezTo>
                    <a:pt x="192" y="80"/>
                    <a:pt x="384" y="160"/>
                    <a:pt x="480" y="336"/>
                  </a:cubicBezTo>
                  <a:cubicBezTo>
                    <a:pt x="576" y="512"/>
                    <a:pt x="640" y="776"/>
                    <a:pt x="576" y="1056"/>
                  </a:cubicBezTo>
                  <a:cubicBezTo>
                    <a:pt x="512" y="1336"/>
                    <a:pt x="176" y="1856"/>
                    <a:pt x="96" y="2016"/>
                  </a:cubicBezTo>
                </a:path>
              </a:pathLst>
            </a:custGeom>
            <a:noFill/>
            <a:ln w="38100">
              <a:solidFill>
                <a:srgbClr val="FF1A1A"/>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nvGrpSpPr>
            <p:cNvPr id="22539" name="Group 111"/>
            <p:cNvGrpSpPr>
              <a:grpSpLocks/>
            </p:cNvGrpSpPr>
            <p:nvPr/>
          </p:nvGrpSpPr>
          <p:grpSpPr bwMode="auto">
            <a:xfrm>
              <a:off x="3837746" y="1524000"/>
              <a:ext cx="3706054" cy="3429000"/>
              <a:chOff x="5486402" y="2895600"/>
              <a:chExt cx="3706054" cy="3429000"/>
            </a:xfrm>
          </p:grpSpPr>
          <p:grpSp>
            <p:nvGrpSpPr>
              <p:cNvPr id="22540" name="Group 65"/>
              <p:cNvGrpSpPr>
                <a:grpSpLocks/>
              </p:cNvGrpSpPr>
              <p:nvPr/>
            </p:nvGrpSpPr>
            <p:grpSpPr bwMode="auto">
              <a:xfrm>
                <a:off x="5486402" y="2895600"/>
                <a:ext cx="2479676" cy="3429000"/>
                <a:chOff x="2149" y="1632"/>
                <a:chExt cx="1562" cy="2160"/>
              </a:xfrm>
            </p:grpSpPr>
            <p:sp>
              <p:nvSpPr>
                <p:cNvPr id="22543" name="Freeform 36"/>
                <p:cNvSpPr>
                  <a:spLocks/>
                </p:cNvSpPr>
                <p:nvPr/>
              </p:nvSpPr>
              <p:spPr bwMode="auto">
                <a:xfrm flipV="1">
                  <a:off x="2149" y="2640"/>
                  <a:ext cx="251" cy="1152"/>
                </a:xfrm>
                <a:custGeom>
                  <a:avLst/>
                  <a:gdLst>
                    <a:gd name="T0" fmla="*/ 36 w 480"/>
                    <a:gd name="T1" fmla="*/ 2029 h 954"/>
                    <a:gd name="T2" fmla="*/ 10 w 480"/>
                    <a:gd name="T3" fmla="*/ 1722 h 954"/>
                    <a:gd name="T4" fmla="*/ 0 w 480"/>
                    <a:gd name="T5" fmla="*/ 1007 h 954"/>
                    <a:gd name="T6" fmla="*/ 10 w 480"/>
                    <a:gd name="T7" fmla="*/ 192 h 954"/>
                    <a:gd name="T8" fmla="*/ 36 w 480"/>
                    <a:gd name="T9" fmla="*/ 0 h 954"/>
                    <a:gd name="T10" fmla="*/ 0 60000 65536"/>
                    <a:gd name="T11" fmla="*/ 0 60000 65536"/>
                    <a:gd name="T12" fmla="*/ 0 60000 65536"/>
                    <a:gd name="T13" fmla="*/ 0 60000 65536"/>
                    <a:gd name="T14" fmla="*/ 0 60000 65536"/>
                    <a:gd name="T15" fmla="*/ 0 w 480"/>
                    <a:gd name="T16" fmla="*/ 0 h 954"/>
                    <a:gd name="T17" fmla="*/ 480 w 480"/>
                    <a:gd name="T18" fmla="*/ 954 h 954"/>
                  </a:gdLst>
                  <a:ahLst/>
                  <a:cxnLst>
                    <a:cxn ang="T10">
                      <a:pos x="T0" y="T1"/>
                    </a:cxn>
                    <a:cxn ang="T11">
                      <a:pos x="T2" y="T3"/>
                    </a:cxn>
                    <a:cxn ang="T12">
                      <a:pos x="T4" y="T5"/>
                    </a:cxn>
                    <a:cxn ang="T13">
                      <a:pos x="T6" y="T7"/>
                    </a:cxn>
                    <a:cxn ang="T14">
                      <a:pos x="T8" y="T9"/>
                    </a:cxn>
                  </a:cxnLst>
                  <a:rect l="T15" t="T16" r="T17" b="T18"/>
                  <a:pathLst>
                    <a:path w="480" h="954">
                      <a:moveTo>
                        <a:pt x="480" y="954"/>
                      </a:moveTo>
                      <a:cubicBezTo>
                        <a:pt x="352" y="922"/>
                        <a:pt x="224" y="890"/>
                        <a:pt x="144" y="810"/>
                      </a:cubicBezTo>
                      <a:cubicBezTo>
                        <a:pt x="64" y="730"/>
                        <a:pt x="0" y="594"/>
                        <a:pt x="0" y="474"/>
                      </a:cubicBezTo>
                      <a:cubicBezTo>
                        <a:pt x="0" y="354"/>
                        <a:pt x="65" y="169"/>
                        <a:pt x="144" y="90"/>
                      </a:cubicBezTo>
                      <a:cubicBezTo>
                        <a:pt x="223" y="11"/>
                        <a:pt x="405" y="19"/>
                        <a:pt x="474" y="0"/>
                      </a:cubicBezTo>
                    </a:path>
                  </a:pathLst>
                </a:custGeom>
                <a:noFill/>
                <a:ln w="38100" cmpd="sng">
                  <a:solidFill>
                    <a:srgbClr val="FF1A1A"/>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2544" name="Rectangle 52"/>
                <p:cNvSpPr>
                  <a:spLocks noChangeArrowheads="1"/>
                </p:cNvSpPr>
                <p:nvPr/>
              </p:nvSpPr>
              <p:spPr bwMode="auto">
                <a:xfrm>
                  <a:off x="2400" y="2352"/>
                  <a:ext cx="96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Return Address</a:t>
                  </a:r>
                </a:p>
              </p:txBody>
            </p:sp>
            <p:sp>
              <p:nvSpPr>
                <p:cNvPr id="22545" name="Rectangle 53"/>
                <p:cNvSpPr>
                  <a:spLocks noChangeArrowheads="1"/>
                </p:cNvSpPr>
                <p:nvPr/>
              </p:nvSpPr>
              <p:spPr bwMode="auto">
                <a:xfrm>
                  <a:off x="2400" y="2544"/>
                  <a:ext cx="96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rPr>
                    <a:t>Saved </a:t>
                  </a:r>
                  <a:r>
                    <a:rPr lang="en-US" sz="1600" b="0">
                      <a:solidFill>
                        <a:srgbClr val="000066"/>
                      </a:solidFill>
                      <a:latin typeface="Courier New" charset="0"/>
                    </a:rPr>
                    <a:t>%ebp</a:t>
                  </a:r>
                </a:p>
              </p:txBody>
            </p:sp>
            <p:sp>
              <p:nvSpPr>
                <p:cNvPr id="22546" name="Rectangle 54"/>
                <p:cNvSpPr>
                  <a:spLocks noChangeArrowheads="1"/>
                </p:cNvSpPr>
                <p:nvPr/>
              </p:nvSpPr>
              <p:spPr bwMode="auto">
                <a:xfrm>
                  <a:off x="240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[3]</a:t>
                  </a:r>
                </a:p>
              </p:txBody>
            </p:sp>
            <p:sp>
              <p:nvSpPr>
                <p:cNvPr id="22547" name="Rectangle 55"/>
                <p:cNvSpPr>
                  <a:spLocks noChangeArrowheads="1"/>
                </p:cNvSpPr>
                <p:nvPr/>
              </p:nvSpPr>
              <p:spPr bwMode="auto">
                <a:xfrm>
                  <a:off x="264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[2]</a:t>
                  </a:r>
                </a:p>
              </p:txBody>
            </p:sp>
            <p:sp>
              <p:nvSpPr>
                <p:cNvPr id="22548" name="Rectangle 56"/>
                <p:cNvSpPr>
                  <a:spLocks noChangeArrowheads="1"/>
                </p:cNvSpPr>
                <p:nvPr/>
              </p:nvSpPr>
              <p:spPr bwMode="auto">
                <a:xfrm>
                  <a:off x="288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[1]</a:t>
                  </a:r>
                </a:p>
              </p:txBody>
            </p:sp>
            <p:sp>
              <p:nvSpPr>
                <p:cNvPr id="22549" name="Rectangle 57"/>
                <p:cNvSpPr>
                  <a:spLocks noChangeArrowheads="1"/>
                </p:cNvSpPr>
                <p:nvPr/>
              </p:nvSpPr>
              <p:spPr bwMode="auto">
                <a:xfrm>
                  <a:off x="3120" y="2736"/>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b="0">
                      <a:solidFill>
                        <a:srgbClr val="000066"/>
                      </a:solidFill>
                      <a:latin typeface="Courier New" charset="0"/>
                    </a:rPr>
                    <a:t>[0]</a:t>
                  </a:r>
                </a:p>
              </p:txBody>
            </p:sp>
            <p:sp>
              <p:nvSpPr>
                <p:cNvPr id="22550" name="Rectangle 58"/>
                <p:cNvSpPr>
                  <a:spLocks noChangeArrowheads="1"/>
                </p:cNvSpPr>
                <p:nvPr/>
              </p:nvSpPr>
              <p:spPr bwMode="auto">
                <a:xfrm>
                  <a:off x="3360" y="2736"/>
                  <a:ext cx="3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600">
                      <a:solidFill>
                        <a:srgbClr val="000066"/>
                      </a:solidFill>
                      <a:latin typeface="Courier New" charset="0"/>
                    </a:rPr>
                    <a:t>buf</a:t>
                  </a:r>
                </a:p>
              </p:txBody>
            </p:sp>
            <p:sp>
              <p:nvSpPr>
                <p:cNvPr id="22551" name="Rectangle 123"/>
                <p:cNvSpPr>
                  <a:spLocks noChangeArrowheads="1"/>
                </p:cNvSpPr>
                <p:nvPr/>
              </p:nvSpPr>
              <p:spPr bwMode="auto">
                <a:xfrm>
                  <a:off x="2400" y="1632"/>
                  <a:ext cx="960" cy="720"/>
                </a:xfrm>
                <a:prstGeom prst="rect">
                  <a:avLst/>
                </a:prstGeom>
                <a:solidFill>
                  <a:srgbClr val="FFCCCC"/>
                </a:solidFill>
                <a:ln w="28575">
                  <a:solidFill>
                    <a:schemeClr val="tx1"/>
                  </a:solidFill>
                  <a:miter lim="800000"/>
                  <a:headEnd/>
                  <a:tailEnd/>
                </a:ln>
              </p:spPr>
              <p:txBody>
                <a:bodyPr wrap="none"/>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main</a:t>
                  </a:r>
                </a:p>
              </p:txBody>
            </p:sp>
            <p:sp>
              <p:nvSpPr>
                <p:cNvPr id="22552" name="Rectangle 124"/>
                <p:cNvSpPr>
                  <a:spLocks noChangeArrowheads="1"/>
                </p:cNvSpPr>
                <p:nvPr/>
              </p:nvSpPr>
              <p:spPr bwMode="auto">
                <a:xfrm>
                  <a:off x="2400" y="2928"/>
                  <a:ext cx="960" cy="672"/>
                </a:xfrm>
                <a:prstGeom prst="rect">
                  <a:avLst/>
                </a:prstGeom>
                <a:solidFill>
                  <a:srgbClr val="FFFF66"/>
                </a:solidFill>
                <a:ln w="28575">
                  <a:solidFill>
                    <a:schemeClr val="tx1"/>
                  </a:solidFill>
                  <a:miter lim="800000"/>
                  <a:headEnd/>
                  <a:tailEnd/>
                </a:ln>
              </p:spPr>
              <p:txBody>
                <a:bodyPr wrap="none" anchor="b"/>
                <a:lstStyle/>
                <a:p>
                  <a:pPr eaLnBrk="1" hangingPunct="1">
                    <a:lnSpc>
                      <a:spcPct val="100000"/>
                    </a:lnSpc>
                  </a:pPr>
                  <a:r>
                    <a:rPr lang="en-US" sz="1600">
                      <a:solidFill>
                        <a:srgbClr val="000066"/>
                      </a:solidFill>
                    </a:rPr>
                    <a:t>Stack</a:t>
                  </a:r>
                </a:p>
                <a:p>
                  <a:pPr eaLnBrk="1" hangingPunct="1">
                    <a:lnSpc>
                      <a:spcPct val="100000"/>
                    </a:lnSpc>
                  </a:pPr>
                  <a:r>
                    <a:rPr lang="en-US" sz="1600">
                      <a:solidFill>
                        <a:srgbClr val="000066"/>
                      </a:solidFill>
                    </a:rPr>
                    <a:t>Frame</a:t>
                  </a:r>
                </a:p>
                <a:p>
                  <a:pPr eaLnBrk="1" hangingPunct="1">
                    <a:lnSpc>
                      <a:spcPct val="100000"/>
                    </a:lnSpc>
                  </a:pPr>
                  <a:r>
                    <a:rPr lang="en-US" sz="1600">
                      <a:solidFill>
                        <a:srgbClr val="000066"/>
                      </a:solidFill>
                    </a:rPr>
                    <a:t>for </a:t>
                  </a:r>
                  <a:r>
                    <a:rPr lang="en-US" sz="1600">
                      <a:solidFill>
                        <a:srgbClr val="000066"/>
                      </a:solidFill>
                      <a:latin typeface="Courier New" charset="0"/>
                    </a:rPr>
                    <a:t>echo</a:t>
                  </a:r>
                </a:p>
              </p:txBody>
            </p:sp>
            <p:grpSp>
              <p:nvGrpSpPr>
                <p:cNvPr id="22553" name="Group 64"/>
                <p:cNvGrpSpPr>
                  <a:grpSpLocks/>
                </p:cNvGrpSpPr>
                <p:nvPr/>
              </p:nvGrpSpPr>
              <p:grpSpPr bwMode="auto">
                <a:xfrm>
                  <a:off x="2400" y="2352"/>
                  <a:ext cx="960" cy="576"/>
                  <a:chOff x="3408" y="2928"/>
                  <a:chExt cx="960" cy="576"/>
                </a:xfrm>
              </p:grpSpPr>
              <p:grpSp>
                <p:nvGrpSpPr>
                  <p:cNvPr id="22555" name="Group 16"/>
                  <p:cNvGrpSpPr>
                    <a:grpSpLocks/>
                  </p:cNvGrpSpPr>
                  <p:nvPr/>
                </p:nvGrpSpPr>
                <p:grpSpPr bwMode="auto">
                  <a:xfrm>
                    <a:off x="3408" y="3120"/>
                    <a:ext cx="960" cy="192"/>
                    <a:chOff x="2256" y="2928"/>
                    <a:chExt cx="960" cy="192"/>
                  </a:xfrm>
                </p:grpSpPr>
                <p:sp>
                  <p:nvSpPr>
                    <p:cNvPr id="22565" name="Rectangle 17"/>
                    <p:cNvSpPr>
                      <a:spLocks noChangeArrowheads="1"/>
                    </p:cNvSpPr>
                    <p:nvPr/>
                  </p:nvSpPr>
                  <p:spPr bwMode="auto">
                    <a:xfrm>
                      <a:off x="225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38</a:t>
                      </a:r>
                    </a:p>
                  </p:txBody>
                </p:sp>
                <p:sp>
                  <p:nvSpPr>
                    <p:cNvPr id="22566" name="Rectangle 18"/>
                    <p:cNvSpPr>
                      <a:spLocks noChangeArrowheads="1"/>
                    </p:cNvSpPr>
                    <p:nvPr/>
                  </p:nvSpPr>
                  <p:spPr bwMode="auto">
                    <a:xfrm>
                      <a:off x="249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37</a:t>
                      </a:r>
                    </a:p>
                  </p:txBody>
                </p:sp>
                <p:sp>
                  <p:nvSpPr>
                    <p:cNvPr id="22567" name="Rectangle 19"/>
                    <p:cNvSpPr>
                      <a:spLocks noChangeArrowheads="1"/>
                    </p:cNvSpPr>
                    <p:nvPr/>
                  </p:nvSpPr>
                  <p:spPr bwMode="auto">
                    <a:xfrm>
                      <a:off x="273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36</a:t>
                      </a:r>
                    </a:p>
                  </p:txBody>
                </p:sp>
                <p:sp>
                  <p:nvSpPr>
                    <p:cNvPr id="22568" name="Rectangle 20"/>
                    <p:cNvSpPr>
                      <a:spLocks noChangeArrowheads="1"/>
                    </p:cNvSpPr>
                    <p:nvPr/>
                  </p:nvSpPr>
                  <p:spPr bwMode="auto">
                    <a:xfrm>
                      <a:off x="2976" y="2928"/>
                      <a:ext cx="240" cy="192"/>
                    </a:xfrm>
                    <a:prstGeom prst="rect">
                      <a:avLst/>
                    </a:prstGeom>
                    <a:solidFill>
                      <a:srgbClr val="FFFF66"/>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35</a:t>
                      </a:r>
                    </a:p>
                  </p:txBody>
                </p:sp>
              </p:grpSp>
              <p:grpSp>
                <p:nvGrpSpPr>
                  <p:cNvPr id="22556" name="Group 21"/>
                  <p:cNvGrpSpPr>
                    <a:grpSpLocks/>
                  </p:cNvGrpSpPr>
                  <p:nvPr/>
                </p:nvGrpSpPr>
                <p:grpSpPr bwMode="auto">
                  <a:xfrm>
                    <a:off x="3408" y="2928"/>
                    <a:ext cx="960" cy="192"/>
                    <a:chOff x="2688" y="3168"/>
                    <a:chExt cx="960" cy="192"/>
                  </a:xfrm>
                </p:grpSpPr>
                <p:sp>
                  <p:nvSpPr>
                    <p:cNvPr id="22561" name="Rectangle 22"/>
                    <p:cNvSpPr>
                      <a:spLocks noChangeArrowheads="1"/>
                    </p:cNvSpPr>
                    <p:nvPr/>
                  </p:nvSpPr>
                  <p:spPr bwMode="auto">
                    <a:xfrm>
                      <a:off x="268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08</a:t>
                      </a:r>
                    </a:p>
                  </p:txBody>
                </p:sp>
                <p:sp>
                  <p:nvSpPr>
                    <p:cNvPr id="22562" name="Rectangle 23"/>
                    <p:cNvSpPr>
                      <a:spLocks noChangeArrowheads="1"/>
                    </p:cNvSpPr>
                    <p:nvPr/>
                  </p:nvSpPr>
                  <p:spPr bwMode="auto">
                    <a:xfrm>
                      <a:off x="292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04</a:t>
                      </a:r>
                    </a:p>
                  </p:txBody>
                </p:sp>
                <p:sp>
                  <p:nvSpPr>
                    <p:cNvPr id="22563" name="Rectangle 24"/>
                    <p:cNvSpPr>
                      <a:spLocks noChangeArrowheads="1"/>
                    </p:cNvSpPr>
                    <p:nvPr/>
                  </p:nvSpPr>
                  <p:spPr bwMode="auto">
                    <a:xfrm>
                      <a:off x="316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00A600"/>
                          </a:solidFill>
                          <a:latin typeface="Courier New" charset="0"/>
                        </a:rPr>
                        <a:t>86</a:t>
                      </a:r>
                    </a:p>
                  </p:txBody>
                </p:sp>
                <p:sp>
                  <p:nvSpPr>
                    <p:cNvPr id="22564" name="Rectangle 25"/>
                    <p:cNvSpPr>
                      <a:spLocks noChangeArrowheads="1"/>
                    </p:cNvSpPr>
                    <p:nvPr/>
                  </p:nvSpPr>
                  <p:spPr bwMode="auto">
                    <a:xfrm>
                      <a:off x="3408" y="3168"/>
                      <a:ext cx="240" cy="192"/>
                    </a:xfrm>
                    <a:prstGeom prst="rect">
                      <a:avLst/>
                    </a:prstGeom>
                    <a:solidFill>
                      <a:srgbClr val="FFCCCC"/>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00</a:t>
                      </a:r>
                    </a:p>
                  </p:txBody>
                </p:sp>
              </p:grpSp>
              <p:sp>
                <p:nvSpPr>
                  <p:cNvPr id="22557" name="Rectangle 26"/>
                  <p:cNvSpPr>
                    <a:spLocks noChangeArrowheads="1"/>
                  </p:cNvSpPr>
                  <p:nvPr/>
                </p:nvSpPr>
                <p:spPr bwMode="auto">
                  <a:xfrm>
                    <a:off x="340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34</a:t>
                    </a:r>
                  </a:p>
                </p:txBody>
              </p:sp>
              <p:sp>
                <p:nvSpPr>
                  <p:cNvPr id="22558" name="Rectangle 27"/>
                  <p:cNvSpPr>
                    <a:spLocks noChangeArrowheads="1"/>
                  </p:cNvSpPr>
                  <p:nvPr/>
                </p:nvSpPr>
                <p:spPr bwMode="auto">
                  <a:xfrm>
                    <a:off x="364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33</a:t>
                    </a:r>
                  </a:p>
                </p:txBody>
              </p:sp>
              <p:sp>
                <p:nvSpPr>
                  <p:cNvPr id="22559" name="Rectangle 28"/>
                  <p:cNvSpPr>
                    <a:spLocks noChangeArrowheads="1"/>
                  </p:cNvSpPr>
                  <p:nvPr/>
                </p:nvSpPr>
                <p:spPr bwMode="auto">
                  <a:xfrm>
                    <a:off x="388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32</a:t>
                    </a:r>
                  </a:p>
                </p:txBody>
              </p:sp>
              <p:sp>
                <p:nvSpPr>
                  <p:cNvPr id="22560" name="Rectangle 29"/>
                  <p:cNvSpPr>
                    <a:spLocks noChangeArrowheads="1"/>
                  </p:cNvSpPr>
                  <p:nvPr/>
                </p:nvSpPr>
                <p:spPr bwMode="auto">
                  <a:xfrm>
                    <a:off x="4128" y="3312"/>
                    <a:ext cx="240" cy="192"/>
                  </a:xfrm>
                  <a:prstGeom prst="rect">
                    <a:avLst/>
                  </a:prstGeom>
                  <a:solidFill>
                    <a:srgbClr val="FFCC00"/>
                  </a:solidFill>
                  <a:ln w="19050">
                    <a:solidFill>
                      <a:schemeClr val="tx1"/>
                    </a:solidFill>
                    <a:miter lim="800000"/>
                    <a:headEnd/>
                    <a:tailEnd/>
                  </a:ln>
                </p:spPr>
                <p:txBody>
                  <a:bodyPr wrap="none" anchor="ctr"/>
                  <a:lstStyle/>
                  <a:p>
                    <a:pPr eaLnBrk="1" hangingPunct="1">
                      <a:lnSpc>
                        <a:spcPct val="100000"/>
                      </a:lnSpc>
                    </a:pPr>
                    <a:r>
                      <a:rPr lang="en-US" sz="1600">
                        <a:solidFill>
                          <a:srgbClr val="FF1A1A"/>
                        </a:solidFill>
                        <a:latin typeface="Courier New" charset="0"/>
                      </a:rPr>
                      <a:t>31</a:t>
                    </a:r>
                  </a:p>
                </p:txBody>
              </p:sp>
            </p:grpSp>
            <p:sp>
              <p:nvSpPr>
                <p:cNvPr id="22554" name="Rectangle 63"/>
                <p:cNvSpPr>
                  <a:spLocks noChangeArrowheads="1"/>
                </p:cNvSpPr>
                <p:nvPr/>
              </p:nvSpPr>
              <p:spPr bwMode="auto">
                <a:xfrm>
                  <a:off x="2400" y="1632"/>
                  <a:ext cx="960" cy="1968"/>
                </a:xfrm>
                <a:prstGeom prst="rect">
                  <a:avLst/>
                </a:prstGeom>
                <a:noFill/>
                <a:ln w="28575">
                  <a:solidFill>
                    <a:schemeClr val="tx1"/>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22541" name="TextBox 113"/>
              <p:cNvSpPr txBox="1">
                <a:spLocks noChangeArrowheads="1"/>
              </p:cNvSpPr>
              <p:nvPr/>
            </p:nvSpPr>
            <p:spPr bwMode="auto">
              <a:xfrm>
                <a:off x="7391400" y="3997151"/>
                <a:ext cx="18010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return address</a:t>
                </a:r>
              </a:p>
            </p:txBody>
          </p:sp>
          <p:sp>
            <p:nvSpPr>
              <p:cNvPr id="22542" name="TextBox 114"/>
              <p:cNvSpPr txBox="1">
                <a:spLocks noChangeArrowheads="1"/>
              </p:cNvSpPr>
              <p:nvPr/>
            </p:nvSpPr>
            <p:spPr bwMode="auto">
              <a:xfrm>
                <a:off x="7532457" y="4301951"/>
                <a:ext cx="151894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saved %ebp</a:t>
                </a:r>
              </a:p>
            </p:txBody>
          </p:sp>
        </p:grpSp>
      </p:grpSp>
      <p:sp>
        <p:nvSpPr>
          <p:cNvPr id="143" name="Text Box 79"/>
          <p:cNvSpPr txBox="1">
            <a:spLocks noChangeArrowheads="1"/>
          </p:cNvSpPr>
          <p:nvPr/>
        </p:nvSpPr>
        <p:spPr bwMode="auto">
          <a:xfrm>
            <a:off x="4267200" y="4765675"/>
            <a:ext cx="17732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FF1A1A"/>
                </a:solidFill>
              </a:rPr>
              <a:t>Invalid address</a:t>
            </a:r>
          </a:p>
        </p:txBody>
      </p:sp>
      <p:sp>
        <p:nvSpPr>
          <p:cNvPr id="144" name="Text Box 80"/>
          <p:cNvSpPr txBox="1">
            <a:spLocks noChangeArrowheads="1"/>
          </p:cNvSpPr>
          <p:nvPr/>
        </p:nvSpPr>
        <p:spPr bwMode="auto">
          <a:xfrm>
            <a:off x="3352800" y="5203825"/>
            <a:ext cx="25908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lIns="45720" rIns="4572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a:r>
              <a:rPr lang="en-US" sz="1800">
                <a:solidFill>
                  <a:srgbClr val="FF1A1A"/>
                </a:solidFill>
              </a:rPr>
              <a:t>No longer pointing to desired return point</a:t>
            </a:r>
          </a:p>
        </p:txBody>
      </p:sp>
    </p:spTree>
    <p:extLst>
      <p:ext uri="{BB962C8B-B14F-4D97-AF65-F5344CB8AC3E}">
        <p14:creationId xmlns:p14="http://schemas.microsoft.com/office/powerpoint/2010/main" val="764915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dissolve">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64625">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dissolve">
                                      <p:cBhvr>
                                        <p:cTn id="21" dur="500"/>
                                        <p:tgtEl>
                                          <p:spTgt spid="14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dissolve">
                                      <p:cBhvr>
                                        <p:cTn id="26" dur="500"/>
                                        <p:tgtEl>
                                          <p:spTgt spid="1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460"/>
                                        </p:tgtEl>
                                        <p:attrNameLst>
                                          <p:attrName>style.visibility</p:attrName>
                                        </p:attrNameLst>
                                      </p:cBhvr>
                                      <p:to>
                                        <p:strVal val="visible"/>
                                      </p:to>
                                    </p:set>
                                    <p:animEffect transition="in" filter="dissolve">
                                      <p:cBhvr>
                                        <p:cTn id="31"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0" grpId="0" animBg="1"/>
      <p:bldP spid="364625" grpId="0" build="p" autoUpdateAnimBg="0"/>
      <p:bldP spid="143" grpId="0"/>
      <p:bldP spid="1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rPr>
              <a:t>Summarizing so far…</a:t>
            </a:r>
            <a:endParaRPr lang="en-US" dirty="0">
              <a:latin typeface="Helvetica" charset="0"/>
            </a:endParaRPr>
          </a:p>
        </p:txBody>
      </p:sp>
      <p:sp>
        <p:nvSpPr>
          <p:cNvPr id="3" name="Content Placeholder 2"/>
          <p:cNvSpPr>
            <a:spLocks noGrp="1"/>
          </p:cNvSpPr>
          <p:nvPr>
            <p:ph idx="1"/>
          </p:nvPr>
        </p:nvSpPr>
        <p:spPr>
          <a:xfrm>
            <a:off x="290513" y="1220788"/>
            <a:ext cx="8548687" cy="5224462"/>
          </a:xfrm>
        </p:spPr>
        <p:txBody>
          <a:bodyPr/>
          <a:lstStyle/>
          <a:p>
            <a:pPr>
              <a:defRPr/>
            </a:pPr>
            <a:r>
              <a:rPr lang="en-US" dirty="0">
                <a:latin typeface="Helvetica" charset="0"/>
              </a:rPr>
              <a:t>Buffer Overflow</a:t>
            </a:r>
          </a:p>
          <a:p>
            <a:pPr lvl="1">
              <a:defRPr/>
            </a:pPr>
            <a:r>
              <a:rPr lang="en-US" dirty="0">
                <a:latin typeface="Helvetica" charset="0"/>
                <a:ea typeface="ＭＳ Ｐゴシック" charset="0"/>
              </a:rPr>
              <a:t>There is no array bounds checking in C</a:t>
            </a:r>
          </a:p>
          <a:p>
            <a:pPr lvl="1">
              <a:defRPr/>
            </a:pPr>
            <a:r>
              <a:rPr lang="en-US" dirty="0">
                <a:latin typeface="Helvetica" charset="0"/>
                <a:ea typeface="ＭＳ Ｐゴシック" charset="0"/>
              </a:rPr>
              <a:t>Some standard C library string manipulation functions can overwrite the bounds of an allocated array</a:t>
            </a:r>
          </a:p>
          <a:p>
            <a:pPr lvl="1">
              <a:defRPr/>
            </a:pPr>
            <a:r>
              <a:rPr lang="en-US" dirty="0">
                <a:latin typeface="Helvetica" charset="0"/>
                <a:ea typeface="ＭＳ Ｐゴシック" charset="0"/>
              </a:rPr>
              <a:t>Writing beyond the bounds of an array stored on the stack can corrupt frame pointer, return address, and more</a:t>
            </a:r>
          </a:p>
          <a:p>
            <a:pPr lvl="1">
              <a:defRPr/>
            </a:pPr>
            <a:r>
              <a:rPr lang="en-US" dirty="0" smtClean="0">
                <a:latin typeface="Helvetica" charset="0"/>
                <a:ea typeface="ＭＳ Ｐゴシック" charset="0"/>
              </a:rPr>
              <a:t>Attacker purposely looks for places/weaknesses in the code that call standard C library string functions…</a:t>
            </a:r>
          </a:p>
          <a:p>
            <a:pPr lvl="1">
              <a:defRPr/>
            </a:pPr>
            <a:r>
              <a:rPr lang="en-US" dirty="0" smtClean="0">
                <a:solidFill>
                  <a:srgbClr val="FF1A1A"/>
                </a:solidFill>
                <a:latin typeface="Helvetica" charset="0"/>
                <a:ea typeface="ＭＳ Ｐゴシック" charset="0"/>
              </a:rPr>
              <a:t>…and tries to overflow their buffers to </a:t>
            </a:r>
            <a:r>
              <a:rPr lang="en-US" dirty="0">
                <a:solidFill>
                  <a:srgbClr val="FF1A1A"/>
                </a:solidFill>
                <a:latin typeface="Helvetica" charset="0"/>
                <a:ea typeface="ＭＳ Ｐゴシック" charset="0"/>
              </a:rPr>
              <a:t>inject malicious code onto the stack and </a:t>
            </a:r>
            <a:r>
              <a:rPr lang="en-US" i="1" dirty="0">
                <a:solidFill>
                  <a:srgbClr val="FF1A1A"/>
                </a:solidFill>
                <a:latin typeface="Helvetica" charset="0"/>
                <a:ea typeface="ＭＳ Ｐゴシック" charset="0"/>
              </a:rPr>
              <a:t>jump to it </a:t>
            </a:r>
            <a:r>
              <a:rPr lang="en-US" dirty="0">
                <a:solidFill>
                  <a:srgbClr val="FF1A1A"/>
                </a:solidFill>
                <a:latin typeface="Helvetica" charset="0"/>
                <a:ea typeface="ＭＳ Ｐゴシック" charset="0"/>
              </a:rPr>
              <a:t>on a </a:t>
            </a:r>
            <a:r>
              <a:rPr lang="en-US" b="0" dirty="0">
                <a:solidFill>
                  <a:srgbClr val="FF1A1A"/>
                </a:solidFill>
                <a:latin typeface="Courier"/>
                <a:ea typeface="ＭＳ Ｐゴシック" charset="0"/>
                <a:cs typeface="Courier"/>
              </a:rPr>
              <a:t>ret</a:t>
            </a:r>
          </a:p>
          <a:p>
            <a:pPr>
              <a:defRPr/>
            </a:pPr>
            <a:endParaRPr lang="en-US" dirty="0">
              <a:latin typeface="Helvetica" charset="0"/>
            </a:endParaRPr>
          </a:p>
        </p:txBody>
      </p:sp>
    </p:spTree>
    <p:extLst>
      <p:ext uri="{BB962C8B-B14F-4D97-AF65-F5344CB8AC3E}">
        <p14:creationId xmlns:p14="http://schemas.microsoft.com/office/powerpoint/2010/main" val="29550393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927100" y="228600"/>
            <a:ext cx="7759700" cy="573088"/>
          </a:xfrm>
        </p:spPr>
        <p:txBody>
          <a:bodyPr/>
          <a:lstStyle/>
          <a:p>
            <a:pPr eaLnBrk="1" hangingPunct="1">
              <a:defRPr/>
            </a:pPr>
            <a:r>
              <a:rPr lang="en-US" dirty="0">
                <a:ea typeface="+mj-ea"/>
                <a:cs typeface="+mj-cs"/>
              </a:rPr>
              <a:t>Malicious Use of Buffer </a:t>
            </a:r>
            <a:r>
              <a:rPr lang="en-US" dirty="0" smtClean="0">
                <a:ea typeface="+mj-ea"/>
                <a:cs typeface="+mj-cs"/>
              </a:rPr>
              <a:t>Overflow:</a:t>
            </a:r>
            <a:br>
              <a:rPr lang="en-US" dirty="0" smtClean="0">
                <a:ea typeface="+mj-ea"/>
                <a:cs typeface="+mj-cs"/>
              </a:rPr>
            </a:br>
            <a:r>
              <a:rPr lang="en-US" dirty="0" smtClean="0">
                <a:ea typeface="+mj-ea"/>
                <a:cs typeface="+mj-cs"/>
              </a:rPr>
              <a:t>Code Injection Attacks</a:t>
            </a:r>
            <a:endParaRPr lang="en-US" dirty="0">
              <a:ea typeface="+mj-ea"/>
              <a:cs typeface="+mj-cs"/>
            </a:endParaRPr>
          </a:p>
        </p:txBody>
      </p:sp>
      <p:sp>
        <p:nvSpPr>
          <p:cNvPr id="21506" name="Rectangle 3"/>
          <p:cNvSpPr>
            <a:spLocks noGrp="1" noChangeArrowheads="1"/>
          </p:cNvSpPr>
          <p:nvPr>
            <p:ph type="body" idx="1"/>
          </p:nvPr>
        </p:nvSpPr>
        <p:spPr>
          <a:xfrm>
            <a:off x="736600" y="5791200"/>
            <a:ext cx="8255000" cy="762000"/>
          </a:xfrm>
        </p:spPr>
        <p:txBody>
          <a:bodyPr/>
          <a:lstStyle/>
          <a:p>
            <a:pPr marL="560388" lvl="1" indent="-222250" defTabSz="895350" eaLnBrk="1" hangingPunct="1">
              <a:lnSpc>
                <a:spcPct val="90000"/>
              </a:lnSpc>
            </a:pPr>
            <a:r>
              <a:rPr lang="en-US" sz="1800" dirty="0">
                <a:latin typeface="Helvetica" charset="0"/>
                <a:ea typeface="ＭＳ Ｐゴシック" charset="0"/>
              </a:rPr>
              <a:t>Input string contains byte representation of executable code</a:t>
            </a:r>
          </a:p>
          <a:p>
            <a:pPr marL="560388" lvl="1" indent="-222250" defTabSz="895350" eaLnBrk="1" hangingPunct="1">
              <a:lnSpc>
                <a:spcPct val="90000"/>
              </a:lnSpc>
            </a:pPr>
            <a:r>
              <a:rPr lang="en-US" sz="1800" dirty="0">
                <a:latin typeface="Helvetica" charset="0"/>
                <a:ea typeface="ＭＳ Ｐゴシック" charset="0"/>
              </a:rPr>
              <a:t>Overwrite return </a:t>
            </a:r>
            <a:r>
              <a:rPr lang="en-US" sz="1800" dirty="0" smtClean="0">
                <a:latin typeface="Helvetica" charset="0"/>
                <a:ea typeface="ＭＳ Ｐゴシック" charset="0"/>
              </a:rPr>
              <a:t>address A </a:t>
            </a:r>
            <a:r>
              <a:rPr lang="en-US" sz="1800" dirty="0">
                <a:latin typeface="Helvetica" charset="0"/>
                <a:ea typeface="ＭＳ Ｐゴシック" charset="0"/>
              </a:rPr>
              <a:t>with address of </a:t>
            </a:r>
            <a:r>
              <a:rPr lang="en-US" sz="1800" dirty="0" smtClean="0">
                <a:latin typeface="Helvetica" charset="0"/>
                <a:ea typeface="ＭＳ Ｐゴシック" charset="0"/>
              </a:rPr>
              <a:t>buffer B</a:t>
            </a:r>
            <a:endParaRPr lang="en-US" sz="1800" dirty="0">
              <a:latin typeface="Helvetica" charset="0"/>
              <a:ea typeface="ＭＳ Ｐゴシック" charset="0"/>
            </a:endParaRPr>
          </a:p>
          <a:p>
            <a:pPr marL="560388" lvl="1" indent="-222250" defTabSz="895350" eaLnBrk="1" hangingPunct="1">
              <a:lnSpc>
                <a:spcPct val="90000"/>
              </a:lnSpc>
            </a:pPr>
            <a:r>
              <a:rPr lang="en-US" sz="1800" dirty="0">
                <a:latin typeface="Helvetica" charset="0"/>
                <a:ea typeface="ＭＳ Ｐゴシック" charset="0"/>
              </a:rPr>
              <a:t>When </a:t>
            </a:r>
            <a:r>
              <a:rPr lang="en-US" sz="1800" dirty="0">
                <a:latin typeface="Courier New" charset="0"/>
                <a:ea typeface="ＭＳ Ｐゴシック" charset="0"/>
              </a:rPr>
              <a:t>bar()</a:t>
            </a:r>
            <a:r>
              <a:rPr lang="en-US" sz="1800" dirty="0">
                <a:latin typeface="Helvetica" charset="0"/>
                <a:ea typeface="ＭＳ Ｐゴシック" charset="0"/>
              </a:rPr>
              <a:t> executes </a:t>
            </a:r>
            <a:r>
              <a:rPr lang="en-US" sz="1800" dirty="0">
                <a:latin typeface="Courier New" charset="0"/>
                <a:ea typeface="ＭＳ Ｐゴシック" charset="0"/>
              </a:rPr>
              <a:t>ret</a:t>
            </a:r>
            <a:r>
              <a:rPr lang="en-US" sz="1800" dirty="0">
                <a:latin typeface="Helvetica" charset="0"/>
                <a:ea typeface="ＭＳ Ｐゴシック" charset="0"/>
              </a:rPr>
              <a:t>, will jump to exploit code</a:t>
            </a:r>
          </a:p>
        </p:txBody>
      </p:sp>
      <p:sp>
        <p:nvSpPr>
          <p:cNvPr id="24579" name="Rectangle 4"/>
          <p:cNvSpPr>
            <a:spLocks noChangeArrowheads="1"/>
          </p:cNvSpPr>
          <p:nvPr/>
        </p:nvSpPr>
        <p:spPr bwMode="auto">
          <a:xfrm>
            <a:off x="1371600" y="3416300"/>
            <a:ext cx="2438400" cy="1751013"/>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rPr>
              <a:t>void bar() {</a:t>
            </a:r>
          </a:p>
          <a:p>
            <a:pPr algn="l">
              <a:lnSpc>
                <a:spcPct val="100000"/>
              </a:lnSpc>
              <a:tabLst>
                <a:tab pos="457200" algn="l"/>
                <a:tab pos="1485900" algn="l"/>
              </a:tabLst>
            </a:pPr>
            <a:r>
              <a:rPr lang="en-US">
                <a:solidFill>
                  <a:srgbClr val="000066"/>
                </a:solidFill>
                <a:latin typeface="Courier New" charset="0"/>
              </a:rPr>
              <a:t>  char buf[64]; </a:t>
            </a:r>
          </a:p>
          <a:p>
            <a:pPr algn="l">
              <a:lnSpc>
                <a:spcPct val="100000"/>
              </a:lnSpc>
              <a:tabLst>
                <a:tab pos="457200" algn="l"/>
                <a:tab pos="1485900" algn="l"/>
              </a:tabLst>
            </a:pPr>
            <a:r>
              <a:rPr lang="en-US">
                <a:solidFill>
                  <a:srgbClr val="000066"/>
                </a:solidFill>
                <a:latin typeface="Courier New" charset="0"/>
              </a:rPr>
              <a:t>  gets(buf); </a:t>
            </a:r>
          </a:p>
          <a:p>
            <a:pPr algn="l">
              <a:lnSpc>
                <a:spcPct val="100000"/>
              </a:lnSpc>
              <a:tabLst>
                <a:tab pos="457200" algn="l"/>
                <a:tab pos="1485900" algn="l"/>
              </a:tabLst>
            </a:pPr>
            <a:r>
              <a:rPr lang="en-US">
                <a:solidFill>
                  <a:srgbClr val="000066"/>
                </a:solidFill>
                <a:latin typeface="Courier New" charset="0"/>
              </a:rPr>
              <a:t>  ... </a:t>
            </a:r>
          </a:p>
          <a:p>
            <a:pPr algn="l">
              <a:lnSpc>
                <a:spcPct val="100000"/>
              </a:lnSpc>
              <a:tabLst>
                <a:tab pos="457200" algn="l"/>
                <a:tab pos="1485900" algn="l"/>
              </a:tabLst>
            </a:pPr>
            <a:r>
              <a:rPr lang="en-US">
                <a:solidFill>
                  <a:srgbClr val="000066"/>
                </a:solidFill>
                <a:latin typeface="Courier New" charset="0"/>
              </a:rPr>
              <a:t>  </a:t>
            </a:r>
            <a:r>
              <a:rPr lang="en-US">
                <a:solidFill>
                  <a:srgbClr val="FF1A1A"/>
                </a:solidFill>
                <a:latin typeface="Courier New" charset="0"/>
              </a:rPr>
              <a:t>ret</a:t>
            </a:r>
          </a:p>
          <a:p>
            <a:pPr algn="l">
              <a:lnSpc>
                <a:spcPct val="100000"/>
              </a:lnSpc>
              <a:tabLst>
                <a:tab pos="457200" algn="l"/>
                <a:tab pos="1485900" algn="l"/>
              </a:tabLst>
            </a:pPr>
            <a:r>
              <a:rPr lang="en-US">
                <a:solidFill>
                  <a:srgbClr val="000066"/>
                </a:solidFill>
                <a:latin typeface="Courier New" charset="0"/>
              </a:rPr>
              <a:t>}</a:t>
            </a:r>
          </a:p>
        </p:txBody>
      </p:sp>
      <p:sp>
        <p:nvSpPr>
          <p:cNvPr id="24580" name="Rectangle 5"/>
          <p:cNvSpPr>
            <a:spLocks noChangeArrowheads="1"/>
          </p:cNvSpPr>
          <p:nvPr/>
        </p:nvSpPr>
        <p:spPr bwMode="auto">
          <a:xfrm>
            <a:off x="1371600" y="1971675"/>
            <a:ext cx="1828800" cy="1200150"/>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rPr>
              <a:t>void foo(){</a:t>
            </a:r>
          </a:p>
          <a:p>
            <a:pPr algn="l">
              <a:lnSpc>
                <a:spcPct val="100000"/>
              </a:lnSpc>
              <a:tabLst>
                <a:tab pos="457200" algn="l"/>
                <a:tab pos="1485900" algn="l"/>
              </a:tabLst>
            </a:pPr>
            <a:r>
              <a:rPr lang="en-US">
                <a:solidFill>
                  <a:srgbClr val="000066"/>
                </a:solidFill>
                <a:latin typeface="Courier New" charset="0"/>
              </a:rPr>
              <a:t>  bar();</a:t>
            </a:r>
          </a:p>
          <a:p>
            <a:pPr algn="l">
              <a:lnSpc>
                <a:spcPct val="100000"/>
              </a:lnSpc>
              <a:tabLst>
                <a:tab pos="457200" algn="l"/>
                <a:tab pos="1485900" algn="l"/>
              </a:tabLst>
            </a:pPr>
            <a:r>
              <a:rPr lang="en-US">
                <a:solidFill>
                  <a:srgbClr val="000066"/>
                </a:solidFill>
                <a:latin typeface="Courier New" charset="0"/>
              </a:rPr>
              <a:t>  ...</a:t>
            </a:r>
          </a:p>
          <a:p>
            <a:pPr algn="l">
              <a:lnSpc>
                <a:spcPct val="100000"/>
              </a:lnSpc>
              <a:tabLst>
                <a:tab pos="457200" algn="l"/>
                <a:tab pos="1485900" algn="l"/>
              </a:tabLst>
            </a:pPr>
            <a:r>
              <a:rPr lang="en-US">
                <a:solidFill>
                  <a:srgbClr val="000066"/>
                </a:solidFill>
                <a:latin typeface="Courier New" charset="0"/>
              </a:rPr>
              <a:t>}</a:t>
            </a:r>
          </a:p>
        </p:txBody>
      </p:sp>
      <p:sp>
        <p:nvSpPr>
          <p:cNvPr id="24581" name="Text Box 12"/>
          <p:cNvSpPr txBox="1">
            <a:spLocks noChangeArrowheads="1"/>
          </p:cNvSpPr>
          <p:nvPr/>
        </p:nvSpPr>
        <p:spPr bwMode="auto">
          <a:xfrm>
            <a:off x="-50800" y="2273300"/>
            <a:ext cx="1060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return</a:t>
            </a:r>
          </a:p>
          <a:p>
            <a:pPr>
              <a:lnSpc>
                <a:spcPct val="100000"/>
              </a:lnSpc>
            </a:pPr>
            <a:r>
              <a:rPr lang="en-US" sz="1800">
                <a:solidFill>
                  <a:srgbClr val="000066"/>
                </a:solidFill>
              </a:rPr>
              <a:t>address</a:t>
            </a:r>
          </a:p>
          <a:p>
            <a:pPr>
              <a:lnSpc>
                <a:spcPct val="100000"/>
              </a:lnSpc>
            </a:pPr>
            <a:r>
              <a:rPr lang="en-US" sz="1800">
                <a:solidFill>
                  <a:srgbClr val="000066"/>
                </a:solidFill>
              </a:rPr>
              <a:t>A</a:t>
            </a:r>
          </a:p>
        </p:txBody>
      </p:sp>
      <p:sp>
        <p:nvSpPr>
          <p:cNvPr id="24582" name="Line 13"/>
          <p:cNvSpPr>
            <a:spLocks noChangeShapeType="1"/>
          </p:cNvSpPr>
          <p:nvPr/>
        </p:nvSpPr>
        <p:spPr bwMode="auto">
          <a:xfrm>
            <a:off x="1066800" y="27305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grpSp>
        <p:nvGrpSpPr>
          <p:cNvPr id="2" name="Group 1"/>
          <p:cNvGrpSpPr>
            <a:grpSpLocks/>
          </p:cNvGrpSpPr>
          <p:nvPr/>
        </p:nvGrpSpPr>
        <p:grpSpPr bwMode="auto">
          <a:xfrm>
            <a:off x="4360863" y="1054100"/>
            <a:ext cx="4708525" cy="4660900"/>
            <a:chOff x="4360863" y="749300"/>
            <a:chExt cx="4708525" cy="4660900"/>
          </a:xfrm>
        </p:grpSpPr>
        <p:sp>
          <p:nvSpPr>
            <p:cNvPr id="24584" name="Text Box 6"/>
            <p:cNvSpPr txBox="1">
              <a:spLocks noChangeArrowheads="1"/>
            </p:cNvSpPr>
            <p:nvPr/>
          </p:nvSpPr>
          <p:spPr bwMode="auto">
            <a:xfrm>
              <a:off x="4807293" y="749300"/>
              <a:ext cx="3020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a:solidFill>
                    <a:srgbClr val="000066"/>
                  </a:solidFill>
                </a:rPr>
                <a:t>Call Stack </a:t>
              </a:r>
            </a:p>
            <a:p>
              <a:pPr>
                <a:lnSpc>
                  <a:spcPct val="100000"/>
                </a:lnSpc>
              </a:pPr>
              <a:r>
                <a:rPr lang="en-US">
                  <a:solidFill>
                    <a:srgbClr val="000066"/>
                  </a:solidFill>
                </a:rPr>
                <a:t>after call to </a:t>
              </a:r>
              <a:r>
                <a:rPr lang="en-US">
                  <a:solidFill>
                    <a:srgbClr val="000066"/>
                  </a:solidFill>
                  <a:latin typeface="Courier New" charset="0"/>
                </a:rPr>
                <a:t>gets()</a:t>
              </a:r>
            </a:p>
          </p:txBody>
        </p:sp>
        <p:sp>
          <p:nvSpPr>
            <p:cNvPr id="24585" name="Rectangle 7"/>
            <p:cNvSpPr>
              <a:spLocks noChangeArrowheads="1"/>
            </p:cNvSpPr>
            <p:nvPr/>
          </p:nvSpPr>
          <p:spPr bwMode="auto">
            <a:xfrm>
              <a:off x="5729288" y="2819400"/>
              <a:ext cx="1066800" cy="381000"/>
            </a:xfrm>
            <a:prstGeom prst="rect">
              <a:avLst/>
            </a:prstGeom>
            <a:solidFill>
              <a:srgbClr val="C0C0C0"/>
            </a:solidFill>
            <a:ln w="25400">
              <a:solidFill>
                <a:schemeClr val="tx1"/>
              </a:solidFill>
              <a:miter lim="800000"/>
              <a:headEnd/>
              <a:tailEnd/>
            </a:ln>
          </p:spPr>
          <p:txBody>
            <a:bodyPr wrap="none" anchor="ctr"/>
            <a:lstStyle/>
            <a:p>
              <a:pPr>
                <a:lnSpc>
                  <a:spcPct val="100000"/>
                </a:lnSpc>
              </a:pPr>
              <a:r>
                <a:rPr lang="en-US">
                  <a:solidFill>
                    <a:srgbClr val="FF0000"/>
                  </a:solidFill>
                </a:rPr>
                <a:t>ret = B</a:t>
              </a:r>
            </a:p>
          </p:txBody>
        </p:sp>
        <p:sp>
          <p:nvSpPr>
            <p:cNvPr id="24586" name="Rectangle 8"/>
            <p:cNvSpPr>
              <a:spLocks noChangeArrowheads="1"/>
            </p:cNvSpPr>
            <p:nvPr/>
          </p:nvSpPr>
          <p:spPr bwMode="auto">
            <a:xfrm>
              <a:off x="5729288" y="1600200"/>
              <a:ext cx="1066800" cy="1219200"/>
            </a:xfrm>
            <a:prstGeom prst="rect">
              <a:avLst/>
            </a:prstGeom>
            <a:solidFill>
              <a:schemeClr val="bg1"/>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p:txBody>
        </p:sp>
        <p:sp>
          <p:nvSpPr>
            <p:cNvPr id="24587" name="AutoShape 9"/>
            <p:cNvSpPr>
              <a:spLocks/>
            </p:cNvSpPr>
            <p:nvPr/>
          </p:nvSpPr>
          <p:spPr bwMode="auto">
            <a:xfrm>
              <a:off x="6872288" y="1600200"/>
              <a:ext cx="228600" cy="1600200"/>
            </a:xfrm>
            <a:prstGeom prst="rightBrace">
              <a:avLst>
                <a:gd name="adj1" fmla="val 5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66"/>
                </a:solidFill>
              </a:endParaRPr>
            </a:p>
          </p:txBody>
        </p:sp>
        <p:sp>
          <p:nvSpPr>
            <p:cNvPr id="24588" name="AutoShape 10"/>
            <p:cNvSpPr>
              <a:spLocks/>
            </p:cNvSpPr>
            <p:nvPr/>
          </p:nvSpPr>
          <p:spPr bwMode="auto">
            <a:xfrm>
              <a:off x="6889750" y="3200400"/>
              <a:ext cx="211138" cy="2209800"/>
            </a:xfrm>
            <a:prstGeom prst="rightBrace">
              <a:avLst>
                <a:gd name="adj1" fmla="val 8721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66"/>
                </a:solidFill>
              </a:endParaRPr>
            </a:p>
          </p:txBody>
        </p:sp>
        <p:sp>
          <p:nvSpPr>
            <p:cNvPr id="24589" name="Rectangle 11"/>
            <p:cNvSpPr>
              <a:spLocks noChangeArrowheads="1"/>
            </p:cNvSpPr>
            <p:nvPr/>
          </p:nvSpPr>
          <p:spPr bwMode="auto">
            <a:xfrm>
              <a:off x="5729288" y="4787900"/>
              <a:ext cx="1066800" cy="622300"/>
            </a:xfrm>
            <a:prstGeom prst="rect">
              <a:avLst/>
            </a:prstGeom>
            <a:solidFill>
              <a:srgbClr val="FFFFFF"/>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a:p>
              <a:pPr>
                <a:lnSpc>
                  <a:spcPct val="100000"/>
                </a:lnSpc>
              </a:pPr>
              <a:endParaRPr lang="en-US">
                <a:solidFill>
                  <a:srgbClr val="000066"/>
                </a:solidFill>
                <a:latin typeface="Courier New" charset="0"/>
              </a:endParaRPr>
            </a:p>
          </p:txBody>
        </p:sp>
        <p:sp>
          <p:nvSpPr>
            <p:cNvPr id="24590" name="Text Box 14"/>
            <p:cNvSpPr txBox="1">
              <a:spLocks noChangeArrowheads="1"/>
            </p:cNvSpPr>
            <p:nvPr/>
          </p:nvSpPr>
          <p:spPr bwMode="auto">
            <a:xfrm>
              <a:off x="7150100" y="22098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foo stack frame</a:t>
              </a:r>
            </a:p>
          </p:txBody>
        </p:sp>
        <p:sp>
          <p:nvSpPr>
            <p:cNvPr id="24591" name="Text Box 15"/>
            <p:cNvSpPr txBox="1">
              <a:spLocks noChangeArrowheads="1"/>
            </p:cNvSpPr>
            <p:nvPr/>
          </p:nvSpPr>
          <p:spPr bwMode="auto">
            <a:xfrm>
              <a:off x="7194550" y="4129088"/>
              <a:ext cx="1874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bar stack frame</a:t>
              </a:r>
            </a:p>
          </p:txBody>
        </p:sp>
        <p:sp>
          <p:nvSpPr>
            <p:cNvPr id="24592" name="Text Box 16"/>
            <p:cNvSpPr txBox="1">
              <a:spLocks noChangeArrowheads="1"/>
            </p:cNvSpPr>
            <p:nvPr/>
          </p:nvSpPr>
          <p:spPr bwMode="auto">
            <a:xfrm>
              <a:off x="4962525" y="46180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a:t>
              </a:r>
            </a:p>
          </p:txBody>
        </p:sp>
        <p:sp>
          <p:nvSpPr>
            <p:cNvPr id="24593" name="Line 17"/>
            <p:cNvSpPr>
              <a:spLocks noChangeShapeType="1"/>
            </p:cNvSpPr>
            <p:nvPr/>
          </p:nvSpPr>
          <p:spPr bwMode="auto">
            <a:xfrm>
              <a:off x="5359400" y="47879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sp>
          <p:nvSpPr>
            <p:cNvPr id="24594" name="Rectangle 18"/>
            <p:cNvSpPr>
              <a:spLocks noChangeArrowheads="1"/>
            </p:cNvSpPr>
            <p:nvPr/>
          </p:nvSpPr>
          <p:spPr bwMode="auto">
            <a:xfrm>
              <a:off x="5727700" y="4122738"/>
              <a:ext cx="1066800" cy="669925"/>
            </a:xfrm>
            <a:prstGeom prst="rect">
              <a:avLst/>
            </a:prstGeom>
            <a:solidFill>
              <a:srgbClr val="C0C0C0"/>
            </a:solidFill>
            <a:ln w="28575">
              <a:solidFill>
                <a:schemeClr val="tx1"/>
              </a:solidFill>
              <a:miter lim="800000"/>
              <a:headEnd/>
              <a:tailEnd/>
            </a:ln>
          </p:spPr>
          <p:txBody>
            <a:bodyPr anchor="ctr">
              <a:spAutoFit/>
            </a:bodyPr>
            <a:lstStyle/>
            <a:p>
              <a:pPr>
                <a:lnSpc>
                  <a:spcPct val="100000"/>
                </a:lnSpc>
              </a:pPr>
              <a:r>
                <a:rPr lang="en-US">
                  <a:solidFill>
                    <a:srgbClr val="FF0000"/>
                  </a:solidFill>
                </a:rPr>
                <a:t>exploit</a:t>
              </a:r>
            </a:p>
            <a:p>
              <a:pPr>
                <a:lnSpc>
                  <a:spcPct val="100000"/>
                </a:lnSpc>
              </a:pPr>
              <a:r>
                <a:rPr lang="en-US">
                  <a:solidFill>
                    <a:srgbClr val="FF0000"/>
                  </a:solidFill>
                </a:rPr>
                <a:t>code</a:t>
              </a:r>
            </a:p>
          </p:txBody>
        </p:sp>
        <p:sp>
          <p:nvSpPr>
            <p:cNvPr id="24595" name="Rectangle 19"/>
            <p:cNvSpPr>
              <a:spLocks noChangeArrowheads="1"/>
            </p:cNvSpPr>
            <p:nvPr/>
          </p:nvSpPr>
          <p:spPr bwMode="auto">
            <a:xfrm>
              <a:off x="5727700" y="3195638"/>
              <a:ext cx="1066800" cy="936625"/>
            </a:xfrm>
            <a:prstGeom prst="rect">
              <a:avLst/>
            </a:prstGeom>
            <a:solidFill>
              <a:srgbClr val="C0C0C0"/>
            </a:solidFill>
            <a:ln w="28575">
              <a:solidFill>
                <a:schemeClr val="tx1"/>
              </a:solidFill>
              <a:miter lim="800000"/>
              <a:headEnd/>
              <a:tailEnd/>
            </a:ln>
          </p:spPr>
          <p:txBody>
            <a:bodyPr anchor="ctr"/>
            <a:lstStyle/>
            <a:p>
              <a:pPr>
                <a:lnSpc>
                  <a:spcPct val="100000"/>
                </a:lnSpc>
              </a:pPr>
              <a:r>
                <a:rPr lang="en-US">
                  <a:solidFill>
                    <a:srgbClr val="FF0000"/>
                  </a:solidFill>
                </a:rPr>
                <a:t>pad</a:t>
              </a:r>
            </a:p>
          </p:txBody>
        </p:sp>
        <p:sp>
          <p:nvSpPr>
            <p:cNvPr id="24596" name="AutoShape 20"/>
            <p:cNvSpPr>
              <a:spLocks/>
            </p:cNvSpPr>
            <p:nvPr/>
          </p:nvSpPr>
          <p:spPr bwMode="auto">
            <a:xfrm>
              <a:off x="5518150" y="2832100"/>
              <a:ext cx="76200" cy="1828800"/>
            </a:xfrm>
            <a:prstGeom prst="leftBrace">
              <a:avLst>
                <a:gd name="adj1" fmla="val 20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24597" name="Text Box 21"/>
            <p:cNvSpPr txBox="1">
              <a:spLocks noChangeArrowheads="1"/>
            </p:cNvSpPr>
            <p:nvPr/>
          </p:nvSpPr>
          <p:spPr bwMode="auto">
            <a:xfrm>
              <a:off x="4360863" y="2989263"/>
              <a:ext cx="10064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data </a:t>
              </a:r>
            </a:p>
            <a:p>
              <a:pPr>
                <a:lnSpc>
                  <a:spcPct val="100000"/>
                </a:lnSpc>
              </a:pPr>
              <a:r>
                <a:rPr lang="en-US" sz="1800">
                  <a:solidFill>
                    <a:srgbClr val="000066"/>
                  </a:solidFill>
                </a:rPr>
                <a:t>written</a:t>
              </a:r>
            </a:p>
            <a:p>
              <a:pPr>
                <a:lnSpc>
                  <a:spcPct val="100000"/>
                </a:lnSpc>
              </a:pPr>
              <a:r>
                <a:rPr lang="en-US" sz="1800">
                  <a:solidFill>
                    <a:srgbClr val="000066"/>
                  </a:solidFill>
                </a:rPr>
                <a:t>by</a:t>
              </a:r>
            </a:p>
            <a:p>
              <a:pPr>
                <a:lnSpc>
                  <a:spcPct val="100000"/>
                </a:lnSpc>
              </a:pPr>
              <a:r>
                <a:rPr lang="en-US" sz="1800">
                  <a:solidFill>
                    <a:srgbClr val="000066"/>
                  </a:solidFill>
                  <a:latin typeface="Courier New" charset="0"/>
                </a:rPr>
                <a:t>gets()</a:t>
              </a:r>
            </a:p>
          </p:txBody>
        </p:sp>
      </p:grpSp>
    </p:spTree>
    <p:extLst>
      <p:ext uri="{BB962C8B-B14F-4D97-AF65-F5344CB8AC3E}">
        <p14:creationId xmlns:p14="http://schemas.microsoft.com/office/powerpoint/2010/main" val="3467536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6">
                                            <p:txEl>
                                              <p:pRg st="0" end="0"/>
                                            </p:txEl>
                                          </p:spTgt>
                                        </p:tgtEl>
                                        <p:attrNameLst>
                                          <p:attrName>style.visibility</p:attrName>
                                        </p:attrNameLst>
                                      </p:cBhvr>
                                      <p:to>
                                        <p:strVal val="visible"/>
                                      </p:to>
                                    </p:set>
                                    <p:animEffect transition="in" filter="dissolve">
                                      <p:cBhvr>
                                        <p:cTn id="12" dur="500"/>
                                        <p:tgtEl>
                                          <p:spTgt spid="21506">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506">
                                            <p:txEl>
                                              <p:pRg st="1" end="1"/>
                                            </p:txEl>
                                          </p:spTgt>
                                        </p:tgtEl>
                                        <p:attrNameLst>
                                          <p:attrName>style.visibility</p:attrName>
                                        </p:attrNameLst>
                                      </p:cBhvr>
                                      <p:to>
                                        <p:strVal val="visible"/>
                                      </p:to>
                                    </p:set>
                                    <p:animEffect transition="in" filter="dissolve">
                                      <p:cBhvr>
                                        <p:cTn id="15" dur="500"/>
                                        <p:tgtEl>
                                          <p:spTgt spid="21506">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506">
                                            <p:txEl>
                                              <p:pRg st="2" end="2"/>
                                            </p:txEl>
                                          </p:spTgt>
                                        </p:tgtEl>
                                        <p:attrNameLst>
                                          <p:attrName>style.visibility</p:attrName>
                                        </p:attrNameLst>
                                      </p:cBhvr>
                                      <p:to>
                                        <p:strVal val="visible"/>
                                      </p:to>
                                    </p:set>
                                    <p:animEffect transition="in" filter="dissolve">
                                      <p:cBhvr>
                                        <p:cTn id="18" dur="500"/>
                                        <p:tgtEl>
                                          <p:spTgt spid="215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927100" y="228600"/>
            <a:ext cx="7759700" cy="573088"/>
          </a:xfrm>
        </p:spPr>
        <p:txBody>
          <a:bodyPr/>
          <a:lstStyle/>
          <a:p>
            <a:pPr eaLnBrk="1" hangingPunct="1">
              <a:defRPr/>
            </a:pPr>
            <a:r>
              <a:rPr lang="en-US">
                <a:ea typeface="+mj-ea"/>
                <a:cs typeface="+mj-cs"/>
              </a:rPr>
              <a:t>Malicious Use of Buffer Overflow</a:t>
            </a:r>
          </a:p>
        </p:txBody>
      </p:sp>
      <p:sp>
        <p:nvSpPr>
          <p:cNvPr id="19459" name="Rectangle 3"/>
          <p:cNvSpPr>
            <a:spLocks noGrp="1" noChangeArrowheads="1"/>
          </p:cNvSpPr>
          <p:nvPr>
            <p:ph type="body" idx="1"/>
          </p:nvPr>
        </p:nvSpPr>
        <p:spPr>
          <a:xfrm>
            <a:off x="381000" y="1219200"/>
            <a:ext cx="3962400" cy="5029200"/>
          </a:xfrm>
        </p:spPr>
        <p:txBody>
          <a:bodyPr/>
          <a:lstStyle/>
          <a:p>
            <a:pPr marL="338138" lvl="1" indent="0" defTabSz="895350" eaLnBrk="1" hangingPunct="1">
              <a:lnSpc>
                <a:spcPct val="90000"/>
              </a:lnSpc>
              <a:buFont typeface="Wingdings" charset="0"/>
              <a:buNone/>
              <a:defRPr/>
            </a:pPr>
            <a:r>
              <a:rPr lang="en-US" sz="2400" dirty="0" smtClean="0">
                <a:latin typeface="Helvetica" charset="0"/>
                <a:ea typeface="ＭＳ Ｐゴシック" charset="0"/>
              </a:rPr>
              <a:t>How does an attacker know the structure of the code?</a:t>
            </a:r>
          </a:p>
          <a:p>
            <a:pPr marL="560388" lvl="1" indent="-222250" defTabSz="895350" eaLnBrk="1" hangingPunct="1">
              <a:lnSpc>
                <a:spcPct val="90000"/>
              </a:lnSpc>
              <a:defRPr/>
            </a:pPr>
            <a:r>
              <a:rPr lang="en-US" sz="1800" dirty="0" smtClean="0">
                <a:latin typeface="Helvetica" charset="0"/>
                <a:ea typeface="ＭＳ Ｐゴシック" charset="0"/>
              </a:rPr>
              <a:t>How much space has been allocated to the gets() buffer on the stack?</a:t>
            </a:r>
          </a:p>
          <a:p>
            <a:pPr marL="560388" lvl="1" indent="-222250" defTabSz="895350" eaLnBrk="1" hangingPunct="1">
              <a:lnSpc>
                <a:spcPct val="90000"/>
              </a:lnSpc>
              <a:defRPr/>
            </a:pPr>
            <a:r>
              <a:rPr lang="en-US" sz="1800" dirty="0">
                <a:latin typeface="Helvetica" charset="0"/>
                <a:ea typeface="ＭＳ Ｐゴシック" charset="0"/>
              </a:rPr>
              <a:t>H</a:t>
            </a:r>
            <a:r>
              <a:rPr lang="en-US" sz="1800" dirty="0" smtClean="0">
                <a:latin typeface="Helvetica" charset="0"/>
                <a:ea typeface="ＭＳ Ｐゴシック" charset="0"/>
              </a:rPr>
              <a:t>ow much space there is between the buffer and the return address (padding)?</a:t>
            </a:r>
          </a:p>
          <a:p>
            <a:pPr marL="560388" lvl="1" indent="-222250" defTabSz="895350" eaLnBrk="1" hangingPunct="1">
              <a:lnSpc>
                <a:spcPct val="90000"/>
              </a:lnSpc>
              <a:defRPr/>
            </a:pPr>
            <a:r>
              <a:rPr lang="en-US" sz="1800" dirty="0" smtClean="0">
                <a:latin typeface="Helvetica" charset="0"/>
                <a:ea typeface="ＭＳ Ｐゴシック" charset="0"/>
              </a:rPr>
              <a:t>Attacker can analyze open source code or disassemble compiled code – this reveals the space allocations on the stack</a:t>
            </a:r>
          </a:p>
          <a:p>
            <a:pPr marL="560388" lvl="1" indent="-222250" defTabSz="895350" eaLnBrk="1" hangingPunct="1">
              <a:lnSpc>
                <a:spcPct val="90000"/>
              </a:lnSpc>
              <a:defRPr/>
            </a:pPr>
            <a:r>
              <a:rPr lang="en-US" sz="1800" dirty="0" smtClean="0">
                <a:latin typeface="Helvetica" charset="0"/>
                <a:ea typeface="ＭＳ Ｐゴシック" charset="0"/>
              </a:rPr>
              <a:t>note that compiled code is fairly predictable</a:t>
            </a:r>
          </a:p>
          <a:p>
            <a:pPr marL="560388" lvl="1" indent="-222250" defTabSz="895350" eaLnBrk="1" hangingPunct="1">
              <a:lnSpc>
                <a:spcPct val="90000"/>
              </a:lnSpc>
              <a:defRPr/>
            </a:pPr>
            <a:r>
              <a:rPr lang="en-US" sz="1800" dirty="0" smtClean="0">
                <a:latin typeface="Helvetica" charset="0"/>
                <a:ea typeface="ＭＳ Ｐゴシック" charset="0"/>
              </a:rPr>
              <a:t>or just guess</a:t>
            </a:r>
            <a:endParaRPr lang="en-US" sz="1800" dirty="0">
              <a:latin typeface="Helvetica" charset="0"/>
              <a:ea typeface="ＭＳ Ｐゴシック" charset="0"/>
            </a:endParaRPr>
          </a:p>
        </p:txBody>
      </p:sp>
      <p:sp>
        <p:nvSpPr>
          <p:cNvPr id="25603" name="Text Box 6"/>
          <p:cNvSpPr txBox="1">
            <a:spLocks noChangeArrowheads="1"/>
          </p:cNvSpPr>
          <p:nvPr/>
        </p:nvSpPr>
        <p:spPr bwMode="auto">
          <a:xfrm>
            <a:off x="4806950" y="1054100"/>
            <a:ext cx="30210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a:solidFill>
                  <a:srgbClr val="000066"/>
                </a:solidFill>
              </a:rPr>
              <a:t>Call Stack </a:t>
            </a:r>
          </a:p>
          <a:p>
            <a:pPr>
              <a:lnSpc>
                <a:spcPct val="100000"/>
              </a:lnSpc>
            </a:pPr>
            <a:r>
              <a:rPr lang="en-US">
                <a:solidFill>
                  <a:srgbClr val="000066"/>
                </a:solidFill>
              </a:rPr>
              <a:t>after call to </a:t>
            </a:r>
            <a:r>
              <a:rPr lang="en-US">
                <a:solidFill>
                  <a:srgbClr val="000066"/>
                </a:solidFill>
                <a:latin typeface="Courier New" charset="0"/>
              </a:rPr>
              <a:t>gets()</a:t>
            </a:r>
          </a:p>
        </p:txBody>
      </p:sp>
      <p:sp>
        <p:nvSpPr>
          <p:cNvPr id="25604" name="Rectangle 7"/>
          <p:cNvSpPr>
            <a:spLocks noChangeArrowheads="1"/>
          </p:cNvSpPr>
          <p:nvPr/>
        </p:nvSpPr>
        <p:spPr bwMode="auto">
          <a:xfrm>
            <a:off x="5729288" y="3124200"/>
            <a:ext cx="1066800" cy="381000"/>
          </a:xfrm>
          <a:prstGeom prst="rect">
            <a:avLst/>
          </a:prstGeom>
          <a:solidFill>
            <a:srgbClr val="C0C0C0"/>
          </a:solidFill>
          <a:ln w="25400">
            <a:solidFill>
              <a:schemeClr val="tx1"/>
            </a:solidFill>
            <a:miter lim="800000"/>
            <a:headEnd/>
            <a:tailEnd/>
          </a:ln>
        </p:spPr>
        <p:txBody>
          <a:bodyPr wrap="none" anchor="ctr"/>
          <a:lstStyle/>
          <a:p>
            <a:pPr>
              <a:lnSpc>
                <a:spcPct val="100000"/>
              </a:lnSpc>
            </a:pPr>
            <a:r>
              <a:rPr lang="en-US">
                <a:solidFill>
                  <a:srgbClr val="FF0000"/>
                </a:solidFill>
              </a:rPr>
              <a:t>ret = B</a:t>
            </a:r>
          </a:p>
        </p:txBody>
      </p:sp>
      <p:sp>
        <p:nvSpPr>
          <p:cNvPr id="25605" name="Rectangle 8"/>
          <p:cNvSpPr>
            <a:spLocks noChangeArrowheads="1"/>
          </p:cNvSpPr>
          <p:nvPr/>
        </p:nvSpPr>
        <p:spPr bwMode="auto">
          <a:xfrm>
            <a:off x="5729288" y="1905000"/>
            <a:ext cx="1066800" cy="1219200"/>
          </a:xfrm>
          <a:prstGeom prst="rect">
            <a:avLst/>
          </a:prstGeom>
          <a:solidFill>
            <a:schemeClr val="bg1"/>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p:txBody>
      </p:sp>
      <p:sp>
        <p:nvSpPr>
          <p:cNvPr id="25606" name="AutoShape 9"/>
          <p:cNvSpPr>
            <a:spLocks/>
          </p:cNvSpPr>
          <p:nvPr/>
        </p:nvSpPr>
        <p:spPr bwMode="auto">
          <a:xfrm>
            <a:off x="6872288" y="1905000"/>
            <a:ext cx="228600" cy="1600200"/>
          </a:xfrm>
          <a:prstGeom prst="rightBrace">
            <a:avLst>
              <a:gd name="adj1" fmla="val 5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66"/>
              </a:solidFill>
            </a:endParaRPr>
          </a:p>
        </p:txBody>
      </p:sp>
      <p:sp>
        <p:nvSpPr>
          <p:cNvPr id="25607" name="AutoShape 10"/>
          <p:cNvSpPr>
            <a:spLocks/>
          </p:cNvSpPr>
          <p:nvPr/>
        </p:nvSpPr>
        <p:spPr bwMode="auto">
          <a:xfrm>
            <a:off x="6889750" y="3505200"/>
            <a:ext cx="211138" cy="2209800"/>
          </a:xfrm>
          <a:prstGeom prst="rightBrace">
            <a:avLst>
              <a:gd name="adj1" fmla="val 8721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solidFill>
                <a:srgbClr val="000066"/>
              </a:solidFill>
            </a:endParaRPr>
          </a:p>
        </p:txBody>
      </p:sp>
      <p:sp>
        <p:nvSpPr>
          <p:cNvPr id="25608" name="Rectangle 11"/>
          <p:cNvSpPr>
            <a:spLocks noChangeArrowheads="1"/>
          </p:cNvSpPr>
          <p:nvPr/>
        </p:nvSpPr>
        <p:spPr bwMode="auto">
          <a:xfrm>
            <a:off x="5729288" y="5092700"/>
            <a:ext cx="1066800" cy="622300"/>
          </a:xfrm>
          <a:prstGeom prst="rect">
            <a:avLst/>
          </a:prstGeom>
          <a:solidFill>
            <a:srgbClr val="FFFFFF"/>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a:p>
            <a:pPr>
              <a:lnSpc>
                <a:spcPct val="100000"/>
              </a:lnSpc>
            </a:pPr>
            <a:endParaRPr lang="en-US">
              <a:solidFill>
                <a:srgbClr val="000066"/>
              </a:solidFill>
              <a:latin typeface="Courier New" charset="0"/>
            </a:endParaRPr>
          </a:p>
        </p:txBody>
      </p:sp>
      <p:sp>
        <p:nvSpPr>
          <p:cNvPr id="25609" name="Text Box 14"/>
          <p:cNvSpPr txBox="1">
            <a:spLocks noChangeArrowheads="1"/>
          </p:cNvSpPr>
          <p:nvPr/>
        </p:nvSpPr>
        <p:spPr bwMode="auto">
          <a:xfrm>
            <a:off x="7150100" y="25146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foo stack frame</a:t>
            </a:r>
          </a:p>
        </p:txBody>
      </p:sp>
      <p:sp>
        <p:nvSpPr>
          <p:cNvPr id="25610" name="Text Box 15"/>
          <p:cNvSpPr txBox="1">
            <a:spLocks noChangeArrowheads="1"/>
          </p:cNvSpPr>
          <p:nvPr/>
        </p:nvSpPr>
        <p:spPr bwMode="auto">
          <a:xfrm>
            <a:off x="7194550" y="4433888"/>
            <a:ext cx="1874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bar stack frame</a:t>
            </a:r>
          </a:p>
        </p:txBody>
      </p:sp>
      <p:sp>
        <p:nvSpPr>
          <p:cNvPr id="25611" name="Text Box 16"/>
          <p:cNvSpPr txBox="1">
            <a:spLocks noChangeArrowheads="1"/>
          </p:cNvSpPr>
          <p:nvPr/>
        </p:nvSpPr>
        <p:spPr bwMode="auto">
          <a:xfrm>
            <a:off x="4962525" y="49228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B</a:t>
            </a:r>
          </a:p>
        </p:txBody>
      </p:sp>
      <p:sp>
        <p:nvSpPr>
          <p:cNvPr id="25612" name="Line 17"/>
          <p:cNvSpPr>
            <a:spLocks noChangeShapeType="1"/>
          </p:cNvSpPr>
          <p:nvPr/>
        </p:nvSpPr>
        <p:spPr bwMode="auto">
          <a:xfrm>
            <a:off x="5359400" y="50927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sp>
        <p:nvSpPr>
          <p:cNvPr id="25613" name="Rectangle 18"/>
          <p:cNvSpPr>
            <a:spLocks noChangeArrowheads="1"/>
          </p:cNvSpPr>
          <p:nvPr/>
        </p:nvSpPr>
        <p:spPr bwMode="auto">
          <a:xfrm>
            <a:off x="5727700" y="4427538"/>
            <a:ext cx="1066800" cy="669925"/>
          </a:xfrm>
          <a:prstGeom prst="rect">
            <a:avLst/>
          </a:prstGeom>
          <a:solidFill>
            <a:srgbClr val="C0C0C0"/>
          </a:solidFill>
          <a:ln w="28575">
            <a:solidFill>
              <a:schemeClr val="tx1"/>
            </a:solidFill>
            <a:miter lim="800000"/>
            <a:headEnd/>
            <a:tailEnd/>
          </a:ln>
        </p:spPr>
        <p:txBody>
          <a:bodyPr anchor="ctr">
            <a:spAutoFit/>
          </a:bodyPr>
          <a:lstStyle/>
          <a:p>
            <a:pPr>
              <a:lnSpc>
                <a:spcPct val="100000"/>
              </a:lnSpc>
            </a:pPr>
            <a:r>
              <a:rPr lang="en-US">
                <a:solidFill>
                  <a:srgbClr val="FF0000"/>
                </a:solidFill>
              </a:rPr>
              <a:t>exploit</a:t>
            </a:r>
          </a:p>
          <a:p>
            <a:pPr>
              <a:lnSpc>
                <a:spcPct val="100000"/>
              </a:lnSpc>
            </a:pPr>
            <a:r>
              <a:rPr lang="en-US">
                <a:solidFill>
                  <a:srgbClr val="FF0000"/>
                </a:solidFill>
              </a:rPr>
              <a:t>code</a:t>
            </a:r>
          </a:p>
        </p:txBody>
      </p:sp>
      <p:sp>
        <p:nvSpPr>
          <p:cNvPr id="25614" name="Rectangle 19"/>
          <p:cNvSpPr>
            <a:spLocks noChangeArrowheads="1"/>
          </p:cNvSpPr>
          <p:nvPr/>
        </p:nvSpPr>
        <p:spPr bwMode="auto">
          <a:xfrm>
            <a:off x="5727700" y="3500438"/>
            <a:ext cx="1066800" cy="936625"/>
          </a:xfrm>
          <a:prstGeom prst="rect">
            <a:avLst/>
          </a:prstGeom>
          <a:solidFill>
            <a:srgbClr val="C0C0C0"/>
          </a:solidFill>
          <a:ln w="28575">
            <a:solidFill>
              <a:schemeClr val="tx1"/>
            </a:solidFill>
            <a:miter lim="800000"/>
            <a:headEnd/>
            <a:tailEnd/>
          </a:ln>
        </p:spPr>
        <p:txBody>
          <a:bodyPr anchor="ctr"/>
          <a:lstStyle/>
          <a:p>
            <a:pPr>
              <a:lnSpc>
                <a:spcPct val="100000"/>
              </a:lnSpc>
            </a:pPr>
            <a:r>
              <a:rPr lang="en-US">
                <a:solidFill>
                  <a:srgbClr val="FF0000"/>
                </a:solidFill>
              </a:rPr>
              <a:t>pad</a:t>
            </a:r>
          </a:p>
        </p:txBody>
      </p:sp>
      <p:sp>
        <p:nvSpPr>
          <p:cNvPr id="25615" name="AutoShape 20"/>
          <p:cNvSpPr>
            <a:spLocks/>
          </p:cNvSpPr>
          <p:nvPr/>
        </p:nvSpPr>
        <p:spPr bwMode="auto">
          <a:xfrm>
            <a:off x="5518150" y="3136900"/>
            <a:ext cx="76200" cy="1828800"/>
          </a:xfrm>
          <a:prstGeom prst="leftBrace">
            <a:avLst>
              <a:gd name="adj1" fmla="val 20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25616" name="Text Box 21"/>
          <p:cNvSpPr txBox="1">
            <a:spLocks noChangeArrowheads="1"/>
          </p:cNvSpPr>
          <p:nvPr/>
        </p:nvSpPr>
        <p:spPr bwMode="auto">
          <a:xfrm>
            <a:off x="4360863" y="3294063"/>
            <a:ext cx="10064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data </a:t>
            </a:r>
          </a:p>
          <a:p>
            <a:pPr>
              <a:lnSpc>
                <a:spcPct val="100000"/>
              </a:lnSpc>
            </a:pPr>
            <a:r>
              <a:rPr lang="en-US" sz="1800">
                <a:solidFill>
                  <a:srgbClr val="000066"/>
                </a:solidFill>
              </a:rPr>
              <a:t>written</a:t>
            </a:r>
          </a:p>
          <a:p>
            <a:pPr>
              <a:lnSpc>
                <a:spcPct val="100000"/>
              </a:lnSpc>
            </a:pPr>
            <a:r>
              <a:rPr lang="en-US" sz="1800">
                <a:solidFill>
                  <a:srgbClr val="000066"/>
                </a:solidFill>
              </a:rPr>
              <a:t>by</a:t>
            </a:r>
          </a:p>
          <a:p>
            <a:pPr>
              <a:lnSpc>
                <a:spcPct val="100000"/>
              </a:lnSpc>
            </a:pPr>
            <a:r>
              <a:rPr lang="en-US" sz="1800">
                <a:solidFill>
                  <a:srgbClr val="000066"/>
                </a:solidFill>
                <a:latin typeface="Courier New" charset="0"/>
              </a:rPr>
              <a:t>gets()</a:t>
            </a:r>
          </a:p>
        </p:txBody>
      </p:sp>
    </p:spTree>
    <p:extLst>
      <p:ext uri="{BB962C8B-B14F-4D97-AF65-F5344CB8AC3E}">
        <p14:creationId xmlns:p14="http://schemas.microsoft.com/office/powerpoint/2010/main" val="869199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dissolve">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dissolve">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dissolve">
                                      <p:cBhvr>
                                        <p:cTn id="17" dur="500"/>
                                        <p:tgtEl>
                                          <p:spTgt spid="194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dissolve">
                                      <p:cBhvr>
                                        <p:cTn id="22" dur="500"/>
                                        <p:tgtEl>
                                          <p:spTgt spid="194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Effect transition="in" filter="dissolve">
                                      <p:cBhvr>
                                        <p:cTn id="27" dur="500"/>
                                        <p:tgtEl>
                                          <p:spTgt spid="194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dissolve">
                                      <p:cBhvr>
                                        <p:cTn id="32"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5"/>
          <p:cNvSpPr>
            <a:spLocks noGrp="1" noChangeArrowheads="1"/>
          </p:cNvSpPr>
          <p:nvPr>
            <p:ph type="title"/>
          </p:nvPr>
        </p:nvSpPr>
        <p:spPr>
          <a:xfrm>
            <a:off x="381000" y="457200"/>
            <a:ext cx="8305800" cy="573088"/>
          </a:xfrm>
        </p:spPr>
        <p:txBody>
          <a:bodyPr/>
          <a:lstStyle/>
          <a:p>
            <a:r>
              <a:rPr lang="en-US" dirty="0" smtClean="0">
                <a:latin typeface="Calibri" pitchFamily="-96" charset="0"/>
              </a:rPr>
              <a:t>Structure Representation (2)</a:t>
            </a:r>
            <a:endParaRPr lang="en-US" dirty="0">
              <a:latin typeface="Calibri" pitchFamily="-96" charset="0"/>
            </a:endParaRPr>
          </a:p>
        </p:txBody>
      </p:sp>
      <p:sp>
        <p:nvSpPr>
          <p:cNvPr id="323590" name="Rectangle 6"/>
          <p:cNvSpPr>
            <a:spLocks noGrp="1" noChangeArrowheads="1"/>
          </p:cNvSpPr>
          <p:nvPr>
            <p:ph type="body" idx="1"/>
          </p:nvPr>
        </p:nvSpPr>
        <p:spPr>
          <a:xfrm>
            <a:off x="290512" y="3170238"/>
            <a:ext cx="8853488" cy="2863850"/>
          </a:xfrm>
        </p:spPr>
        <p:txBody>
          <a:bodyPr/>
          <a:lstStyle/>
          <a:p>
            <a:pPr lvl="1" eaLnBrk="1" hangingPunct="1">
              <a:defRPr/>
            </a:pPr>
            <a:r>
              <a:rPr lang="en-US" dirty="0" smtClean="0">
                <a:latin typeface="Helvetica" charset="0"/>
                <a:ea typeface="ＭＳ Ｐゴシック" charset="0"/>
              </a:rPr>
              <a:t>Refer </a:t>
            </a:r>
            <a:r>
              <a:rPr lang="en-US" dirty="0">
                <a:latin typeface="Helvetica" charset="0"/>
                <a:ea typeface="ＭＳ Ｐゴシック" charset="0"/>
              </a:rPr>
              <a:t>to members within structure by names</a:t>
            </a:r>
          </a:p>
          <a:p>
            <a:pPr lvl="1" eaLnBrk="1" hangingPunct="1">
              <a:defRPr/>
            </a:pPr>
            <a:r>
              <a:rPr lang="en-US" dirty="0">
                <a:latin typeface="Helvetica" charset="0"/>
                <a:ea typeface="ＭＳ Ｐゴシック" charset="0"/>
              </a:rPr>
              <a:t>Members may be of different </a:t>
            </a:r>
            <a:r>
              <a:rPr lang="en-US" dirty="0" smtClean="0">
                <a:latin typeface="Helvetica" charset="0"/>
                <a:ea typeface="ＭＳ Ｐゴシック" charset="0"/>
              </a:rPr>
              <a:t>types</a:t>
            </a:r>
          </a:p>
          <a:p>
            <a:pPr eaLnBrk="1" hangingPunct="1">
              <a:defRPr/>
            </a:pPr>
            <a:r>
              <a:rPr lang="en-US" dirty="0" smtClean="0">
                <a:latin typeface="Helvetica" charset="0"/>
              </a:rPr>
              <a:t>Accessing/setting a value of a structure member</a:t>
            </a:r>
            <a:endParaRPr lang="en-US" dirty="0">
              <a:latin typeface="Helvetica" charset="0"/>
            </a:endParaRPr>
          </a:p>
          <a:p>
            <a:pPr lvl="1" eaLnBrk="1" hangingPunct="1">
              <a:buNone/>
              <a:defRPr/>
            </a:pPr>
            <a:r>
              <a:rPr lang="en-US" dirty="0" smtClean="0">
                <a:latin typeface="Helvetica" charset="0"/>
                <a:ea typeface="ＭＳ Ｐゴシック" charset="0"/>
              </a:rPr>
              <a:t>    </a:t>
            </a:r>
            <a:r>
              <a:rPr lang="en-US" dirty="0" err="1">
                <a:latin typeface="Helvetica" charset="0"/>
                <a:ea typeface="ＭＳ Ｐゴシック" charset="0"/>
              </a:rPr>
              <a:t>r.i</a:t>
            </a:r>
            <a:r>
              <a:rPr lang="en-US" dirty="0">
                <a:latin typeface="Helvetica" charset="0"/>
                <a:ea typeface="ＭＳ Ｐゴシック" charset="0"/>
              </a:rPr>
              <a:t> = 7;</a:t>
            </a:r>
          </a:p>
          <a:p>
            <a:pPr lvl="1" eaLnBrk="1" hangingPunct="1">
              <a:buNone/>
              <a:defRPr/>
            </a:pPr>
            <a:r>
              <a:rPr lang="en-US" dirty="0">
                <a:latin typeface="Helvetica" charset="0"/>
                <a:ea typeface="ＭＳ Ｐゴシック" charset="0"/>
              </a:rPr>
              <a:t>    </a:t>
            </a:r>
            <a:r>
              <a:rPr lang="en-US" dirty="0" err="1">
                <a:latin typeface="Helvetica" charset="0"/>
                <a:ea typeface="ＭＳ Ｐゴシック" charset="0"/>
              </a:rPr>
              <a:t>r.a</a:t>
            </a:r>
            <a:r>
              <a:rPr lang="en-US" dirty="0">
                <a:latin typeface="Helvetica" charset="0"/>
                <a:ea typeface="ＭＳ Ｐゴシック" charset="0"/>
              </a:rPr>
              <a:t>[0] = 21</a:t>
            </a:r>
            <a:r>
              <a:rPr lang="en-US" dirty="0" smtClean="0">
                <a:latin typeface="Helvetica" charset="0"/>
                <a:ea typeface="ＭＳ Ｐゴシック" charset="0"/>
              </a:rPr>
              <a:t>;</a:t>
            </a:r>
          </a:p>
          <a:p>
            <a:pPr lvl="1" eaLnBrk="1" hangingPunct="1">
              <a:buNone/>
              <a:defRPr/>
            </a:pPr>
            <a:r>
              <a:rPr lang="en-US" dirty="0" smtClean="0">
                <a:latin typeface="Helvetica" charset="0"/>
                <a:ea typeface="ＭＳ Ｐゴシック" charset="0"/>
              </a:rPr>
              <a:t>Suppose q is declared as a “</a:t>
            </a:r>
            <a:r>
              <a:rPr lang="en-US" dirty="0" err="1" smtClean="0">
                <a:latin typeface="Helvetica" charset="0"/>
                <a:ea typeface="ＭＳ Ｐゴシック" charset="0"/>
              </a:rPr>
              <a:t>struct</a:t>
            </a:r>
            <a:r>
              <a:rPr lang="en-US" dirty="0" smtClean="0">
                <a:latin typeface="Helvetica" charset="0"/>
                <a:ea typeface="ＭＳ Ｐゴシック" charset="0"/>
              </a:rPr>
              <a:t> rec *q”, then</a:t>
            </a:r>
            <a:endParaRPr lang="en-US" dirty="0">
              <a:latin typeface="Helvetica" charset="0"/>
              <a:ea typeface="ＭＳ Ｐゴシック" charset="0"/>
            </a:endParaRPr>
          </a:p>
          <a:p>
            <a:pPr lvl="1" eaLnBrk="1" hangingPunct="1">
              <a:buNone/>
              <a:defRPr/>
            </a:pPr>
            <a:r>
              <a:rPr lang="en-US" dirty="0">
                <a:latin typeface="Helvetica" charset="0"/>
                <a:ea typeface="ＭＳ Ｐゴシック" charset="0"/>
              </a:rPr>
              <a:t>    </a:t>
            </a:r>
            <a:r>
              <a:rPr lang="en-US" dirty="0" err="1" smtClean="0">
                <a:latin typeface="Helvetica" charset="0"/>
                <a:ea typeface="ＭＳ Ｐゴシック" charset="0"/>
              </a:rPr>
              <a:t>r.next</a:t>
            </a:r>
            <a:r>
              <a:rPr lang="en-US" dirty="0" smtClean="0">
                <a:latin typeface="Helvetica" charset="0"/>
                <a:ea typeface="ＭＳ Ｐゴシック" charset="0"/>
              </a:rPr>
              <a:t> </a:t>
            </a:r>
            <a:r>
              <a:rPr lang="en-US" dirty="0">
                <a:latin typeface="Helvetica" charset="0"/>
                <a:ea typeface="ＭＳ Ｐゴシック" charset="0"/>
              </a:rPr>
              <a:t>= q</a:t>
            </a:r>
            <a:r>
              <a:rPr lang="en-US" dirty="0" smtClean="0">
                <a:latin typeface="Helvetica" charset="0"/>
                <a:ea typeface="ＭＳ Ｐゴシック" charset="0"/>
              </a:rPr>
              <a:t>;</a:t>
            </a:r>
          </a:p>
          <a:p>
            <a:pPr lvl="1" eaLnBrk="1" hangingPunct="1">
              <a:buNone/>
              <a:defRPr/>
            </a:pPr>
            <a:r>
              <a:rPr lang="en-US" dirty="0" smtClean="0">
                <a:latin typeface="Helvetica" charset="0"/>
                <a:ea typeface="ＭＳ Ｐゴシック" charset="0"/>
              </a:rPr>
              <a:t>    q-&gt;</a:t>
            </a:r>
            <a:r>
              <a:rPr lang="en-US" dirty="0" err="1" smtClean="0">
                <a:latin typeface="Helvetica" charset="0"/>
                <a:ea typeface="ＭＳ Ｐゴシック" charset="0"/>
              </a:rPr>
              <a:t>i</a:t>
            </a:r>
            <a:r>
              <a:rPr lang="en-US" dirty="0" smtClean="0">
                <a:latin typeface="Helvetica" charset="0"/>
                <a:ea typeface="ＭＳ Ｐゴシック" charset="0"/>
              </a:rPr>
              <a:t> = 4;    //  equivalent to (*q).</a:t>
            </a:r>
            <a:r>
              <a:rPr lang="en-US" dirty="0" err="1" smtClean="0">
                <a:latin typeface="Helvetica" charset="0"/>
                <a:ea typeface="ＭＳ Ｐゴシック" charset="0"/>
              </a:rPr>
              <a:t>i</a:t>
            </a:r>
            <a:r>
              <a:rPr lang="en-US" dirty="0" smtClean="0">
                <a:latin typeface="Helvetica" charset="0"/>
                <a:ea typeface="ＭＳ Ｐゴシック" charset="0"/>
              </a:rPr>
              <a:t> = 4</a:t>
            </a:r>
            <a:endParaRPr lang="en-US" dirty="0">
              <a:latin typeface="Helvetica" charset="0"/>
              <a:ea typeface="ＭＳ Ｐゴシック" charset="0"/>
            </a:endParaRPr>
          </a:p>
          <a:p>
            <a:pPr lvl="1" eaLnBrk="1" hangingPunct="1">
              <a:defRPr/>
            </a:pPr>
            <a:endParaRPr lang="en-US" dirty="0">
              <a:latin typeface="Helvetica" charset="0"/>
              <a:ea typeface="ＭＳ Ｐゴシック" charset="0"/>
            </a:endParaRPr>
          </a:p>
          <a:p>
            <a:pPr lvl="1" eaLnBrk="1" hangingPunct="1">
              <a:defRPr/>
            </a:pPr>
            <a:endParaRPr lang="en-US" dirty="0" smtClean="0">
              <a:latin typeface="Helvetica" charset="0"/>
              <a:ea typeface="ＭＳ Ｐゴシック" charset="0"/>
            </a:endParaRPr>
          </a:p>
          <a:p>
            <a:pPr lvl="1" eaLnBrk="1" hangingPunct="1">
              <a:defRPr/>
            </a:pPr>
            <a:endParaRPr lang="en-US" dirty="0">
              <a:latin typeface="Helvetica" charset="0"/>
              <a:ea typeface="ＭＳ Ｐゴシック" charset="0"/>
            </a:endParaRPr>
          </a:p>
        </p:txBody>
      </p:sp>
      <p:sp>
        <p:nvSpPr>
          <p:cNvPr id="21" name="Rectangle 11"/>
          <p:cNvSpPr>
            <a:spLocks noChangeArrowheads="1"/>
          </p:cNvSpPr>
          <p:nvPr/>
        </p:nvSpPr>
        <p:spPr bwMode="auto">
          <a:xfrm>
            <a:off x="4427984" y="1826627"/>
            <a:ext cx="1739478" cy="4318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eaLnBrk="0" hangingPunct="0">
              <a:defRPr/>
            </a:pPr>
            <a:r>
              <a:rPr lang="en-US" sz="2000">
                <a:latin typeface="Courier New" pitchFamily="49" charset="0"/>
                <a:ea typeface="+mn-ea"/>
                <a:cs typeface="+mn-cs"/>
              </a:rPr>
              <a:t>a</a:t>
            </a:r>
          </a:p>
        </p:txBody>
      </p:sp>
      <p:grpSp>
        <p:nvGrpSpPr>
          <p:cNvPr id="2" name="Group 1"/>
          <p:cNvGrpSpPr/>
          <p:nvPr/>
        </p:nvGrpSpPr>
        <p:grpSpPr>
          <a:xfrm>
            <a:off x="4283968" y="1024921"/>
            <a:ext cx="3979019" cy="1611991"/>
            <a:chOff x="4283968" y="1024921"/>
            <a:chExt cx="3979019" cy="1611991"/>
          </a:xfrm>
        </p:grpSpPr>
        <p:sp>
          <p:nvSpPr>
            <p:cNvPr id="30" name="Line 16"/>
            <p:cNvSpPr>
              <a:spLocks noChangeShapeType="1"/>
            </p:cNvSpPr>
            <p:nvPr/>
          </p:nvSpPr>
          <p:spPr bwMode="auto">
            <a:xfrm>
              <a:off x="4436368" y="140592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31" name="Rectangle 17"/>
            <p:cNvSpPr>
              <a:spLocks noChangeArrowheads="1"/>
            </p:cNvSpPr>
            <p:nvPr/>
          </p:nvSpPr>
          <p:spPr bwMode="auto">
            <a:xfrm>
              <a:off x="4283968" y="1024921"/>
              <a:ext cx="366713" cy="457200"/>
            </a:xfrm>
            <a:prstGeom prst="rect">
              <a:avLst/>
            </a:prstGeom>
            <a:noFill/>
            <a:ln w="25400">
              <a:noFill/>
              <a:miter lim="800000"/>
              <a:headEnd/>
              <a:tailEnd/>
            </a:ln>
          </p:spPr>
          <p:txBody>
            <a:bodyPr wrap="none">
              <a:prstTxWarp prst="textNoShape">
                <a:avLst/>
              </a:prstTxWarp>
              <a:spAutoFit/>
            </a:bodyPr>
            <a:lstStyle/>
            <a:p>
              <a:pPr eaLnBrk="0" hangingPunct="0"/>
              <a:r>
                <a:rPr lang="en-US">
                  <a:latin typeface="Courier New" pitchFamily="-96" charset="0"/>
                </a:rPr>
                <a:t>r</a:t>
              </a:r>
            </a:p>
          </p:txBody>
        </p:sp>
        <p:sp>
          <p:nvSpPr>
            <p:cNvPr id="20" name="Rectangle 10"/>
            <p:cNvSpPr>
              <a:spLocks noChangeArrowheads="1"/>
            </p:cNvSpPr>
            <p:nvPr/>
          </p:nvSpPr>
          <p:spPr bwMode="auto">
            <a:xfrm>
              <a:off x="6161106" y="1826627"/>
              <a:ext cx="876300" cy="431800"/>
            </a:xfrm>
            <a:prstGeom prst="rect">
              <a:avLst/>
            </a:prstGeom>
            <a:solidFill>
              <a:srgbClr val="F1C7C7"/>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err="1">
                  <a:latin typeface="Courier New" pitchFamily="-96" charset="0"/>
                </a:rPr>
                <a:t>i</a:t>
              </a:r>
              <a:endParaRPr lang="en-US" sz="2000" dirty="0">
                <a:latin typeface="Courier New" pitchFamily="-96" charset="0"/>
              </a:endParaRPr>
            </a:p>
          </p:txBody>
        </p:sp>
        <p:sp>
          <p:nvSpPr>
            <p:cNvPr id="23" name="Rectangle 12"/>
            <p:cNvSpPr>
              <a:spLocks noChangeArrowheads="1"/>
            </p:cNvSpPr>
            <p:nvPr/>
          </p:nvSpPr>
          <p:spPr bwMode="auto">
            <a:xfrm>
              <a:off x="7037406" y="1826627"/>
              <a:ext cx="869944" cy="431800"/>
            </a:xfrm>
            <a:prstGeom prst="rect">
              <a:avLst/>
            </a:prstGeom>
            <a:solidFill>
              <a:srgbClr val="D5F1CF"/>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smtClean="0">
                  <a:latin typeface="Courier New" pitchFamily="-96" charset="0"/>
                </a:rPr>
                <a:t>next</a:t>
              </a:r>
              <a:endParaRPr lang="en-US" sz="2000" dirty="0">
                <a:latin typeface="Courier New" pitchFamily="-96" charset="0"/>
              </a:endParaRPr>
            </a:p>
          </p:txBody>
        </p:sp>
        <p:sp>
          <p:nvSpPr>
            <p:cNvPr id="24" name="Rectangle 13"/>
            <p:cNvSpPr>
              <a:spLocks noChangeArrowheads="1"/>
            </p:cNvSpPr>
            <p:nvPr/>
          </p:nvSpPr>
          <p:spPr bwMode="auto">
            <a:xfrm>
              <a:off x="4355976" y="2242552"/>
              <a:ext cx="333375" cy="393700"/>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a:latin typeface="Courier New" pitchFamily="-96" charset="0"/>
                </a:rPr>
                <a:t>0</a:t>
              </a:r>
            </a:p>
          </p:txBody>
        </p:sp>
        <p:sp>
          <p:nvSpPr>
            <p:cNvPr id="25" name="Rectangle 14"/>
            <p:cNvSpPr>
              <a:spLocks noChangeArrowheads="1"/>
            </p:cNvSpPr>
            <p:nvPr/>
          </p:nvSpPr>
          <p:spPr bwMode="auto">
            <a:xfrm>
              <a:off x="5886488" y="2239367"/>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16</a:t>
              </a:r>
              <a:endParaRPr lang="en-US" sz="2000" dirty="0">
                <a:latin typeface="Courier New" pitchFamily="-96" charset="0"/>
              </a:endParaRPr>
            </a:p>
          </p:txBody>
        </p:sp>
        <p:sp>
          <p:nvSpPr>
            <p:cNvPr id="26" name="Rectangle 15"/>
            <p:cNvSpPr>
              <a:spLocks noChangeArrowheads="1"/>
            </p:cNvSpPr>
            <p:nvPr/>
          </p:nvSpPr>
          <p:spPr bwMode="auto">
            <a:xfrm>
              <a:off x="6794518"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24</a:t>
              </a:r>
              <a:endParaRPr lang="en-US" sz="2000" dirty="0">
                <a:latin typeface="Courier New" pitchFamily="-96" charset="0"/>
              </a:endParaRPr>
            </a:p>
          </p:txBody>
        </p:sp>
        <p:sp>
          <p:nvSpPr>
            <p:cNvPr id="27" name="Rectangle 16"/>
            <p:cNvSpPr>
              <a:spLocks noChangeArrowheads="1"/>
            </p:cNvSpPr>
            <p:nvPr/>
          </p:nvSpPr>
          <p:spPr bwMode="auto">
            <a:xfrm>
              <a:off x="7772419"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32</a:t>
              </a:r>
              <a:endParaRPr lang="en-US" sz="2000" dirty="0">
                <a:latin typeface="Courier New" pitchFamily="-96" charset="0"/>
              </a:endParaRPr>
            </a:p>
          </p:txBody>
        </p:sp>
      </p:grpSp>
      <p:sp>
        <p:nvSpPr>
          <p:cNvPr id="32" name="Rectangle 2"/>
          <p:cNvSpPr>
            <a:spLocks noChangeArrowheads="1"/>
          </p:cNvSpPr>
          <p:nvPr/>
        </p:nvSpPr>
        <p:spPr bwMode="auto">
          <a:xfrm>
            <a:off x="555625" y="1297012"/>
            <a:ext cx="3296295" cy="1340880"/>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en-US" sz="1800" dirty="0" err="1">
                <a:latin typeface="Courier New" pitchFamily="-96" charset="0"/>
              </a:rPr>
              <a:t>struct</a:t>
            </a:r>
            <a:r>
              <a:rPr lang="en-US" sz="1800" dirty="0">
                <a:latin typeface="Courier New" pitchFamily="-96" charset="0"/>
              </a:rPr>
              <a:t> </a:t>
            </a:r>
            <a:r>
              <a:rPr lang="en-US" sz="1800" dirty="0" err="1">
                <a:latin typeface="Courier New" pitchFamily="-96" charset="0"/>
              </a:rPr>
              <a:t>rec</a:t>
            </a:r>
            <a:r>
              <a:rPr lang="en-US" sz="1800" dirty="0">
                <a:latin typeface="Courier New" pitchFamily="-96" charset="0"/>
              </a:rPr>
              <a:t> {</a:t>
            </a:r>
          </a:p>
          <a:p>
            <a:pPr algn="l" eaLnBrk="0" hangingPunct="0"/>
            <a:r>
              <a:rPr lang="en-US" sz="1800" dirty="0" smtClean="0">
                <a:latin typeface="Courier New" pitchFamily="-96" charset="0"/>
              </a:rPr>
              <a:t>    </a:t>
            </a:r>
            <a:r>
              <a:rPr lang="en-US" sz="1800" dirty="0" err="1" smtClean="0">
                <a:latin typeface="Courier New" pitchFamily="-96" charset="0"/>
              </a:rPr>
              <a:t>int</a:t>
            </a:r>
            <a:r>
              <a:rPr lang="en-US" sz="1800" dirty="0" smtClean="0">
                <a:latin typeface="Courier New" pitchFamily="-96" charset="0"/>
              </a:rPr>
              <a:t> </a:t>
            </a:r>
            <a:r>
              <a:rPr lang="en-US" sz="1800" dirty="0">
                <a:latin typeface="Courier New" pitchFamily="-96" charset="0"/>
              </a:rPr>
              <a:t>a</a:t>
            </a:r>
            <a:r>
              <a:rPr lang="en-US" sz="1800" dirty="0" smtClean="0">
                <a:latin typeface="Courier New" pitchFamily="-96" charset="0"/>
              </a:rPr>
              <a:t>[4]</a:t>
            </a:r>
            <a:r>
              <a:rPr lang="en-US" sz="1800" dirty="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size_t</a:t>
            </a:r>
            <a:r>
              <a:rPr lang="en-US" sz="1800" dirty="0" smtClean="0">
                <a:latin typeface="Courier New" pitchFamily="-96" charset="0"/>
              </a:rPr>
              <a:t> </a:t>
            </a:r>
            <a:r>
              <a:rPr lang="en-US" sz="1800" dirty="0" err="1" smtClean="0">
                <a:latin typeface="Courier New" pitchFamily="-96" charset="0"/>
              </a:rPr>
              <a:t>i</a:t>
            </a:r>
            <a:r>
              <a:rPr lang="en-US" sz="1800" dirty="0" smtClean="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struct</a:t>
            </a:r>
            <a:r>
              <a:rPr lang="en-US" sz="1800" dirty="0" smtClean="0">
                <a:latin typeface="Courier New" pitchFamily="-96" charset="0"/>
              </a:rPr>
              <a:t> rec *next;</a:t>
            </a:r>
            <a:endParaRPr lang="en-US" sz="1800" dirty="0">
              <a:latin typeface="Courier New" pitchFamily="-96" charset="0"/>
            </a:endParaRPr>
          </a:p>
          <a:p>
            <a:pPr algn="l" eaLnBrk="0" hangingPunct="0"/>
            <a:r>
              <a:rPr lang="en-US" sz="1800" dirty="0" smtClean="0">
                <a:latin typeface="Courier New" pitchFamily="-96" charset="0"/>
              </a:rPr>
              <a:t>} r;</a:t>
            </a:r>
            <a:endParaRPr lang="en-US" sz="1800" dirty="0">
              <a:latin typeface="Courier New" pitchFamily="-96" charset="0"/>
            </a:endParaRPr>
          </a:p>
        </p:txBody>
      </p:sp>
      <p:sp>
        <p:nvSpPr>
          <p:cNvPr id="15" name="Freeform 16"/>
          <p:cNvSpPr>
            <a:spLocks/>
          </p:cNvSpPr>
          <p:nvPr/>
        </p:nvSpPr>
        <p:spPr bwMode="auto">
          <a:xfrm flipH="1">
            <a:off x="7543800" y="1447800"/>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headEnd/>
            <a:tailEnd type="triangle" w="med" len="med"/>
          </a:ln>
        </p:spPr>
        <p:txBody>
          <a:bodyPr wrap="none" anchor="ctr">
            <a:prstTxWarp prst="textNoShape">
              <a:avLst/>
            </a:prstTxWarp>
          </a:bodyPr>
          <a:lstStyle/>
          <a:p>
            <a:pPr eaLnBrk="0" hangingPunct="0"/>
            <a:endParaRPr lang="en-US">
              <a:latin typeface="Calibri" pitchFamily="-96" charset="0"/>
            </a:endParaRPr>
          </a:p>
        </p:txBody>
      </p:sp>
    </p:spTree>
    <p:extLst>
      <p:ext uri="{BB962C8B-B14F-4D97-AF65-F5344CB8AC3E}">
        <p14:creationId xmlns:p14="http://schemas.microsoft.com/office/powerpoint/2010/main" val="44843981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3590">
                                            <p:txEl>
                                              <p:pRg st="0" end="0"/>
                                            </p:txEl>
                                          </p:spTgt>
                                        </p:tgtEl>
                                        <p:attrNameLst>
                                          <p:attrName>style.visibility</p:attrName>
                                        </p:attrNameLst>
                                      </p:cBhvr>
                                      <p:to>
                                        <p:strVal val="visible"/>
                                      </p:to>
                                    </p:set>
                                    <p:animEffect transition="in" filter="dissolve">
                                      <p:cBhvr>
                                        <p:cTn id="7" dur="500"/>
                                        <p:tgtEl>
                                          <p:spTgt spid="3235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3590">
                                            <p:txEl>
                                              <p:pRg st="1" end="1"/>
                                            </p:txEl>
                                          </p:spTgt>
                                        </p:tgtEl>
                                        <p:attrNameLst>
                                          <p:attrName>style.visibility</p:attrName>
                                        </p:attrNameLst>
                                      </p:cBhvr>
                                      <p:to>
                                        <p:strVal val="visible"/>
                                      </p:to>
                                    </p:set>
                                    <p:animEffect transition="in" filter="dissolve">
                                      <p:cBhvr>
                                        <p:cTn id="12" dur="500"/>
                                        <p:tgtEl>
                                          <p:spTgt spid="3235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3590">
                                            <p:txEl>
                                              <p:pRg st="2" end="2"/>
                                            </p:txEl>
                                          </p:spTgt>
                                        </p:tgtEl>
                                        <p:attrNameLst>
                                          <p:attrName>style.visibility</p:attrName>
                                        </p:attrNameLst>
                                      </p:cBhvr>
                                      <p:to>
                                        <p:strVal val="visible"/>
                                      </p:to>
                                    </p:set>
                                    <p:animEffect transition="in" filter="dissolve">
                                      <p:cBhvr>
                                        <p:cTn id="17" dur="500"/>
                                        <p:tgtEl>
                                          <p:spTgt spid="3235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3590">
                                            <p:txEl>
                                              <p:pRg st="3" end="3"/>
                                            </p:txEl>
                                          </p:spTgt>
                                        </p:tgtEl>
                                        <p:attrNameLst>
                                          <p:attrName>style.visibility</p:attrName>
                                        </p:attrNameLst>
                                      </p:cBhvr>
                                      <p:to>
                                        <p:strVal val="visible"/>
                                      </p:to>
                                    </p:set>
                                    <p:animEffect transition="in" filter="dissolve">
                                      <p:cBhvr>
                                        <p:cTn id="22" dur="500"/>
                                        <p:tgtEl>
                                          <p:spTgt spid="3235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3590">
                                            <p:txEl>
                                              <p:pRg st="4" end="4"/>
                                            </p:txEl>
                                          </p:spTgt>
                                        </p:tgtEl>
                                        <p:attrNameLst>
                                          <p:attrName>style.visibility</p:attrName>
                                        </p:attrNameLst>
                                      </p:cBhvr>
                                      <p:to>
                                        <p:strVal val="visible"/>
                                      </p:to>
                                    </p:set>
                                    <p:animEffect transition="in" filter="dissolve">
                                      <p:cBhvr>
                                        <p:cTn id="27" dur="500"/>
                                        <p:tgtEl>
                                          <p:spTgt spid="3235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3590">
                                            <p:txEl>
                                              <p:pRg st="5" end="5"/>
                                            </p:txEl>
                                          </p:spTgt>
                                        </p:tgtEl>
                                        <p:attrNameLst>
                                          <p:attrName>style.visibility</p:attrName>
                                        </p:attrNameLst>
                                      </p:cBhvr>
                                      <p:to>
                                        <p:strVal val="visible"/>
                                      </p:to>
                                    </p:set>
                                    <p:animEffect transition="in" filter="dissolve">
                                      <p:cBhvr>
                                        <p:cTn id="32" dur="500"/>
                                        <p:tgtEl>
                                          <p:spTgt spid="3235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23590">
                                            <p:txEl>
                                              <p:pRg st="6" end="6"/>
                                            </p:txEl>
                                          </p:spTgt>
                                        </p:tgtEl>
                                        <p:attrNameLst>
                                          <p:attrName>style.visibility</p:attrName>
                                        </p:attrNameLst>
                                      </p:cBhvr>
                                      <p:to>
                                        <p:strVal val="visible"/>
                                      </p:to>
                                    </p:set>
                                    <p:animEffect transition="in" filter="dissolve">
                                      <p:cBhvr>
                                        <p:cTn id="37" dur="500"/>
                                        <p:tgtEl>
                                          <p:spTgt spid="3235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23590">
                                            <p:txEl>
                                              <p:pRg st="7" end="7"/>
                                            </p:txEl>
                                          </p:spTgt>
                                        </p:tgtEl>
                                        <p:attrNameLst>
                                          <p:attrName>style.visibility</p:attrName>
                                        </p:attrNameLst>
                                      </p:cBhvr>
                                      <p:to>
                                        <p:strVal val="visible"/>
                                      </p:to>
                                    </p:set>
                                    <p:animEffect transition="in" filter="dissolve">
                                      <p:cBhvr>
                                        <p:cTn id="42" dur="500"/>
                                        <p:tgtEl>
                                          <p:spTgt spid="3235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0"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493713"/>
            <a:ext cx="8534400" cy="573087"/>
          </a:xfrm>
        </p:spPr>
        <p:txBody>
          <a:bodyPr/>
          <a:lstStyle/>
          <a:p>
            <a:pPr eaLnBrk="1" hangingPunct="1"/>
            <a:r>
              <a:rPr lang="en-US" smtClean="0"/>
              <a:t>Exploits Based on Buffer Overflows</a:t>
            </a:r>
          </a:p>
        </p:txBody>
      </p:sp>
      <p:sp>
        <p:nvSpPr>
          <p:cNvPr id="31747" name="Rectangle 3"/>
          <p:cNvSpPr>
            <a:spLocks noGrp="1" noChangeArrowheads="1"/>
          </p:cNvSpPr>
          <p:nvPr>
            <p:ph type="body" idx="1"/>
          </p:nvPr>
        </p:nvSpPr>
        <p:spPr>
          <a:xfrm>
            <a:off x="404813" y="1327150"/>
            <a:ext cx="8281987" cy="5454650"/>
          </a:xfrm>
        </p:spPr>
        <p:txBody>
          <a:bodyPr/>
          <a:lstStyle/>
          <a:p>
            <a:pPr eaLnBrk="1" hangingPunct="1"/>
            <a:r>
              <a:rPr lang="en-US" i="1" dirty="0" smtClean="0">
                <a:solidFill>
                  <a:srgbClr val="C00000"/>
                </a:solidFill>
              </a:rPr>
              <a:t>Buffer overflow bugs can allow remote machines to execute arbitrary code on victim machines</a:t>
            </a:r>
          </a:p>
          <a:p>
            <a:pPr eaLnBrk="1" hangingPunct="1"/>
            <a:r>
              <a:rPr lang="en-US" dirty="0" smtClean="0"/>
              <a:t>Distressingly common in real </a:t>
            </a:r>
            <a:r>
              <a:rPr lang="en-US" dirty="0" err="1" smtClean="0"/>
              <a:t>progams</a:t>
            </a:r>
            <a:endParaRPr lang="en-US" dirty="0" smtClean="0"/>
          </a:p>
          <a:p>
            <a:pPr lvl="1" eaLnBrk="1" hangingPunct="1"/>
            <a:r>
              <a:rPr lang="en-US" dirty="0" smtClean="0"/>
              <a:t>Programmers keep making the same mistakes </a:t>
            </a:r>
            <a:r>
              <a:rPr lang="en-US" dirty="0" smtClean="0">
                <a:sym typeface="Wingdings"/>
              </a:rPr>
              <a:t></a:t>
            </a:r>
          </a:p>
          <a:p>
            <a:pPr lvl="1" eaLnBrk="1" hangingPunct="1"/>
            <a:r>
              <a:rPr lang="en-US" dirty="0" smtClean="0">
                <a:sym typeface="Wingdings"/>
              </a:rPr>
              <a:t>Recent measures make these attacks much more difficult</a:t>
            </a:r>
            <a:endParaRPr lang="en-US" dirty="0" smtClean="0"/>
          </a:p>
          <a:p>
            <a:pPr eaLnBrk="1" hangingPunct="1"/>
            <a:r>
              <a:rPr lang="en-US" dirty="0" smtClean="0"/>
              <a:t>Examples across the decades</a:t>
            </a:r>
          </a:p>
          <a:p>
            <a:pPr lvl="1" eaLnBrk="1" hangingPunct="1"/>
            <a:r>
              <a:rPr lang="en-US" dirty="0" smtClean="0"/>
              <a:t>Original “Internet worm” (1988)</a:t>
            </a:r>
          </a:p>
          <a:p>
            <a:pPr lvl="1" eaLnBrk="1" hangingPunct="1"/>
            <a:r>
              <a:rPr lang="en-US" dirty="0" smtClean="0"/>
              <a:t>“IM wars” (1999)</a:t>
            </a:r>
          </a:p>
          <a:p>
            <a:pPr lvl="1" eaLnBrk="1" hangingPunct="1"/>
            <a:r>
              <a:rPr lang="en-US" dirty="0" smtClean="0"/>
              <a:t>Twilight hack on Wii (2000s)</a:t>
            </a:r>
          </a:p>
          <a:p>
            <a:pPr lvl="1" eaLnBrk="1" hangingPunct="1"/>
            <a:r>
              <a:rPr lang="en-US" dirty="0" smtClean="0"/>
              <a:t>… and many, many more</a:t>
            </a:r>
          </a:p>
          <a:p>
            <a:pPr eaLnBrk="1" hangingPunct="1"/>
            <a:r>
              <a:rPr lang="en-US" dirty="0" smtClean="0"/>
              <a:t>You will learn some of the tricks in </a:t>
            </a:r>
            <a:r>
              <a:rPr lang="en-US" dirty="0" err="1" smtClean="0"/>
              <a:t>attacklab</a:t>
            </a:r>
            <a:endParaRPr lang="en-US" dirty="0" smtClean="0"/>
          </a:p>
          <a:p>
            <a:pPr lvl="1" eaLnBrk="1" hangingPunct="1"/>
            <a:r>
              <a:rPr lang="en-US" dirty="0" smtClean="0"/>
              <a:t>Hopefully to convince you to never leave such holes in your programs!!</a:t>
            </a:r>
          </a:p>
        </p:txBody>
      </p:sp>
    </p:spTree>
    <p:extLst>
      <p:ext uri="{BB962C8B-B14F-4D97-AF65-F5344CB8AC3E}">
        <p14:creationId xmlns:p14="http://schemas.microsoft.com/office/powerpoint/2010/main" val="26484614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dissolve">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dissolve">
                                      <p:cBhvr>
                                        <p:cTn id="12" dur="500"/>
                                        <p:tgtEl>
                                          <p:spTgt spid="3174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dissolve">
                                      <p:cBhvr>
                                        <p:cTn id="15" dur="500"/>
                                        <p:tgtEl>
                                          <p:spTgt spid="3174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1747">
                                            <p:txEl>
                                              <p:pRg st="3" end="3"/>
                                            </p:txEl>
                                          </p:spTgt>
                                        </p:tgtEl>
                                        <p:attrNameLst>
                                          <p:attrName>style.visibility</p:attrName>
                                        </p:attrNameLst>
                                      </p:cBhvr>
                                      <p:to>
                                        <p:strVal val="visible"/>
                                      </p:to>
                                    </p:set>
                                    <p:animEffect transition="in" filter="dissolve">
                                      <p:cBhvr>
                                        <p:cTn id="18" dur="500"/>
                                        <p:tgtEl>
                                          <p:spTgt spid="317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dissolve">
                                      <p:cBhvr>
                                        <p:cTn id="23" dur="500"/>
                                        <p:tgtEl>
                                          <p:spTgt spid="3174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1747">
                                            <p:txEl>
                                              <p:pRg st="5" end="5"/>
                                            </p:txEl>
                                          </p:spTgt>
                                        </p:tgtEl>
                                        <p:attrNameLst>
                                          <p:attrName>style.visibility</p:attrName>
                                        </p:attrNameLst>
                                      </p:cBhvr>
                                      <p:to>
                                        <p:strVal val="visible"/>
                                      </p:to>
                                    </p:set>
                                    <p:animEffect transition="in" filter="dissolve">
                                      <p:cBhvr>
                                        <p:cTn id="26" dur="500"/>
                                        <p:tgtEl>
                                          <p:spTgt spid="31747">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747">
                                            <p:txEl>
                                              <p:pRg st="6" end="6"/>
                                            </p:txEl>
                                          </p:spTgt>
                                        </p:tgtEl>
                                        <p:attrNameLst>
                                          <p:attrName>style.visibility</p:attrName>
                                        </p:attrNameLst>
                                      </p:cBhvr>
                                      <p:to>
                                        <p:strVal val="visible"/>
                                      </p:to>
                                    </p:set>
                                    <p:animEffect transition="in" filter="dissolve">
                                      <p:cBhvr>
                                        <p:cTn id="29" dur="500"/>
                                        <p:tgtEl>
                                          <p:spTgt spid="31747">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1747">
                                            <p:txEl>
                                              <p:pRg st="7" end="7"/>
                                            </p:txEl>
                                          </p:spTgt>
                                        </p:tgtEl>
                                        <p:attrNameLst>
                                          <p:attrName>style.visibility</p:attrName>
                                        </p:attrNameLst>
                                      </p:cBhvr>
                                      <p:to>
                                        <p:strVal val="visible"/>
                                      </p:to>
                                    </p:set>
                                    <p:animEffect transition="in" filter="dissolve">
                                      <p:cBhvr>
                                        <p:cTn id="32" dur="500"/>
                                        <p:tgtEl>
                                          <p:spTgt spid="31747">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1747">
                                            <p:txEl>
                                              <p:pRg st="8" end="8"/>
                                            </p:txEl>
                                          </p:spTgt>
                                        </p:tgtEl>
                                        <p:attrNameLst>
                                          <p:attrName>style.visibility</p:attrName>
                                        </p:attrNameLst>
                                      </p:cBhvr>
                                      <p:to>
                                        <p:strVal val="visible"/>
                                      </p:to>
                                    </p:set>
                                    <p:animEffect transition="in" filter="dissolve">
                                      <p:cBhvr>
                                        <p:cTn id="35" dur="500"/>
                                        <p:tgtEl>
                                          <p:spTgt spid="3174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1747">
                                            <p:txEl>
                                              <p:pRg st="9" end="9"/>
                                            </p:txEl>
                                          </p:spTgt>
                                        </p:tgtEl>
                                        <p:attrNameLst>
                                          <p:attrName>style.visibility</p:attrName>
                                        </p:attrNameLst>
                                      </p:cBhvr>
                                      <p:to>
                                        <p:strVal val="visible"/>
                                      </p:to>
                                    </p:set>
                                    <p:animEffect transition="in" filter="dissolve">
                                      <p:cBhvr>
                                        <p:cTn id="40" dur="500"/>
                                        <p:tgtEl>
                                          <p:spTgt spid="31747">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747">
                                            <p:txEl>
                                              <p:pRg st="10" end="10"/>
                                            </p:txEl>
                                          </p:spTgt>
                                        </p:tgtEl>
                                        <p:attrNameLst>
                                          <p:attrName>style.visibility</p:attrName>
                                        </p:attrNameLst>
                                      </p:cBhvr>
                                      <p:to>
                                        <p:strVal val="visible"/>
                                      </p:to>
                                    </p:set>
                                    <p:animEffect transition="in" filter="dissolve">
                                      <p:cBhvr>
                                        <p:cTn id="43" dur="500"/>
                                        <p:tgtEl>
                                          <p:spTgt spid="317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493713"/>
            <a:ext cx="8534400" cy="573087"/>
          </a:xfrm>
        </p:spPr>
        <p:txBody>
          <a:bodyPr/>
          <a:lstStyle/>
          <a:p>
            <a:pPr eaLnBrk="1" hangingPunct="1"/>
            <a:r>
              <a:rPr lang="en-US" dirty="0" smtClean="0"/>
              <a:t>Example: the original Internet worm (1988)</a:t>
            </a:r>
          </a:p>
        </p:txBody>
      </p:sp>
      <p:sp>
        <p:nvSpPr>
          <p:cNvPr id="31747" name="Rectangle 3"/>
          <p:cNvSpPr>
            <a:spLocks noGrp="1" noChangeArrowheads="1"/>
          </p:cNvSpPr>
          <p:nvPr>
            <p:ph type="body" idx="1"/>
          </p:nvPr>
        </p:nvSpPr>
        <p:spPr>
          <a:xfrm>
            <a:off x="404813" y="1327150"/>
            <a:ext cx="8281987" cy="5454650"/>
          </a:xfrm>
        </p:spPr>
        <p:txBody>
          <a:bodyPr/>
          <a:lstStyle/>
          <a:p>
            <a:pPr eaLnBrk="1" hangingPunct="1"/>
            <a:r>
              <a:rPr lang="en-US" dirty="0" smtClean="0"/>
              <a:t>Exploited a few vulnerabilities to spread</a:t>
            </a:r>
          </a:p>
          <a:p>
            <a:pPr lvl="1" eaLnBrk="1" hangingPunct="1">
              <a:buFont typeface="Wingdings" charset="2"/>
              <a:buChar char="n"/>
              <a:defRPr/>
            </a:pPr>
            <a:r>
              <a:rPr lang="en-US" dirty="0"/>
              <a:t>The </a:t>
            </a:r>
            <a:r>
              <a:rPr lang="en-US" b="0" dirty="0">
                <a:latin typeface="Courier"/>
                <a:cs typeface="Courier"/>
              </a:rPr>
              <a:t>finger</a:t>
            </a:r>
            <a:r>
              <a:rPr lang="en-US" dirty="0"/>
              <a:t> program would supply information such as whether a user is currently logged-on, </a:t>
            </a:r>
            <a:r>
              <a:rPr lang="en-US" dirty="0">
                <a:hlinkClick r:id="rId3" tooltip="E-mail address"/>
              </a:rPr>
              <a:t>e-mail address</a:t>
            </a:r>
            <a:r>
              <a:rPr lang="en-US" dirty="0"/>
              <a:t>, full name, their profile, etc.</a:t>
            </a:r>
          </a:p>
          <a:p>
            <a:pPr lvl="2" eaLnBrk="1" hangingPunct="1">
              <a:buFont typeface="Wingdings" charset="2"/>
              <a:buChar char="n"/>
              <a:defRPr/>
            </a:pPr>
            <a:r>
              <a:rPr lang="en-US" i="1" dirty="0">
                <a:solidFill>
                  <a:schemeClr val="tx1"/>
                </a:solidFill>
                <a:latin typeface="Courier New" charset="0"/>
              </a:rPr>
              <a:t>finger </a:t>
            </a:r>
            <a:r>
              <a:rPr lang="en-US" i="1" dirty="0" err="1">
                <a:solidFill>
                  <a:schemeClr val="tx1"/>
                </a:solidFill>
                <a:latin typeface="Courier New" charset="0"/>
              </a:rPr>
              <a:t>droh@cs.cmu.edu</a:t>
            </a:r>
            <a:endParaRPr lang="en-US" dirty="0"/>
          </a:p>
          <a:p>
            <a:pPr lvl="1" eaLnBrk="1" hangingPunct="1"/>
            <a:r>
              <a:rPr lang="en-US" dirty="0" smtClean="0"/>
              <a:t>Early versions of the finger server (</a:t>
            </a:r>
            <a:r>
              <a:rPr lang="en-US" dirty="0" err="1" smtClean="0"/>
              <a:t>fingerd</a:t>
            </a:r>
            <a:r>
              <a:rPr lang="en-US" dirty="0" smtClean="0"/>
              <a:t>) used </a:t>
            </a:r>
            <a:r>
              <a:rPr lang="en-US" b="1" dirty="0" smtClean="0">
                <a:latin typeface="Courier New" pitchFamily="49" charset="0"/>
              </a:rPr>
              <a:t>gets()</a:t>
            </a:r>
            <a:r>
              <a:rPr lang="en-US" b="1" dirty="0" smtClean="0"/>
              <a:t> </a:t>
            </a:r>
            <a:r>
              <a:rPr lang="en-US" dirty="0" smtClean="0"/>
              <a:t>to read the argument sent by the client:</a:t>
            </a:r>
          </a:p>
          <a:p>
            <a:pPr lvl="2" eaLnBrk="1" hangingPunct="1"/>
            <a:r>
              <a:rPr lang="en-US" b="1" dirty="0" smtClean="0">
                <a:latin typeface="Courier New" pitchFamily="49" charset="0"/>
              </a:rPr>
              <a:t>finger </a:t>
            </a:r>
            <a:r>
              <a:rPr lang="en-US" b="1" dirty="0" err="1" smtClean="0">
                <a:latin typeface="Courier New" pitchFamily="49" charset="0"/>
              </a:rPr>
              <a:t>droh@cs.cmu.edu</a:t>
            </a:r>
            <a:endParaRPr lang="en-US" b="1" dirty="0" smtClean="0">
              <a:latin typeface="Courier New" pitchFamily="49" charset="0"/>
            </a:endParaRPr>
          </a:p>
          <a:p>
            <a:pPr lvl="1" eaLnBrk="1" hangingPunct="1"/>
            <a:r>
              <a:rPr lang="en-US" dirty="0" smtClean="0"/>
              <a:t>Worm attacked </a:t>
            </a:r>
            <a:r>
              <a:rPr lang="en-US" dirty="0" err="1" smtClean="0"/>
              <a:t>fingerd</a:t>
            </a:r>
            <a:r>
              <a:rPr lang="en-US" dirty="0" smtClean="0"/>
              <a:t> server by sending phony argument:</a:t>
            </a:r>
          </a:p>
          <a:p>
            <a:pPr lvl="2" eaLnBrk="1" hangingPunct="1"/>
            <a:r>
              <a:rPr lang="en-US" b="1" dirty="0" smtClean="0">
                <a:latin typeface="Courier New" pitchFamily="49" charset="0"/>
              </a:rPr>
              <a:t>finger</a:t>
            </a:r>
            <a:r>
              <a:rPr lang="en-US" b="1" i="1" dirty="0" smtClean="0">
                <a:latin typeface="Courier New" pitchFamily="49" charset="0"/>
              </a:rPr>
              <a:t> “exploit-code  padding  new-return-address”</a:t>
            </a:r>
          </a:p>
          <a:p>
            <a:pPr lvl="2" eaLnBrk="1" hangingPunct="1"/>
            <a:r>
              <a:rPr lang="en-US" dirty="0" smtClean="0"/>
              <a:t>exploit code: executed a root shell on the victim machine with a direct TCP connection to the attacker.</a:t>
            </a:r>
          </a:p>
        </p:txBody>
      </p:sp>
    </p:spTree>
    <p:extLst>
      <p:ext uri="{BB962C8B-B14F-4D97-AF65-F5344CB8AC3E}">
        <p14:creationId xmlns:p14="http://schemas.microsoft.com/office/powerpoint/2010/main" val="2323345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493713"/>
            <a:ext cx="8534400" cy="573087"/>
          </a:xfrm>
        </p:spPr>
        <p:txBody>
          <a:bodyPr/>
          <a:lstStyle/>
          <a:p>
            <a:pPr eaLnBrk="1" hangingPunct="1"/>
            <a:r>
              <a:rPr lang="en-US" dirty="0" smtClean="0"/>
              <a:t>Example: the original Internet worm (1988)</a:t>
            </a:r>
          </a:p>
        </p:txBody>
      </p:sp>
      <p:sp>
        <p:nvSpPr>
          <p:cNvPr id="31747" name="Rectangle 3"/>
          <p:cNvSpPr>
            <a:spLocks noGrp="1" noChangeArrowheads="1"/>
          </p:cNvSpPr>
          <p:nvPr>
            <p:ph type="body" idx="1"/>
          </p:nvPr>
        </p:nvSpPr>
        <p:spPr>
          <a:xfrm>
            <a:off x="404813" y="1327150"/>
            <a:ext cx="8281987" cy="5454650"/>
          </a:xfrm>
        </p:spPr>
        <p:txBody>
          <a:bodyPr/>
          <a:lstStyle/>
          <a:p>
            <a:pPr eaLnBrk="1" hangingPunct="1"/>
            <a:r>
              <a:rPr lang="en-US" dirty="0" smtClean="0"/>
              <a:t>Once on a machine, scanned for other machines to attack</a:t>
            </a:r>
          </a:p>
          <a:p>
            <a:pPr lvl="1" eaLnBrk="1" hangingPunct="1"/>
            <a:r>
              <a:rPr lang="en-US" dirty="0"/>
              <a:t>i</a:t>
            </a:r>
            <a:r>
              <a:rPr lang="en-US" dirty="0" smtClean="0"/>
              <a:t>nvaded ~6000 computers in hours (10% of the Internet </a:t>
            </a:r>
            <a:r>
              <a:rPr lang="en-US" dirty="0" smtClean="0">
                <a:sym typeface="Wingdings"/>
              </a:rPr>
              <a:t> )</a:t>
            </a:r>
          </a:p>
          <a:p>
            <a:pPr lvl="2" eaLnBrk="1" hangingPunct="1"/>
            <a:r>
              <a:rPr lang="en-US" dirty="0">
                <a:sym typeface="Wingdings"/>
              </a:rPr>
              <a:t>s</a:t>
            </a:r>
            <a:r>
              <a:rPr lang="en-US" dirty="0" smtClean="0">
                <a:sym typeface="Wingdings"/>
              </a:rPr>
              <a:t>ee June 1989 article in </a:t>
            </a:r>
            <a:r>
              <a:rPr lang="en-US" i="1" dirty="0" smtClean="0">
                <a:sym typeface="Wingdings"/>
              </a:rPr>
              <a:t>Comm. of the ACM</a:t>
            </a:r>
            <a:endParaRPr lang="en-US" i="1" dirty="0" smtClean="0"/>
          </a:p>
          <a:p>
            <a:pPr lvl="1" eaLnBrk="1" hangingPunct="1"/>
            <a:r>
              <a:rPr lang="en-US" dirty="0"/>
              <a:t>t</a:t>
            </a:r>
            <a:r>
              <a:rPr lang="en-US" dirty="0" smtClean="0"/>
              <a:t>he young author of the worm was prosecuted…</a:t>
            </a:r>
          </a:p>
          <a:p>
            <a:pPr lvl="1" eaLnBrk="1" hangingPunct="1"/>
            <a:r>
              <a:rPr lang="en-US" dirty="0" smtClean="0"/>
              <a:t>and CERT was formed… still homed at CMU</a:t>
            </a:r>
          </a:p>
        </p:txBody>
      </p:sp>
    </p:spTree>
    <p:extLst>
      <p:ext uri="{BB962C8B-B14F-4D97-AF65-F5344CB8AC3E}">
        <p14:creationId xmlns:p14="http://schemas.microsoft.com/office/powerpoint/2010/main" val="2544549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457200" y="228600"/>
            <a:ext cx="8305800" cy="573088"/>
          </a:xfrm>
        </p:spPr>
        <p:txBody>
          <a:bodyPr/>
          <a:lstStyle/>
          <a:p>
            <a:pPr eaLnBrk="1" hangingPunct="1">
              <a:defRPr/>
            </a:pPr>
            <a:r>
              <a:rPr lang="en-US">
                <a:ea typeface="+mj-ea"/>
                <a:cs typeface="+mj-cs"/>
              </a:rPr>
              <a:t>Exploits Based on Buffer Overflows</a:t>
            </a:r>
          </a:p>
        </p:txBody>
      </p:sp>
      <p:sp>
        <p:nvSpPr>
          <p:cNvPr id="375811" name="Rectangle 3"/>
          <p:cNvSpPr>
            <a:spLocks noGrp="1" noChangeArrowheads="1"/>
          </p:cNvSpPr>
          <p:nvPr>
            <p:ph type="body" idx="1"/>
          </p:nvPr>
        </p:nvSpPr>
        <p:spPr>
          <a:xfrm>
            <a:off x="303213" y="990600"/>
            <a:ext cx="8281987" cy="5454650"/>
          </a:xfrm>
        </p:spPr>
        <p:txBody>
          <a:bodyPr/>
          <a:lstStyle/>
          <a:p>
            <a:pPr eaLnBrk="1" hangingPunct="1">
              <a:buFont typeface="Wingdings" charset="2"/>
              <a:buNone/>
              <a:defRPr/>
            </a:pPr>
            <a:r>
              <a:rPr lang="en-US" i="1">
                <a:ea typeface="+mn-ea"/>
                <a:cs typeface="+mn-cs"/>
              </a:rPr>
              <a:t>Buffer overflow bugs allow remote machines to execute arbitrary code on victim machines.</a:t>
            </a:r>
          </a:p>
          <a:p>
            <a:pPr eaLnBrk="1" hangingPunct="1">
              <a:buFont typeface="Wingdings" charset="2"/>
              <a:buNone/>
              <a:defRPr/>
            </a:pPr>
            <a:r>
              <a:rPr lang="en-US">
                <a:ea typeface="+mn-ea"/>
                <a:cs typeface="+mn-cs"/>
              </a:rPr>
              <a:t>IM War</a:t>
            </a:r>
          </a:p>
          <a:p>
            <a:pPr lvl="1" eaLnBrk="1" hangingPunct="1">
              <a:buFont typeface="Wingdings" charset="2"/>
              <a:buChar char="n"/>
              <a:defRPr/>
            </a:pPr>
            <a:r>
              <a:rPr lang="en-US"/>
              <a:t>AOL exploited existing buffer overflow bug in AIM clients</a:t>
            </a:r>
          </a:p>
          <a:p>
            <a:pPr lvl="1" eaLnBrk="1" hangingPunct="1">
              <a:buFont typeface="Wingdings" charset="2"/>
              <a:buChar char="n"/>
              <a:defRPr/>
            </a:pPr>
            <a:r>
              <a:rPr lang="en-US"/>
              <a:t>exploit code: returned 4-byte signature (the bytes at some location in the AIM client) to server. </a:t>
            </a:r>
          </a:p>
          <a:p>
            <a:pPr lvl="1" eaLnBrk="1" hangingPunct="1">
              <a:buFont typeface="Wingdings" charset="2"/>
              <a:buChar char="n"/>
              <a:defRPr/>
            </a:pPr>
            <a:r>
              <a:rPr lang="en-US"/>
              <a:t>When Microsoft changed code to match signature, AOL changed signature location.</a:t>
            </a:r>
          </a:p>
        </p:txBody>
      </p:sp>
    </p:spTree>
    <p:extLst>
      <p:ext uri="{BB962C8B-B14F-4D97-AF65-F5344CB8AC3E}">
        <p14:creationId xmlns:p14="http://schemas.microsoft.com/office/powerpoint/2010/main" val="25422710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9" name="Rectangle 3"/>
          <p:cNvSpPr>
            <a:spLocks noGrp="1" noChangeArrowheads="1"/>
          </p:cNvSpPr>
          <p:nvPr>
            <p:ph type="body" idx="1"/>
          </p:nvPr>
        </p:nvSpPr>
        <p:spPr>
          <a:xfrm>
            <a:off x="457200" y="304800"/>
            <a:ext cx="8001000" cy="5486400"/>
          </a:xfrm>
        </p:spPr>
        <p:txBody>
          <a:bodyPr/>
          <a:lstStyle/>
          <a:p>
            <a:pPr marL="223838" indent="-223838" defTabSz="895350" eaLnBrk="1" hangingPunct="1">
              <a:lnSpc>
                <a:spcPct val="100000"/>
              </a:lnSpc>
              <a:spcBef>
                <a:spcPct val="0"/>
              </a:spcBef>
              <a:defRPr/>
            </a:pPr>
            <a:r>
              <a:rPr lang="en-US" sz="1400">
                <a:latin typeface="Courier New" charset="0"/>
              </a:rPr>
              <a:t>Date: Wed, 11 Aug 1999 11:30:57 -0700 (PDT) </a:t>
            </a:r>
          </a:p>
          <a:p>
            <a:pPr marL="223838" indent="-223838" defTabSz="895350" eaLnBrk="1" hangingPunct="1">
              <a:lnSpc>
                <a:spcPct val="100000"/>
              </a:lnSpc>
              <a:spcBef>
                <a:spcPct val="0"/>
              </a:spcBef>
              <a:defRPr/>
            </a:pPr>
            <a:r>
              <a:rPr lang="en-US" sz="1400">
                <a:latin typeface="Courier New" charset="0"/>
              </a:rPr>
              <a:t>From: Phil Bucking &lt;philbucking@yahoo.com&gt; </a:t>
            </a:r>
          </a:p>
          <a:p>
            <a:pPr marL="223838" indent="-223838" defTabSz="895350" eaLnBrk="1" hangingPunct="1">
              <a:lnSpc>
                <a:spcPct val="100000"/>
              </a:lnSpc>
              <a:spcBef>
                <a:spcPct val="0"/>
              </a:spcBef>
              <a:defRPr/>
            </a:pPr>
            <a:r>
              <a:rPr lang="en-US" sz="1400">
                <a:latin typeface="Courier New" charset="0"/>
              </a:rPr>
              <a:t>Subject: AOL exploiting buffer overrun bug in their own software! </a:t>
            </a:r>
          </a:p>
          <a:p>
            <a:pPr marL="223838" indent="-223838" defTabSz="895350" eaLnBrk="1" hangingPunct="1">
              <a:lnSpc>
                <a:spcPct val="100000"/>
              </a:lnSpc>
              <a:spcBef>
                <a:spcPct val="0"/>
              </a:spcBef>
              <a:defRPr/>
            </a:pPr>
            <a:r>
              <a:rPr lang="en-US" sz="1400">
                <a:latin typeface="Courier New" charset="0"/>
              </a:rPr>
              <a:t>To: rms@pharlap.com </a:t>
            </a:r>
          </a:p>
          <a:p>
            <a:pPr marL="223838" indent="-223838" defTabSz="895350" eaLnBrk="1" hangingPunct="1">
              <a:lnSpc>
                <a:spcPct val="100000"/>
              </a:lnSpc>
              <a:spcBef>
                <a:spcPct val="0"/>
              </a:spcBef>
              <a:defRPr/>
            </a:pPr>
            <a:endParaRPr lang="en-US" sz="1400">
              <a:latin typeface="Courier New" charset="0"/>
            </a:endParaRPr>
          </a:p>
          <a:p>
            <a:pPr marL="223838" indent="-223838" defTabSz="895350" eaLnBrk="1" hangingPunct="1">
              <a:lnSpc>
                <a:spcPct val="100000"/>
              </a:lnSpc>
              <a:spcBef>
                <a:spcPct val="0"/>
              </a:spcBef>
              <a:defRPr/>
            </a:pPr>
            <a:r>
              <a:rPr lang="en-US" sz="1400">
                <a:latin typeface="Courier New" charset="0"/>
              </a:rPr>
              <a:t>Mr. Smith,</a:t>
            </a:r>
          </a:p>
          <a:p>
            <a:pPr marL="223838" indent="-223838" defTabSz="895350" eaLnBrk="1" hangingPunct="1">
              <a:lnSpc>
                <a:spcPct val="100000"/>
              </a:lnSpc>
              <a:spcBef>
                <a:spcPct val="0"/>
              </a:spcBef>
              <a:defRPr/>
            </a:pPr>
            <a:endParaRPr lang="en-US" sz="1400">
              <a:latin typeface="Courier New" charset="0"/>
            </a:endParaRPr>
          </a:p>
          <a:p>
            <a:pPr marL="223838" indent="-223838" defTabSz="895350" eaLnBrk="1" hangingPunct="1">
              <a:lnSpc>
                <a:spcPct val="100000"/>
              </a:lnSpc>
              <a:spcBef>
                <a:spcPct val="0"/>
              </a:spcBef>
              <a:defRPr/>
            </a:pPr>
            <a:r>
              <a:rPr lang="en-US" sz="1400">
                <a:latin typeface="Courier New" charset="0"/>
              </a:rPr>
              <a:t>I am writing you because I have discovered something that I think you </a:t>
            </a:r>
          </a:p>
          <a:p>
            <a:pPr marL="223838" indent="-223838" defTabSz="895350" eaLnBrk="1" hangingPunct="1">
              <a:lnSpc>
                <a:spcPct val="100000"/>
              </a:lnSpc>
              <a:spcBef>
                <a:spcPct val="0"/>
              </a:spcBef>
              <a:defRPr/>
            </a:pPr>
            <a:r>
              <a:rPr lang="en-US" sz="1400">
                <a:latin typeface="Courier New" charset="0"/>
              </a:rPr>
              <a:t>might find interesting because you are an Internet security expert with </a:t>
            </a:r>
          </a:p>
          <a:p>
            <a:pPr marL="223838" indent="-223838" defTabSz="895350" eaLnBrk="1" hangingPunct="1">
              <a:lnSpc>
                <a:spcPct val="100000"/>
              </a:lnSpc>
              <a:spcBef>
                <a:spcPct val="0"/>
              </a:spcBef>
              <a:defRPr/>
            </a:pPr>
            <a:r>
              <a:rPr lang="en-US" sz="1400">
                <a:latin typeface="Courier New" charset="0"/>
              </a:rPr>
              <a:t>experience in this area. I have also tried to contact AOL but received </a:t>
            </a:r>
          </a:p>
          <a:p>
            <a:pPr marL="223838" indent="-223838" defTabSz="895350" eaLnBrk="1" hangingPunct="1">
              <a:lnSpc>
                <a:spcPct val="100000"/>
              </a:lnSpc>
              <a:spcBef>
                <a:spcPct val="0"/>
              </a:spcBef>
              <a:defRPr/>
            </a:pPr>
            <a:r>
              <a:rPr lang="en-US" sz="1400">
                <a:latin typeface="Courier New" charset="0"/>
              </a:rPr>
              <a:t>no response.</a:t>
            </a:r>
          </a:p>
          <a:p>
            <a:pPr marL="223838" indent="-223838" defTabSz="895350" eaLnBrk="1" hangingPunct="1">
              <a:lnSpc>
                <a:spcPct val="100000"/>
              </a:lnSpc>
              <a:spcBef>
                <a:spcPct val="0"/>
              </a:spcBef>
              <a:defRPr/>
            </a:pPr>
            <a:endParaRPr lang="en-US" sz="1400">
              <a:latin typeface="Courier New" charset="0"/>
            </a:endParaRPr>
          </a:p>
          <a:p>
            <a:pPr marL="223838" indent="-223838" defTabSz="895350" eaLnBrk="1" hangingPunct="1">
              <a:lnSpc>
                <a:spcPct val="100000"/>
              </a:lnSpc>
              <a:spcBef>
                <a:spcPct val="0"/>
              </a:spcBef>
              <a:defRPr/>
            </a:pPr>
            <a:r>
              <a:rPr lang="en-US" sz="1400">
                <a:latin typeface="Courier New" charset="0"/>
              </a:rPr>
              <a:t>I am a developer who has been working on a revolutionary new instant </a:t>
            </a:r>
          </a:p>
          <a:p>
            <a:pPr marL="223838" indent="-223838" defTabSz="895350" eaLnBrk="1" hangingPunct="1">
              <a:lnSpc>
                <a:spcPct val="100000"/>
              </a:lnSpc>
              <a:spcBef>
                <a:spcPct val="0"/>
              </a:spcBef>
              <a:defRPr/>
            </a:pPr>
            <a:r>
              <a:rPr lang="en-US" sz="1400">
                <a:latin typeface="Courier New" charset="0"/>
              </a:rPr>
              <a:t>messaging client that should be released later this year.</a:t>
            </a:r>
          </a:p>
          <a:p>
            <a:pPr marL="223838" indent="-223838" defTabSz="895350" eaLnBrk="1" hangingPunct="1">
              <a:lnSpc>
                <a:spcPct val="100000"/>
              </a:lnSpc>
              <a:spcBef>
                <a:spcPct val="0"/>
              </a:spcBef>
              <a:defRPr/>
            </a:pPr>
            <a:r>
              <a:rPr lang="en-US" sz="1400">
                <a:latin typeface="Courier New" charset="0"/>
              </a:rPr>
              <a:t>...</a:t>
            </a:r>
          </a:p>
          <a:p>
            <a:pPr marL="223838" indent="-223838" defTabSz="895350" eaLnBrk="1" hangingPunct="1">
              <a:lnSpc>
                <a:spcPct val="100000"/>
              </a:lnSpc>
              <a:spcBef>
                <a:spcPct val="0"/>
              </a:spcBef>
              <a:defRPr/>
            </a:pPr>
            <a:r>
              <a:rPr lang="en-US" sz="1400">
                <a:latin typeface="Courier New" charset="0"/>
              </a:rPr>
              <a:t>It appears that the AIM client has a buffer overrun bug. By itself </a:t>
            </a:r>
          </a:p>
          <a:p>
            <a:pPr marL="223838" indent="-223838" defTabSz="895350" eaLnBrk="1" hangingPunct="1">
              <a:lnSpc>
                <a:spcPct val="100000"/>
              </a:lnSpc>
              <a:spcBef>
                <a:spcPct val="0"/>
              </a:spcBef>
              <a:defRPr/>
            </a:pPr>
            <a:r>
              <a:rPr lang="en-US" sz="1400">
                <a:latin typeface="Courier New" charset="0"/>
              </a:rPr>
              <a:t>this might not be the end of the world, as MS surely has had its share. </a:t>
            </a:r>
          </a:p>
          <a:p>
            <a:pPr marL="223838" indent="-223838" defTabSz="895350" eaLnBrk="1" hangingPunct="1">
              <a:lnSpc>
                <a:spcPct val="100000"/>
              </a:lnSpc>
              <a:spcBef>
                <a:spcPct val="0"/>
              </a:spcBef>
              <a:defRPr/>
            </a:pPr>
            <a:r>
              <a:rPr lang="en-US" sz="1400">
                <a:latin typeface="Courier New" charset="0"/>
              </a:rPr>
              <a:t>But AOL is now *exploiting their own buffer overrun bug* to help in </a:t>
            </a:r>
          </a:p>
          <a:p>
            <a:pPr marL="223838" indent="-223838" defTabSz="895350" eaLnBrk="1" hangingPunct="1">
              <a:lnSpc>
                <a:spcPct val="100000"/>
              </a:lnSpc>
              <a:spcBef>
                <a:spcPct val="0"/>
              </a:spcBef>
              <a:defRPr/>
            </a:pPr>
            <a:r>
              <a:rPr lang="en-US" sz="1400">
                <a:latin typeface="Courier New" charset="0"/>
              </a:rPr>
              <a:t>its efforts to block MS Instant Messenger.</a:t>
            </a:r>
          </a:p>
          <a:p>
            <a:pPr marL="223838" indent="-223838" defTabSz="895350" eaLnBrk="1" hangingPunct="1">
              <a:lnSpc>
                <a:spcPct val="100000"/>
              </a:lnSpc>
              <a:spcBef>
                <a:spcPct val="0"/>
              </a:spcBef>
              <a:defRPr/>
            </a:pPr>
            <a:r>
              <a:rPr lang="en-US" sz="1400">
                <a:latin typeface="Courier New" charset="0"/>
              </a:rPr>
              <a:t>....</a:t>
            </a:r>
          </a:p>
          <a:p>
            <a:pPr marL="223838" indent="-223838" defTabSz="895350" eaLnBrk="1" hangingPunct="1">
              <a:lnSpc>
                <a:spcPct val="100000"/>
              </a:lnSpc>
              <a:spcBef>
                <a:spcPct val="0"/>
              </a:spcBef>
              <a:defRPr/>
            </a:pPr>
            <a:r>
              <a:rPr lang="en-US" sz="1400">
                <a:latin typeface="Courier New" charset="0"/>
              </a:rPr>
              <a:t>Since you have significant credibility with the press I hope that you</a:t>
            </a:r>
          </a:p>
          <a:p>
            <a:pPr marL="223838" indent="-223838" defTabSz="895350" eaLnBrk="1" hangingPunct="1">
              <a:lnSpc>
                <a:spcPct val="100000"/>
              </a:lnSpc>
              <a:spcBef>
                <a:spcPct val="0"/>
              </a:spcBef>
              <a:defRPr/>
            </a:pPr>
            <a:r>
              <a:rPr lang="en-US" sz="1400">
                <a:latin typeface="Courier New" charset="0"/>
              </a:rPr>
              <a:t>can use this information to help inform people that behind AOL's</a:t>
            </a:r>
          </a:p>
          <a:p>
            <a:pPr marL="223838" indent="-223838" defTabSz="895350" eaLnBrk="1" hangingPunct="1">
              <a:lnSpc>
                <a:spcPct val="100000"/>
              </a:lnSpc>
              <a:spcBef>
                <a:spcPct val="0"/>
              </a:spcBef>
              <a:defRPr/>
            </a:pPr>
            <a:r>
              <a:rPr lang="en-US" sz="1400">
                <a:latin typeface="Courier New" charset="0"/>
              </a:rPr>
              <a:t>friendly exterior they are nefariously compromising peoples' security.</a:t>
            </a:r>
          </a:p>
          <a:p>
            <a:pPr marL="223838" indent="-223838" defTabSz="895350" eaLnBrk="1" hangingPunct="1">
              <a:lnSpc>
                <a:spcPct val="100000"/>
              </a:lnSpc>
              <a:spcBef>
                <a:spcPct val="0"/>
              </a:spcBef>
              <a:defRPr/>
            </a:pPr>
            <a:endParaRPr lang="en-US" sz="1400">
              <a:latin typeface="Courier New" charset="0"/>
            </a:endParaRPr>
          </a:p>
          <a:p>
            <a:pPr marL="223838" indent="-223838" defTabSz="895350" eaLnBrk="1" hangingPunct="1">
              <a:lnSpc>
                <a:spcPct val="100000"/>
              </a:lnSpc>
              <a:spcBef>
                <a:spcPct val="0"/>
              </a:spcBef>
              <a:defRPr/>
            </a:pPr>
            <a:r>
              <a:rPr lang="en-US" sz="1400">
                <a:latin typeface="Courier New" charset="0"/>
              </a:rPr>
              <a:t>Sincerely,</a:t>
            </a:r>
          </a:p>
          <a:p>
            <a:pPr marL="223838" indent="-223838" defTabSz="895350" eaLnBrk="1" hangingPunct="1">
              <a:lnSpc>
                <a:spcPct val="100000"/>
              </a:lnSpc>
              <a:spcBef>
                <a:spcPct val="0"/>
              </a:spcBef>
              <a:defRPr/>
            </a:pPr>
            <a:r>
              <a:rPr lang="en-US" sz="1400">
                <a:latin typeface="Courier New" charset="0"/>
              </a:rPr>
              <a:t>Phil Bucking </a:t>
            </a:r>
          </a:p>
          <a:p>
            <a:pPr marL="223838" indent="-223838" defTabSz="895350" eaLnBrk="1" hangingPunct="1">
              <a:lnSpc>
                <a:spcPct val="100000"/>
              </a:lnSpc>
              <a:spcBef>
                <a:spcPct val="0"/>
              </a:spcBef>
              <a:defRPr/>
            </a:pPr>
            <a:r>
              <a:rPr lang="en-US" sz="1400">
                <a:latin typeface="Courier New" charset="0"/>
              </a:rPr>
              <a:t>Founder, Bucking Consulting </a:t>
            </a:r>
          </a:p>
          <a:p>
            <a:pPr marL="223838" indent="-223838" defTabSz="895350" eaLnBrk="1" hangingPunct="1">
              <a:lnSpc>
                <a:spcPct val="100000"/>
              </a:lnSpc>
              <a:spcBef>
                <a:spcPct val="0"/>
              </a:spcBef>
              <a:defRPr/>
            </a:pPr>
            <a:r>
              <a:rPr lang="en-US" sz="1400">
                <a:latin typeface="Courier New" charset="0"/>
              </a:rPr>
              <a:t>philbucking@yahoo.com</a:t>
            </a:r>
          </a:p>
        </p:txBody>
      </p:sp>
      <p:sp>
        <p:nvSpPr>
          <p:cNvPr id="367620" name="Text Box 4"/>
          <p:cNvSpPr txBox="1">
            <a:spLocks noChangeArrowheads="1"/>
          </p:cNvSpPr>
          <p:nvPr/>
        </p:nvSpPr>
        <p:spPr bwMode="auto">
          <a:xfrm>
            <a:off x="4267200" y="5638800"/>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spcBef>
                <a:spcPct val="50000"/>
              </a:spcBef>
            </a:pPr>
            <a:r>
              <a:rPr lang="en-US" sz="1800">
                <a:solidFill>
                  <a:srgbClr val="000066"/>
                </a:solidFill>
              </a:rPr>
              <a:t>It was later determined that this email originated from within Microsoft!</a:t>
            </a:r>
          </a:p>
        </p:txBody>
      </p:sp>
    </p:spTree>
    <p:extLst>
      <p:ext uri="{BB962C8B-B14F-4D97-AF65-F5344CB8AC3E}">
        <p14:creationId xmlns:p14="http://schemas.microsoft.com/office/powerpoint/2010/main" val="496197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76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57188" y="434975"/>
            <a:ext cx="7591425" cy="762000"/>
          </a:xfrm>
        </p:spPr>
        <p:txBody>
          <a:bodyPr/>
          <a:lstStyle/>
          <a:p>
            <a:pPr eaLnBrk="1" hangingPunct="1"/>
            <a:r>
              <a:rPr lang="en-US" dirty="0" smtClean="0"/>
              <a:t>Aside: Worms and Viruses</a:t>
            </a:r>
          </a:p>
        </p:txBody>
      </p:sp>
      <p:sp>
        <p:nvSpPr>
          <p:cNvPr id="39939" name="Content Placeholder 2"/>
          <p:cNvSpPr>
            <a:spLocks noGrp="1"/>
          </p:cNvSpPr>
          <p:nvPr>
            <p:ph idx="1"/>
          </p:nvPr>
        </p:nvSpPr>
        <p:spPr/>
        <p:txBody>
          <a:bodyPr/>
          <a:lstStyle/>
          <a:p>
            <a:pPr eaLnBrk="1" hangingPunct="1"/>
            <a:r>
              <a:rPr lang="en-US" dirty="0" smtClean="0"/>
              <a:t>Worm: A program that</a:t>
            </a:r>
          </a:p>
          <a:p>
            <a:pPr lvl="1" eaLnBrk="1" hangingPunct="1"/>
            <a:r>
              <a:rPr lang="en-US" dirty="0" smtClean="0"/>
              <a:t>Can run by itself</a:t>
            </a:r>
          </a:p>
          <a:p>
            <a:pPr lvl="1" eaLnBrk="1" hangingPunct="1"/>
            <a:r>
              <a:rPr lang="en-US" dirty="0" smtClean="0"/>
              <a:t>Can propagate a fully working version of itself to other computers</a:t>
            </a:r>
          </a:p>
          <a:p>
            <a:pPr eaLnBrk="1" hangingPunct="1">
              <a:buFont typeface="Wingdings 2" pitchFamily="18" charset="2"/>
              <a:buNone/>
            </a:pPr>
            <a:endParaRPr lang="en-US" dirty="0" smtClean="0"/>
          </a:p>
          <a:p>
            <a:pPr eaLnBrk="1" hangingPunct="1"/>
            <a:r>
              <a:rPr lang="en-US" dirty="0" smtClean="0"/>
              <a:t>Virus: Code that</a:t>
            </a:r>
          </a:p>
          <a:p>
            <a:pPr lvl="1" eaLnBrk="1" hangingPunct="1"/>
            <a:r>
              <a:rPr lang="en-US" dirty="0" smtClean="0"/>
              <a:t>Adds itself to other programs</a:t>
            </a:r>
          </a:p>
          <a:p>
            <a:pPr lvl="1" eaLnBrk="1" hangingPunct="1"/>
            <a:r>
              <a:rPr lang="en-US" dirty="0" smtClean="0"/>
              <a:t>Does not run independently</a:t>
            </a:r>
          </a:p>
          <a:p>
            <a:pPr lvl="1" eaLnBrk="1" hangingPunct="1"/>
            <a:endParaRPr lang="en-US" dirty="0" smtClean="0"/>
          </a:p>
          <a:p>
            <a:pPr eaLnBrk="1" hangingPunct="1"/>
            <a:r>
              <a:rPr lang="en-US" dirty="0" smtClean="0"/>
              <a:t>Both are (usually) designed to spread among computers and to wreak havoc</a:t>
            </a:r>
          </a:p>
        </p:txBody>
      </p:sp>
    </p:spTree>
    <p:extLst>
      <p:ext uri="{BB962C8B-B14F-4D97-AF65-F5344CB8AC3E}">
        <p14:creationId xmlns:p14="http://schemas.microsoft.com/office/powerpoint/2010/main" val="2743522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pPr eaLnBrk="1" hangingPunct="1">
              <a:defRPr/>
            </a:pPr>
            <a:r>
              <a:rPr lang="en-US">
                <a:ea typeface="+mj-ea"/>
                <a:cs typeface="+mj-cs"/>
              </a:rPr>
              <a:t>Code Red Worm</a:t>
            </a:r>
          </a:p>
        </p:txBody>
      </p:sp>
      <p:sp>
        <p:nvSpPr>
          <p:cNvPr id="376835" name="Rectangle 3"/>
          <p:cNvSpPr>
            <a:spLocks noGrp="1" noChangeArrowheads="1"/>
          </p:cNvSpPr>
          <p:nvPr>
            <p:ph type="body" idx="1"/>
          </p:nvPr>
        </p:nvSpPr>
        <p:spPr/>
        <p:txBody>
          <a:bodyPr/>
          <a:lstStyle/>
          <a:p>
            <a:pPr eaLnBrk="1" hangingPunct="1">
              <a:buFont typeface="Wingdings" charset="2"/>
              <a:buNone/>
              <a:defRPr/>
            </a:pPr>
            <a:r>
              <a:rPr lang="en-US" dirty="0">
                <a:ea typeface="+mn-ea"/>
                <a:cs typeface="+mn-cs"/>
              </a:rPr>
              <a:t>History</a:t>
            </a:r>
          </a:p>
          <a:p>
            <a:pPr lvl="1" eaLnBrk="1" hangingPunct="1">
              <a:buFont typeface="Wingdings" charset="2"/>
              <a:buChar char="n"/>
              <a:defRPr/>
            </a:pPr>
            <a:r>
              <a:rPr lang="en-US" dirty="0"/>
              <a:t>June 18, 2001.  Microsoft announces buffer overflow vulnerability in IIS Internet server</a:t>
            </a:r>
          </a:p>
          <a:p>
            <a:pPr lvl="1" eaLnBrk="1" hangingPunct="1">
              <a:buFont typeface="Wingdings" charset="2"/>
              <a:buChar char="n"/>
              <a:defRPr/>
            </a:pPr>
            <a:r>
              <a:rPr lang="en-US" dirty="0"/>
              <a:t>July 19, 2001. over 250,000 machines infected by new virus in 9 hours</a:t>
            </a:r>
          </a:p>
          <a:p>
            <a:pPr lvl="1" eaLnBrk="1" hangingPunct="1">
              <a:buFont typeface="Wingdings" charset="2"/>
              <a:buChar char="n"/>
              <a:defRPr/>
            </a:pPr>
            <a:r>
              <a:rPr lang="en-US" dirty="0"/>
              <a:t>White house must change its IP address.  Pentagon shut down public WWW servers for day</a:t>
            </a:r>
          </a:p>
          <a:p>
            <a:pPr eaLnBrk="1" hangingPunct="1">
              <a:buFont typeface="Wingdings" charset="2"/>
              <a:buNone/>
              <a:defRPr/>
            </a:pPr>
            <a:r>
              <a:rPr lang="en-US" dirty="0">
                <a:ea typeface="+mn-ea"/>
                <a:cs typeface="+mn-cs"/>
              </a:rPr>
              <a:t>When We Set Up CS:APP Web Site</a:t>
            </a:r>
          </a:p>
          <a:p>
            <a:pPr lvl="1" eaLnBrk="1" hangingPunct="1">
              <a:buFont typeface="Wingdings" charset="2"/>
              <a:buChar char="n"/>
              <a:defRPr/>
            </a:pPr>
            <a:r>
              <a:rPr lang="en-US" dirty="0"/>
              <a:t>Received strings of form</a:t>
            </a:r>
          </a:p>
          <a:p>
            <a:pPr lvl="1" eaLnBrk="1" hangingPunct="1">
              <a:buFont typeface="Wingdings" charset="2"/>
              <a:buNone/>
              <a:defRPr/>
            </a:pPr>
            <a:r>
              <a:rPr lang="en-US" sz="1600" dirty="0">
                <a:latin typeface="Courier New" charset="0"/>
              </a:rPr>
              <a:t>GET /</a:t>
            </a:r>
            <a:r>
              <a:rPr lang="en-US" sz="1600" dirty="0" err="1">
                <a:latin typeface="Courier New" charset="0"/>
              </a:rPr>
              <a:t>default.ida?NNNNNNNNNNNNNNNNNNNNNNNNNNNNNNNNNNNNNNN</a:t>
            </a:r>
            <a:r>
              <a:rPr lang="en-US" sz="1600" dirty="0">
                <a:latin typeface="Courier New" charset="0"/>
              </a:rPr>
              <a:t>....NNNNNNNNNNNNNNNNNNNNNNNNNNNNNNNNNNNNNNNNN%u9090%u6858%ucbd3%u7801%u9090%u6858%ucbd3%u7801%u9090%u6858%ucbd3%u7801%u9090%u9090%u8190%u00c3%u0003%u8b00%u531b%u53ff%u0078%u0000%u00=a</a:t>
            </a:r>
          </a:p>
          <a:p>
            <a:pPr lvl="1" eaLnBrk="1" hangingPunct="1">
              <a:buFont typeface="Wingdings" charset="2"/>
              <a:buNone/>
              <a:defRPr/>
            </a:pPr>
            <a:r>
              <a:rPr lang="en-US" sz="1600" dirty="0">
                <a:latin typeface="Courier New" charset="0"/>
              </a:rPr>
              <a:t>HTTP/1.0" 400 325 "-" "-"</a:t>
            </a:r>
          </a:p>
        </p:txBody>
      </p:sp>
    </p:spTree>
    <p:extLst>
      <p:ext uri="{BB962C8B-B14F-4D97-AF65-F5344CB8AC3E}">
        <p14:creationId xmlns:p14="http://schemas.microsoft.com/office/powerpoint/2010/main" val="3231316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eaLnBrk="1" hangingPunct="1">
              <a:defRPr/>
            </a:pPr>
            <a:r>
              <a:rPr lang="en-US">
                <a:ea typeface="+mj-ea"/>
                <a:cs typeface="+mj-cs"/>
              </a:rPr>
              <a:t>Code Red Exploit Code</a:t>
            </a:r>
          </a:p>
        </p:txBody>
      </p:sp>
      <p:sp>
        <p:nvSpPr>
          <p:cNvPr id="30722" name="Rectangle 3"/>
          <p:cNvSpPr>
            <a:spLocks noGrp="1" noChangeArrowheads="1"/>
          </p:cNvSpPr>
          <p:nvPr>
            <p:ph type="body" idx="1"/>
          </p:nvPr>
        </p:nvSpPr>
        <p:spPr>
          <a:xfrm>
            <a:off x="0" y="1220788"/>
            <a:ext cx="8597900" cy="5224462"/>
          </a:xfrm>
        </p:spPr>
        <p:txBody>
          <a:bodyPr/>
          <a:lstStyle/>
          <a:p>
            <a:pPr lvl="1" eaLnBrk="1" hangingPunct="1"/>
            <a:r>
              <a:rPr lang="en-US">
                <a:latin typeface="Helvetica" charset="0"/>
                <a:ea typeface="ＭＳ Ｐゴシック" charset="0"/>
              </a:rPr>
              <a:t>Starts 100 threads running</a:t>
            </a:r>
          </a:p>
          <a:p>
            <a:pPr lvl="1" eaLnBrk="1" hangingPunct="1"/>
            <a:r>
              <a:rPr lang="en-US">
                <a:latin typeface="Helvetica" charset="0"/>
                <a:ea typeface="ＭＳ Ｐゴシック" charset="0"/>
              </a:rPr>
              <a:t>Spread self</a:t>
            </a:r>
          </a:p>
          <a:p>
            <a:pPr lvl="2" eaLnBrk="1" hangingPunct="1"/>
            <a:r>
              <a:rPr lang="en-US">
                <a:latin typeface="Helvetica" charset="0"/>
                <a:ea typeface="ＭＳ Ｐゴシック" charset="0"/>
              </a:rPr>
              <a:t>Generate random IP addresses &amp; send attack string</a:t>
            </a:r>
          </a:p>
          <a:p>
            <a:pPr lvl="2" eaLnBrk="1" hangingPunct="1"/>
            <a:r>
              <a:rPr lang="en-US">
                <a:latin typeface="Helvetica" charset="0"/>
                <a:ea typeface="ＭＳ Ｐゴシック" charset="0"/>
              </a:rPr>
              <a:t>Between 1st &amp; 19th of month</a:t>
            </a:r>
          </a:p>
          <a:p>
            <a:pPr lvl="1" eaLnBrk="1" hangingPunct="1"/>
            <a:r>
              <a:rPr lang="en-US">
                <a:latin typeface="Helvetica" charset="0"/>
                <a:ea typeface="ＭＳ Ｐゴシック" charset="0"/>
              </a:rPr>
              <a:t>Attack www.whitehouse.gov</a:t>
            </a:r>
          </a:p>
          <a:p>
            <a:pPr lvl="2" eaLnBrk="1" hangingPunct="1"/>
            <a:r>
              <a:rPr lang="en-US">
                <a:latin typeface="Helvetica" charset="0"/>
                <a:ea typeface="ＭＳ Ｐゴシック" charset="0"/>
              </a:rPr>
              <a:t>Send 98,304 packets; sleep for 4-1/2 hours; repeat</a:t>
            </a:r>
          </a:p>
          <a:p>
            <a:pPr lvl="3" eaLnBrk="1" hangingPunct="1"/>
            <a:r>
              <a:rPr lang="en-US">
                <a:latin typeface="Helvetica" charset="0"/>
                <a:ea typeface="ＭＳ Ｐゴシック" charset="0"/>
              </a:rPr>
              <a:t>Denial of service attack</a:t>
            </a:r>
          </a:p>
          <a:p>
            <a:pPr lvl="2" eaLnBrk="1" hangingPunct="1"/>
            <a:r>
              <a:rPr lang="en-US">
                <a:latin typeface="Helvetica" charset="0"/>
                <a:ea typeface="ＭＳ Ｐゴシック" charset="0"/>
              </a:rPr>
              <a:t>Between 21st &amp; 27th of month</a:t>
            </a:r>
          </a:p>
          <a:p>
            <a:pPr lvl="1" eaLnBrk="1" hangingPunct="1"/>
            <a:r>
              <a:rPr lang="en-US">
                <a:latin typeface="Helvetica" charset="0"/>
                <a:ea typeface="ＭＳ Ｐゴシック" charset="0"/>
              </a:rPr>
              <a:t>Deface server</a:t>
            </a:r>
            <a:r>
              <a:rPr lang="ja-JP" altLang="en-US">
                <a:latin typeface="Helvetica" charset="0"/>
                <a:ea typeface="ＭＳ Ｐゴシック" charset="0"/>
              </a:rPr>
              <a:t>’</a:t>
            </a:r>
            <a:r>
              <a:rPr lang="en-US" altLang="ja-JP">
                <a:latin typeface="Helvetica" charset="0"/>
                <a:ea typeface="ＭＳ Ｐゴシック" charset="0"/>
              </a:rPr>
              <a:t>s home page</a:t>
            </a:r>
          </a:p>
          <a:p>
            <a:pPr lvl="2" eaLnBrk="1" hangingPunct="1"/>
            <a:r>
              <a:rPr lang="en-US">
                <a:latin typeface="Helvetica" charset="0"/>
                <a:ea typeface="ＭＳ Ｐゴシック" charset="0"/>
              </a:rPr>
              <a:t>After waiting 2 hours</a:t>
            </a:r>
          </a:p>
        </p:txBody>
      </p:sp>
      <p:pic>
        <p:nvPicPr>
          <p:cNvPr id="30723" name="Picture 5" descr="hacked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52800"/>
            <a:ext cx="38941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45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eaLnBrk="1" hangingPunct="1">
              <a:defRPr/>
            </a:pPr>
            <a:r>
              <a:rPr lang="en-US">
                <a:ea typeface="+mj-ea"/>
                <a:cs typeface="+mj-cs"/>
              </a:rPr>
              <a:t>Code Red Effects</a:t>
            </a:r>
          </a:p>
        </p:txBody>
      </p:sp>
      <p:sp>
        <p:nvSpPr>
          <p:cNvPr id="378883" name="Rectangle 3"/>
          <p:cNvSpPr>
            <a:spLocks noGrp="1" noChangeArrowheads="1"/>
          </p:cNvSpPr>
          <p:nvPr>
            <p:ph type="body" idx="1"/>
          </p:nvPr>
        </p:nvSpPr>
        <p:spPr/>
        <p:txBody>
          <a:bodyPr/>
          <a:lstStyle/>
          <a:p>
            <a:pPr eaLnBrk="1" hangingPunct="1">
              <a:defRPr/>
            </a:pPr>
            <a:r>
              <a:rPr lang="en-US">
                <a:latin typeface="Helvetica" charset="0"/>
              </a:rPr>
              <a:t>Later Version Even More Malicious</a:t>
            </a:r>
          </a:p>
          <a:p>
            <a:pPr lvl="1" eaLnBrk="1" hangingPunct="1">
              <a:defRPr/>
            </a:pPr>
            <a:r>
              <a:rPr lang="en-US">
                <a:latin typeface="Helvetica" charset="0"/>
                <a:ea typeface="ＭＳ Ｐゴシック" charset="0"/>
              </a:rPr>
              <a:t>Code Red II</a:t>
            </a:r>
          </a:p>
          <a:p>
            <a:pPr lvl="1" eaLnBrk="1" hangingPunct="1">
              <a:defRPr/>
            </a:pPr>
            <a:r>
              <a:rPr lang="en-US">
                <a:latin typeface="Helvetica" charset="0"/>
                <a:ea typeface="ＭＳ Ｐゴシック" charset="0"/>
              </a:rPr>
              <a:t>As of April, 2002, over 18,000 machines infected</a:t>
            </a:r>
          </a:p>
          <a:p>
            <a:pPr lvl="1" eaLnBrk="1" hangingPunct="1">
              <a:defRPr/>
            </a:pPr>
            <a:r>
              <a:rPr lang="en-US">
                <a:latin typeface="Helvetica" charset="0"/>
                <a:ea typeface="ＭＳ Ｐゴシック" charset="0"/>
              </a:rPr>
              <a:t>Still spreading</a:t>
            </a:r>
          </a:p>
          <a:p>
            <a:pPr eaLnBrk="1" hangingPunct="1">
              <a:defRPr/>
            </a:pPr>
            <a:r>
              <a:rPr lang="en-US">
                <a:latin typeface="Helvetica" charset="0"/>
              </a:rPr>
              <a:t>Paved Way for NIMDA worm</a:t>
            </a:r>
          </a:p>
          <a:p>
            <a:pPr lvl="1" eaLnBrk="1" hangingPunct="1">
              <a:defRPr/>
            </a:pPr>
            <a:r>
              <a:rPr lang="en-US">
                <a:latin typeface="Helvetica" charset="0"/>
                <a:ea typeface="ＭＳ Ｐゴシック" charset="0"/>
              </a:rPr>
              <a:t>Variety of propagation methods</a:t>
            </a:r>
          </a:p>
          <a:p>
            <a:pPr lvl="1" eaLnBrk="1" hangingPunct="1">
              <a:defRPr/>
            </a:pPr>
            <a:r>
              <a:rPr lang="en-US">
                <a:latin typeface="Helvetica" charset="0"/>
                <a:ea typeface="ＭＳ Ｐゴシック" charset="0"/>
              </a:rPr>
              <a:t>One was to exploit vulnerabilities left behind by Code Red II</a:t>
            </a:r>
          </a:p>
          <a:p>
            <a:pPr lvl="1" eaLnBrk="1" hangingPunct="1">
              <a:defRPr/>
            </a:pPr>
            <a:endParaRPr lang="en-US">
              <a:latin typeface="Helvetica" charset="0"/>
              <a:ea typeface="ＭＳ Ｐゴシック" charset="0"/>
            </a:endParaRPr>
          </a:p>
        </p:txBody>
      </p:sp>
    </p:spTree>
    <p:extLst>
      <p:ext uri="{BB962C8B-B14F-4D97-AF65-F5344CB8AC3E}">
        <p14:creationId xmlns:p14="http://schemas.microsoft.com/office/powerpoint/2010/main" val="1111012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493713"/>
            <a:ext cx="8763000" cy="573087"/>
          </a:xfrm>
        </p:spPr>
        <p:txBody>
          <a:bodyPr/>
          <a:lstStyle/>
          <a:p>
            <a:pPr eaLnBrk="1" hangingPunct="1"/>
            <a:r>
              <a:rPr lang="en-US" dirty="0" smtClean="0"/>
              <a:t>OK, what to do about buffer overflow attacks</a:t>
            </a:r>
          </a:p>
        </p:txBody>
      </p:sp>
      <p:sp>
        <p:nvSpPr>
          <p:cNvPr id="31747" name="Rectangle 3"/>
          <p:cNvSpPr>
            <a:spLocks noGrp="1" noChangeArrowheads="1"/>
          </p:cNvSpPr>
          <p:nvPr>
            <p:ph type="body" idx="1"/>
          </p:nvPr>
        </p:nvSpPr>
        <p:spPr>
          <a:xfrm>
            <a:off x="404813" y="1676400"/>
            <a:ext cx="8281987" cy="5105400"/>
          </a:xfrm>
        </p:spPr>
        <p:txBody>
          <a:bodyPr/>
          <a:lstStyle/>
          <a:p>
            <a:pPr marL="457200" indent="-457200" eaLnBrk="1" hangingPunct="1">
              <a:buFont typeface="+mj-lt"/>
              <a:buAutoNum type="arabicPeriod"/>
            </a:pPr>
            <a:r>
              <a:rPr lang="en-US" dirty="0" smtClean="0"/>
              <a:t>Avoid overflow vulnerabilities</a:t>
            </a:r>
          </a:p>
          <a:p>
            <a:pPr marL="1250950" lvl="2" indent="-342900" eaLnBrk="1" hangingPunct="1">
              <a:buFont typeface="+mj-lt"/>
              <a:buAutoNum type="arabicPeriod"/>
            </a:pPr>
            <a:endParaRPr lang="en-US" dirty="0" smtClean="0"/>
          </a:p>
          <a:p>
            <a:pPr marL="457200" indent="-457200" eaLnBrk="1" hangingPunct="1">
              <a:buFont typeface="+mj-lt"/>
              <a:buAutoNum type="arabicPeriod"/>
            </a:pPr>
            <a:r>
              <a:rPr lang="en-US" dirty="0" smtClean="0"/>
              <a:t>Employ system-level protections</a:t>
            </a:r>
          </a:p>
          <a:p>
            <a:pPr marL="1250950" lvl="2" indent="-342900" eaLnBrk="1" hangingPunct="1">
              <a:buFont typeface="+mj-lt"/>
              <a:buAutoNum type="arabicPeriod"/>
            </a:pPr>
            <a:endParaRPr lang="en-US" dirty="0" smtClean="0"/>
          </a:p>
          <a:p>
            <a:pPr marL="457200" indent="-457200" eaLnBrk="1" hangingPunct="1">
              <a:buFont typeface="+mj-lt"/>
              <a:buAutoNum type="arabicPeriod"/>
            </a:pPr>
            <a:r>
              <a:rPr lang="en-US" dirty="0" smtClean="0"/>
              <a:t>Have compiler use “stack canaries”</a:t>
            </a:r>
          </a:p>
          <a:p>
            <a:pPr eaLnBrk="1" hangingPunct="1"/>
            <a:endParaRPr lang="en-US" dirty="0" smtClean="0"/>
          </a:p>
          <a:p>
            <a:pPr eaLnBrk="1" hangingPunct="1"/>
            <a:endParaRPr lang="en-US" dirty="0"/>
          </a:p>
          <a:p>
            <a:pPr eaLnBrk="1" hangingPunct="1"/>
            <a:r>
              <a:rPr lang="en-US" dirty="0" smtClean="0"/>
              <a:t>Lets talk about each…</a:t>
            </a:r>
          </a:p>
        </p:txBody>
      </p:sp>
    </p:spTree>
    <p:extLst>
      <p:ext uri="{BB962C8B-B14F-4D97-AF65-F5344CB8AC3E}">
        <p14:creationId xmlns:p14="http://schemas.microsoft.com/office/powerpoint/2010/main" val="4083466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ChangeArrowheads="1"/>
          </p:cNvSpPr>
          <p:nvPr/>
        </p:nvSpPr>
        <p:spPr bwMode="auto">
          <a:xfrm>
            <a:off x="4062482" y="4929198"/>
            <a:ext cx="5089525" cy="842282"/>
          </a:xfrm>
          <a:prstGeom prst="rect">
            <a:avLst/>
          </a:prstGeom>
          <a:solidFill>
            <a:schemeClr val="bg1">
              <a:lumMod val="95000"/>
            </a:schemeClr>
          </a:solidFill>
          <a:ln w="12700">
            <a:solidFill>
              <a:schemeClr val="tx1"/>
            </a:solidFill>
            <a:miter lim="800000"/>
            <a:headEnd/>
            <a:tailEnd/>
          </a:ln>
          <a:effectLst/>
        </p:spPr>
        <p:txBody>
          <a:bodyPr lIns="90487" tIns="44450" rIns="90487" bIns="44450">
            <a:spAutoFit/>
          </a:bodyPr>
          <a:lstStyle/>
          <a:p>
            <a:pPr algn="l" eaLnBrk="0" hangingPunct="0">
              <a:tabLst>
                <a:tab pos="114300" algn="l"/>
                <a:tab pos="1033463" algn="l"/>
                <a:tab pos="3263900" algn="l"/>
              </a:tabLst>
              <a:defRPr/>
            </a:pPr>
            <a:r>
              <a:rPr lang="en-US" sz="1800" dirty="0" smtClean="0">
                <a:latin typeface="Courier New" pitchFamily="49" charset="0"/>
                <a:ea typeface="+mn-ea"/>
                <a:cs typeface="+mn-cs"/>
              </a:rPr>
              <a:t>  # r in %</a:t>
            </a:r>
            <a:r>
              <a:rPr lang="en-US" sz="1800" dirty="0" err="1" smtClean="0">
                <a:latin typeface="Courier New" pitchFamily="49" charset="0"/>
                <a:ea typeface="+mn-ea"/>
                <a:cs typeface="+mn-cs"/>
              </a:rPr>
              <a:t>rdi</a:t>
            </a:r>
            <a:r>
              <a:rPr lang="en-US" sz="1800" dirty="0" smtClean="0">
                <a:latin typeface="Courier New" pitchFamily="49" charset="0"/>
                <a:ea typeface="+mn-ea"/>
                <a:cs typeface="+mn-cs"/>
              </a:rPr>
              <a:t>, </a:t>
            </a:r>
            <a:r>
              <a:rPr lang="en-US" sz="1800" dirty="0" err="1" smtClean="0">
                <a:latin typeface="Courier New" pitchFamily="49" charset="0"/>
                <a:ea typeface="+mn-ea"/>
                <a:cs typeface="+mn-cs"/>
              </a:rPr>
              <a:t>idx</a:t>
            </a:r>
            <a:r>
              <a:rPr lang="en-US" sz="1800" dirty="0" smtClean="0">
                <a:latin typeface="Courier New" pitchFamily="49" charset="0"/>
                <a:ea typeface="+mn-ea"/>
                <a:cs typeface="+mn-cs"/>
              </a:rPr>
              <a:t> in %</a:t>
            </a:r>
            <a:r>
              <a:rPr lang="en-US" sz="1800" dirty="0" err="1" smtClean="0">
                <a:latin typeface="Courier New" pitchFamily="49" charset="0"/>
                <a:ea typeface="+mn-ea"/>
                <a:cs typeface="+mn-cs"/>
              </a:rPr>
              <a:t>rsi</a:t>
            </a:r>
            <a:r>
              <a:rPr lang="en-US" sz="1800" dirty="0" smtClean="0">
                <a:latin typeface="Courier New" pitchFamily="49" charset="0"/>
                <a:ea typeface="+mn-ea"/>
                <a:cs typeface="+mn-cs"/>
              </a:rPr>
              <a:t>  </a:t>
            </a:r>
          </a:p>
          <a:p>
            <a:pPr algn="l" eaLnBrk="0" hangingPunct="0">
              <a:tabLst>
                <a:tab pos="114300" algn="l"/>
                <a:tab pos="1033463" algn="l"/>
                <a:tab pos="3263900" algn="l"/>
              </a:tabLst>
              <a:defRPr/>
            </a:pPr>
            <a:r>
              <a:rPr lang="en-US" sz="1800" dirty="0" smtClean="0">
                <a:latin typeface="Courier New" pitchFamily="49" charset="0"/>
                <a:ea typeface="+mn-ea"/>
                <a:cs typeface="+mn-cs"/>
              </a:rPr>
              <a:t>  </a:t>
            </a:r>
            <a:r>
              <a:rPr lang="en-US" sz="1800" dirty="0" err="1" smtClean="0">
                <a:latin typeface="Courier New" pitchFamily="49" charset="0"/>
                <a:ea typeface="+mn-ea"/>
                <a:cs typeface="+mn-cs"/>
              </a:rPr>
              <a:t>leaq</a:t>
            </a:r>
            <a:r>
              <a:rPr lang="en-US" sz="1800" dirty="0" smtClean="0">
                <a:latin typeface="Courier New" pitchFamily="49" charset="0"/>
                <a:ea typeface="+mn-ea"/>
                <a:cs typeface="+mn-cs"/>
              </a:rPr>
              <a:t>  (</a:t>
            </a:r>
            <a:r>
              <a:rPr lang="en-US" sz="1800" dirty="0">
                <a:latin typeface="Courier New" pitchFamily="49" charset="0"/>
                <a:ea typeface="+mn-ea"/>
                <a:cs typeface="+mn-cs"/>
              </a:rPr>
              <a:t>%rdi,%rsi,4), %</a:t>
            </a:r>
            <a:r>
              <a:rPr lang="en-US" sz="1800" dirty="0" err="1">
                <a:latin typeface="Courier New" pitchFamily="49" charset="0"/>
                <a:ea typeface="+mn-ea"/>
                <a:cs typeface="+mn-cs"/>
              </a:rPr>
              <a:t>rax</a:t>
            </a:r>
            <a:endParaRPr lang="en-US" sz="1800" dirty="0">
              <a:latin typeface="Courier New" pitchFamily="49" charset="0"/>
              <a:ea typeface="+mn-ea"/>
              <a:cs typeface="+mn-cs"/>
            </a:endParaRPr>
          </a:p>
          <a:p>
            <a:pPr algn="l" eaLnBrk="0" hangingPunct="0">
              <a:tabLst>
                <a:tab pos="114300" algn="l"/>
                <a:tab pos="1033463" algn="l"/>
                <a:tab pos="3263900" algn="l"/>
              </a:tabLst>
              <a:defRPr/>
            </a:pPr>
            <a:r>
              <a:rPr lang="en-US" sz="1800" dirty="0" smtClean="0">
                <a:latin typeface="Courier New" pitchFamily="49" charset="0"/>
                <a:ea typeface="+mn-ea"/>
                <a:cs typeface="+mn-cs"/>
              </a:rPr>
              <a:t>  ret</a:t>
            </a:r>
            <a:endParaRPr lang="en-US" sz="1800" dirty="0">
              <a:latin typeface="Courier New" pitchFamily="49" charset="0"/>
              <a:ea typeface="+mn-ea"/>
              <a:cs typeface="+mn-cs"/>
            </a:endParaRPr>
          </a:p>
        </p:txBody>
      </p:sp>
      <p:sp>
        <p:nvSpPr>
          <p:cNvPr id="323588" name="Rectangle 4"/>
          <p:cNvSpPr>
            <a:spLocks noChangeArrowheads="1"/>
          </p:cNvSpPr>
          <p:nvPr/>
        </p:nvSpPr>
        <p:spPr bwMode="auto">
          <a:xfrm>
            <a:off x="4062482" y="3170238"/>
            <a:ext cx="4325942" cy="1340880"/>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en-US" sz="1800" dirty="0" err="1">
                <a:latin typeface="Courier New" pitchFamily="-96" charset="0"/>
              </a:rPr>
              <a:t>int</a:t>
            </a:r>
            <a:r>
              <a:rPr lang="en-US" sz="1800" dirty="0">
                <a:latin typeface="Courier New" pitchFamily="-96" charset="0"/>
              </a:rPr>
              <a:t> </a:t>
            </a:r>
            <a:r>
              <a:rPr lang="en-US" sz="1800" dirty="0" smtClean="0">
                <a:latin typeface="Courier New" pitchFamily="-96" charset="0"/>
              </a:rPr>
              <a:t>*</a:t>
            </a:r>
            <a:r>
              <a:rPr lang="en-US" sz="1800" dirty="0" err="1" smtClean="0">
                <a:latin typeface="Courier New" pitchFamily="-96" charset="0"/>
              </a:rPr>
              <a:t>get_ap</a:t>
            </a:r>
            <a:endParaRPr lang="en-US" sz="1800" dirty="0">
              <a:latin typeface="Courier New" pitchFamily="-96" charset="0"/>
            </a:endParaRPr>
          </a:p>
          <a:p>
            <a:pPr algn="l" eaLnBrk="0" hangingPunct="0"/>
            <a:r>
              <a:rPr lang="en-US" sz="1800" dirty="0">
                <a:latin typeface="Courier New" pitchFamily="-96" charset="0"/>
              </a:rPr>
              <a:t> (</a:t>
            </a:r>
            <a:r>
              <a:rPr lang="en-US" sz="1800" dirty="0" err="1">
                <a:latin typeface="Courier New" pitchFamily="-96" charset="0"/>
              </a:rPr>
              <a:t>struct</a:t>
            </a:r>
            <a:r>
              <a:rPr lang="en-US" sz="1800" dirty="0">
                <a:latin typeface="Courier New" pitchFamily="-96" charset="0"/>
              </a:rPr>
              <a:t> rec *r, </a:t>
            </a:r>
            <a:r>
              <a:rPr lang="en-US" sz="1800" dirty="0" err="1" smtClean="0">
                <a:latin typeface="Courier New" pitchFamily="-96" charset="0"/>
              </a:rPr>
              <a:t>size_t</a:t>
            </a:r>
            <a:r>
              <a:rPr lang="en-US" sz="1800" dirty="0" smtClean="0">
                <a:latin typeface="Courier New" pitchFamily="-96" charset="0"/>
              </a:rPr>
              <a:t> </a:t>
            </a:r>
            <a:r>
              <a:rPr lang="en-US" sz="1800" dirty="0" err="1">
                <a:latin typeface="Courier New" pitchFamily="-96" charset="0"/>
              </a:rPr>
              <a:t>idx</a:t>
            </a:r>
            <a:r>
              <a:rPr lang="en-US" sz="1800" dirty="0">
                <a:latin typeface="Courier New" pitchFamily="-96" charset="0"/>
              </a:rPr>
              <a:t>)</a:t>
            </a:r>
          </a:p>
          <a:p>
            <a:pPr algn="l" eaLnBrk="0" hangingPunct="0"/>
            <a:r>
              <a:rPr lang="en-US" sz="1800" dirty="0">
                <a:latin typeface="Courier New" pitchFamily="-96" charset="0"/>
              </a:rPr>
              <a:t>{</a:t>
            </a:r>
          </a:p>
          <a:p>
            <a:pPr algn="l" eaLnBrk="0" hangingPunct="0"/>
            <a:r>
              <a:rPr lang="en-US" sz="1800" dirty="0">
                <a:latin typeface="Courier New" pitchFamily="-96" charset="0"/>
              </a:rPr>
              <a:t>  return &amp;r-&gt;a[</a:t>
            </a:r>
            <a:r>
              <a:rPr lang="en-US" sz="1800" dirty="0" err="1">
                <a:latin typeface="Courier New" pitchFamily="-96" charset="0"/>
              </a:rPr>
              <a:t>idx</a:t>
            </a:r>
            <a:r>
              <a:rPr lang="en-US" sz="1800" dirty="0">
                <a:latin typeface="Courier New" pitchFamily="-96" charset="0"/>
              </a:rPr>
              <a:t>];</a:t>
            </a:r>
          </a:p>
          <a:p>
            <a:pPr algn="l" eaLnBrk="0" hangingPunct="0"/>
            <a:r>
              <a:rPr lang="en-US" sz="1800" dirty="0">
                <a:latin typeface="Courier New" pitchFamily="-96" charset="0"/>
              </a:rPr>
              <a:t>}</a:t>
            </a:r>
          </a:p>
        </p:txBody>
      </p:sp>
      <p:sp>
        <p:nvSpPr>
          <p:cNvPr id="119811" name="Rectangle 5"/>
          <p:cNvSpPr>
            <a:spLocks noGrp="1" noChangeArrowheads="1"/>
          </p:cNvSpPr>
          <p:nvPr>
            <p:ph type="title"/>
          </p:nvPr>
        </p:nvSpPr>
        <p:spPr>
          <a:xfrm>
            <a:off x="381000" y="457200"/>
            <a:ext cx="8305800" cy="573088"/>
          </a:xfrm>
        </p:spPr>
        <p:txBody>
          <a:bodyPr/>
          <a:lstStyle/>
          <a:p>
            <a:r>
              <a:rPr lang="en-US" dirty="0">
                <a:latin typeface="Calibri" pitchFamily="-96" charset="0"/>
              </a:rPr>
              <a:t>Generating Pointer to Structure Member</a:t>
            </a:r>
          </a:p>
        </p:txBody>
      </p:sp>
      <p:sp>
        <p:nvSpPr>
          <p:cNvPr id="323590" name="Rectangle 6"/>
          <p:cNvSpPr>
            <a:spLocks noGrp="1" noChangeArrowheads="1"/>
          </p:cNvSpPr>
          <p:nvPr>
            <p:ph type="body" idx="1"/>
          </p:nvPr>
        </p:nvSpPr>
        <p:spPr>
          <a:xfrm>
            <a:off x="290513" y="3170238"/>
            <a:ext cx="3924300" cy="2863850"/>
          </a:xfrm>
        </p:spPr>
        <p:txBody>
          <a:bodyPr/>
          <a:lstStyle/>
          <a:p>
            <a:r>
              <a:rPr lang="en-US" dirty="0">
                <a:latin typeface="Calibri" pitchFamily="-96" charset="0"/>
              </a:rPr>
              <a:t>Generating Pointer to Array Element</a:t>
            </a:r>
          </a:p>
          <a:p>
            <a:pPr lvl="1"/>
            <a:r>
              <a:rPr lang="en-US" dirty="0">
                <a:latin typeface="Calibri" pitchFamily="-96" charset="0"/>
              </a:rPr>
              <a:t>Offset of each structure member determined at compile </a:t>
            </a:r>
            <a:r>
              <a:rPr lang="en-US" dirty="0" smtClean="0">
                <a:latin typeface="Calibri" pitchFamily="-96" charset="0"/>
              </a:rPr>
              <a:t>time</a:t>
            </a:r>
          </a:p>
          <a:p>
            <a:pPr lvl="1"/>
            <a:r>
              <a:rPr lang="en-US" dirty="0" smtClean="0">
                <a:latin typeface="Calibri" pitchFamily="-96" charset="0"/>
              </a:rPr>
              <a:t>Compute as</a:t>
            </a:r>
            <a:r>
              <a:rPr lang="en-US" dirty="0">
                <a:latin typeface="Calibri" pitchFamily="-96" charset="0"/>
              </a:rPr>
              <a:t> </a:t>
            </a:r>
            <a:r>
              <a:rPr lang="en-US" b="1" dirty="0" smtClean="0">
                <a:latin typeface="Courier New"/>
                <a:cs typeface="Courier New"/>
              </a:rPr>
              <a:t>r + 4*</a:t>
            </a:r>
            <a:r>
              <a:rPr lang="en-US" b="1" dirty="0" err="1" smtClean="0">
                <a:latin typeface="Courier New"/>
                <a:cs typeface="Courier New"/>
              </a:rPr>
              <a:t>idx</a:t>
            </a:r>
            <a:endParaRPr lang="en-US" b="1" dirty="0" smtClean="0">
              <a:latin typeface="Courier New"/>
              <a:cs typeface="Courier New"/>
            </a:endParaRPr>
          </a:p>
        </p:txBody>
      </p:sp>
      <p:sp>
        <p:nvSpPr>
          <p:cNvPr id="28" name="Line 14"/>
          <p:cNvSpPr>
            <a:spLocks noChangeShapeType="1"/>
          </p:cNvSpPr>
          <p:nvPr/>
        </p:nvSpPr>
        <p:spPr bwMode="auto">
          <a:xfrm>
            <a:off x="5322905" y="140592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29" name="Rectangle 15"/>
          <p:cNvSpPr>
            <a:spLocks noChangeArrowheads="1"/>
          </p:cNvSpPr>
          <p:nvPr/>
        </p:nvSpPr>
        <p:spPr bwMode="auto">
          <a:xfrm>
            <a:off x="5029200" y="1024921"/>
            <a:ext cx="1477538" cy="461665"/>
          </a:xfrm>
          <a:prstGeom prst="rect">
            <a:avLst/>
          </a:prstGeom>
          <a:noFill/>
          <a:ln w="25400">
            <a:noFill/>
            <a:miter lim="800000"/>
            <a:headEnd/>
            <a:tailEnd/>
          </a:ln>
        </p:spPr>
        <p:txBody>
          <a:bodyPr wrap="none">
            <a:prstTxWarp prst="textNoShape">
              <a:avLst/>
            </a:prstTxWarp>
            <a:spAutoFit/>
          </a:bodyPr>
          <a:lstStyle/>
          <a:p>
            <a:pPr eaLnBrk="0" hangingPunct="0"/>
            <a:r>
              <a:rPr lang="en-US" dirty="0" smtClean="0">
                <a:latin typeface="Courier New" pitchFamily="-96" charset="0"/>
              </a:rPr>
              <a:t>r+4*</a:t>
            </a:r>
            <a:r>
              <a:rPr lang="en-US" dirty="0" err="1" smtClean="0">
                <a:latin typeface="Courier New" pitchFamily="-96" charset="0"/>
              </a:rPr>
              <a:t>idx</a:t>
            </a:r>
            <a:endParaRPr lang="en-US" dirty="0">
              <a:latin typeface="Courier New" pitchFamily="-96" charset="0"/>
            </a:endParaRPr>
          </a:p>
        </p:txBody>
      </p:sp>
      <p:sp>
        <p:nvSpPr>
          <p:cNvPr id="21" name="Rectangle 11"/>
          <p:cNvSpPr>
            <a:spLocks noChangeArrowheads="1"/>
          </p:cNvSpPr>
          <p:nvPr/>
        </p:nvSpPr>
        <p:spPr bwMode="auto">
          <a:xfrm>
            <a:off x="4427984" y="1826627"/>
            <a:ext cx="1739478" cy="4318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eaLnBrk="0" hangingPunct="0">
              <a:defRPr/>
            </a:pPr>
            <a:r>
              <a:rPr lang="en-US" sz="2000">
                <a:latin typeface="Courier New" pitchFamily="49" charset="0"/>
                <a:ea typeface="+mn-ea"/>
                <a:cs typeface="+mn-cs"/>
              </a:rPr>
              <a:t>a</a:t>
            </a:r>
          </a:p>
        </p:txBody>
      </p:sp>
      <p:grpSp>
        <p:nvGrpSpPr>
          <p:cNvPr id="2" name="Group 1"/>
          <p:cNvGrpSpPr/>
          <p:nvPr/>
        </p:nvGrpSpPr>
        <p:grpSpPr>
          <a:xfrm>
            <a:off x="4283968" y="1024921"/>
            <a:ext cx="3979019" cy="1611991"/>
            <a:chOff x="4283968" y="1024921"/>
            <a:chExt cx="3979019" cy="1611991"/>
          </a:xfrm>
        </p:grpSpPr>
        <p:sp>
          <p:nvSpPr>
            <p:cNvPr id="30" name="Line 16"/>
            <p:cNvSpPr>
              <a:spLocks noChangeShapeType="1"/>
            </p:cNvSpPr>
            <p:nvPr/>
          </p:nvSpPr>
          <p:spPr bwMode="auto">
            <a:xfrm>
              <a:off x="4436368" y="140592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31" name="Rectangle 17"/>
            <p:cNvSpPr>
              <a:spLocks noChangeArrowheads="1"/>
            </p:cNvSpPr>
            <p:nvPr/>
          </p:nvSpPr>
          <p:spPr bwMode="auto">
            <a:xfrm>
              <a:off x="4283968" y="1024921"/>
              <a:ext cx="366713" cy="457200"/>
            </a:xfrm>
            <a:prstGeom prst="rect">
              <a:avLst/>
            </a:prstGeom>
            <a:noFill/>
            <a:ln w="25400">
              <a:noFill/>
              <a:miter lim="800000"/>
              <a:headEnd/>
              <a:tailEnd/>
            </a:ln>
          </p:spPr>
          <p:txBody>
            <a:bodyPr wrap="none">
              <a:prstTxWarp prst="textNoShape">
                <a:avLst/>
              </a:prstTxWarp>
              <a:spAutoFit/>
            </a:bodyPr>
            <a:lstStyle/>
            <a:p>
              <a:pPr eaLnBrk="0" hangingPunct="0"/>
              <a:r>
                <a:rPr lang="en-US">
                  <a:latin typeface="Courier New" pitchFamily="-96" charset="0"/>
                </a:rPr>
                <a:t>r</a:t>
              </a:r>
            </a:p>
          </p:txBody>
        </p:sp>
        <p:sp>
          <p:nvSpPr>
            <p:cNvPr id="20" name="Rectangle 10"/>
            <p:cNvSpPr>
              <a:spLocks noChangeArrowheads="1"/>
            </p:cNvSpPr>
            <p:nvPr/>
          </p:nvSpPr>
          <p:spPr bwMode="auto">
            <a:xfrm>
              <a:off x="6161106" y="1826627"/>
              <a:ext cx="876300" cy="431800"/>
            </a:xfrm>
            <a:prstGeom prst="rect">
              <a:avLst/>
            </a:prstGeom>
            <a:solidFill>
              <a:srgbClr val="F1C7C7"/>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err="1">
                  <a:latin typeface="Courier New" pitchFamily="-96" charset="0"/>
                </a:rPr>
                <a:t>i</a:t>
              </a:r>
              <a:endParaRPr lang="en-US" sz="2000" dirty="0">
                <a:latin typeface="Courier New" pitchFamily="-96" charset="0"/>
              </a:endParaRPr>
            </a:p>
          </p:txBody>
        </p:sp>
        <p:sp>
          <p:nvSpPr>
            <p:cNvPr id="23" name="Rectangle 12"/>
            <p:cNvSpPr>
              <a:spLocks noChangeArrowheads="1"/>
            </p:cNvSpPr>
            <p:nvPr/>
          </p:nvSpPr>
          <p:spPr bwMode="auto">
            <a:xfrm>
              <a:off x="7037406" y="1826627"/>
              <a:ext cx="869944" cy="431800"/>
            </a:xfrm>
            <a:prstGeom prst="rect">
              <a:avLst/>
            </a:prstGeom>
            <a:solidFill>
              <a:srgbClr val="D5F1CF"/>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smtClean="0">
                  <a:latin typeface="Courier New" pitchFamily="-96" charset="0"/>
                </a:rPr>
                <a:t>next</a:t>
              </a:r>
              <a:endParaRPr lang="en-US" sz="2000" dirty="0">
                <a:latin typeface="Courier New" pitchFamily="-96" charset="0"/>
              </a:endParaRPr>
            </a:p>
          </p:txBody>
        </p:sp>
        <p:sp>
          <p:nvSpPr>
            <p:cNvPr id="24" name="Rectangle 13"/>
            <p:cNvSpPr>
              <a:spLocks noChangeArrowheads="1"/>
            </p:cNvSpPr>
            <p:nvPr/>
          </p:nvSpPr>
          <p:spPr bwMode="auto">
            <a:xfrm>
              <a:off x="4355976" y="2242552"/>
              <a:ext cx="333375" cy="393700"/>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a:latin typeface="Courier New" pitchFamily="-96" charset="0"/>
                </a:rPr>
                <a:t>0</a:t>
              </a:r>
            </a:p>
          </p:txBody>
        </p:sp>
        <p:sp>
          <p:nvSpPr>
            <p:cNvPr id="25" name="Rectangle 14"/>
            <p:cNvSpPr>
              <a:spLocks noChangeArrowheads="1"/>
            </p:cNvSpPr>
            <p:nvPr/>
          </p:nvSpPr>
          <p:spPr bwMode="auto">
            <a:xfrm>
              <a:off x="5886488" y="2239367"/>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16</a:t>
              </a:r>
              <a:endParaRPr lang="en-US" sz="2000" dirty="0">
                <a:latin typeface="Courier New" pitchFamily="-96" charset="0"/>
              </a:endParaRPr>
            </a:p>
          </p:txBody>
        </p:sp>
        <p:sp>
          <p:nvSpPr>
            <p:cNvPr id="26" name="Rectangle 15"/>
            <p:cNvSpPr>
              <a:spLocks noChangeArrowheads="1"/>
            </p:cNvSpPr>
            <p:nvPr/>
          </p:nvSpPr>
          <p:spPr bwMode="auto">
            <a:xfrm>
              <a:off x="6794518"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24</a:t>
              </a:r>
              <a:endParaRPr lang="en-US" sz="2000" dirty="0">
                <a:latin typeface="Courier New" pitchFamily="-96" charset="0"/>
              </a:endParaRPr>
            </a:p>
          </p:txBody>
        </p:sp>
        <p:sp>
          <p:nvSpPr>
            <p:cNvPr id="27" name="Rectangle 16"/>
            <p:cNvSpPr>
              <a:spLocks noChangeArrowheads="1"/>
            </p:cNvSpPr>
            <p:nvPr/>
          </p:nvSpPr>
          <p:spPr bwMode="auto">
            <a:xfrm>
              <a:off x="7772419"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32</a:t>
              </a:r>
              <a:endParaRPr lang="en-US" sz="2000" dirty="0">
                <a:latin typeface="Courier New" pitchFamily="-96" charset="0"/>
              </a:endParaRPr>
            </a:p>
          </p:txBody>
        </p:sp>
      </p:grpSp>
      <p:sp>
        <p:nvSpPr>
          <p:cNvPr id="19" name="Rectangle 2"/>
          <p:cNvSpPr>
            <a:spLocks noChangeArrowheads="1"/>
          </p:cNvSpPr>
          <p:nvPr/>
        </p:nvSpPr>
        <p:spPr bwMode="auto">
          <a:xfrm>
            <a:off x="555625" y="1297012"/>
            <a:ext cx="3296295" cy="1340880"/>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en-US" sz="1800" dirty="0" err="1">
                <a:latin typeface="Courier New" pitchFamily="-96" charset="0"/>
              </a:rPr>
              <a:t>struct</a:t>
            </a:r>
            <a:r>
              <a:rPr lang="en-US" sz="1800" dirty="0">
                <a:latin typeface="Courier New" pitchFamily="-96" charset="0"/>
              </a:rPr>
              <a:t> </a:t>
            </a:r>
            <a:r>
              <a:rPr lang="en-US" sz="1800" dirty="0" err="1">
                <a:latin typeface="Courier New" pitchFamily="-96" charset="0"/>
              </a:rPr>
              <a:t>rec</a:t>
            </a:r>
            <a:r>
              <a:rPr lang="en-US" sz="1800" dirty="0">
                <a:latin typeface="Courier New" pitchFamily="-96" charset="0"/>
              </a:rPr>
              <a:t> {</a:t>
            </a:r>
          </a:p>
          <a:p>
            <a:pPr algn="l" eaLnBrk="0" hangingPunct="0"/>
            <a:r>
              <a:rPr lang="en-US" sz="1800" dirty="0" smtClean="0">
                <a:latin typeface="Courier New" pitchFamily="-96" charset="0"/>
              </a:rPr>
              <a:t>    </a:t>
            </a:r>
            <a:r>
              <a:rPr lang="en-US" sz="1800" dirty="0" err="1" smtClean="0">
                <a:latin typeface="Courier New" pitchFamily="-96" charset="0"/>
              </a:rPr>
              <a:t>int</a:t>
            </a:r>
            <a:r>
              <a:rPr lang="en-US" sz="1800" dirty="0" smtClean="0">
                <a:latin typeface="Courier New" pitchFamily="-96" charset="0"/>
              </a:rPr>
              <a:t> </a:t>
            </a:r>
            <a:r>
              <a:rPr lang="en-US" sz="1800" dirty="0">
                <a:latin typeface="Courier New" pitchFamily="-96" charset="0"/>
              </a:rPr>
              <a:t>a</a:t>
            </a:r>
            <a:r>
              <a:rPr lang="en-US" sz="1800" dirty="0" smtClean="0">
                <a:latin typeface="Courier New" pitchFamily="-96" charset="0"/>
              </a:rPr>
              <a:t>[4]</a:t>
            </a:r>
            <a:r>
              <a:rPr lang="en-US" sz="1800" dirty="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size_t</a:t>
            </a:r>
            <a:r>
              <a:rPr lang="en-US" sz="1800" dirty="0" smtClean="0">
                <a:latin typeface="Courier New" pitchFamily="-96" charset="0"/>
              </a:rPr>
              <a:t> </a:t>
            </a:r>
            <a:r>
              <a:rPr lang="en-US" sz="1800" dirty="0" err="1" smtClean="0">
                <a:latin typeface="Courier New" pitchFamily="-96" charset="0"/>
              </a:rPr>
              <a:t>i</a:t>
            </a:r>
            <a:r>
              <a:rPr lang="en-US" sz="1800" dirty="0" smtClean="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struct</a:t>
            </a:r>
            <a:r>
              <a:rPr lang="en-US" sz="1800" dirty="0" smtClean="0">
                <a:latin typeface="Courier New" pitchFamily="-96" charset="0"/>
              </a:rPr>
              <a:t> rec *next;</a:t>
            </a:r>
            <a:endParaRPr lang="en-US" sz="1800" dirty="0">
              <a:latin typeface="Courier New" pitchFamily="-96" charset="0"/>
            </a:endParaRPr>
          </a:p>
          <a:p>
            <a:pPr algn="l" eaLnBrk="0" hangingPunct="0"/>
            <a:r>
              <a:rPr lang="en-US" sz="1800" dirty="0" smtClean="0">
                <a:latin typeface="Courier New" pitchFamily="-96" charset="0"/>
              </a:rPr>
              <a:t>} r;</a:t>
            </a:r>
            <a:endParaRPr lang="en-US" sz="1800" dirty="0">
              <a:latin typeface="Courier New" pitchFamily="-96" charset="0"/>
            </a:endParaRPr>
          </a:p>
        </p:txBody>
      </p:sp>
      <p:sp>
        <p:nvSpPr>
          <p:cNvPr id="22" name="Freeform 16"/>
          <p:cNvSpPr>
            <a:spLocks/>
          </p:cNvSpPr>
          <p:nvPr/>
        </p:nvSpPr>
        <p:spPr bwMode="auto">
          <a:xfrm flipH="1">
            <a:off x="7543800" y="1447800"/>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headEnd/>
            <a:tailEnd type="triangle" w="med" len="med"/>
          </a:ln>
        </p:spPr>
        <p:txBody>
          <a:bodyPr wrap="none" anchor="ctr">
            <a:prstTxWarp prst="textNoShape">
              <a:avLst/>
            </a:prstTxWarp>
          </a:bodyPr>
          <a:lstStyle/>
          <a:p>
            <a:pPr eaLnBrk="0" hangingPunct="0"/>
            <a:endParaRPr lang="en-US">
              <a:latin typeface="Calibri" pitchFamily="-96" charset="0"/>
            </a:endParaRPr>
          </a:p>
        </p:txBody>
      </p:sp>
    </p:spTree>
    <p:extLst>
      <p:ext uri="{BB962C8B-B14F-4D97-AF65-F5344CB8AC3E}">
        <p14:creationId xmlns:p14="http://schemas.microsoft.com/office/powerpoint/2010/main" val="4534170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3588"/>
                                        </p:tgtEl>
                                        <p:attrNameLst>
                                          <p:attrName>style.visibility</p:attrName>
                                        </p:attrNameLst>
                                      </p:cBhvr>
                                      <p:to>
                                        <p:strVal val="visible"/>
                                      </p:to>
                                    </p:set>
                                    <p:animEffect transition="in" filter="dissolve">
                                      <p:cBhvr>
                                        <p:cTn id="7" dur="500"/>
                                        <p:tgtEl>
                                          <p:spTgt spid="3235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3587"/>
                                        </p:tgtEl>
                                        <p:attrNameLst>
                                          <p:attrName>style.visibility</p:attrName>
                                        </p:attrNameLst>
                                      </p:cBhvr>
                                      <p:to>
                                        <p:strVal val="visible"/>
                                      </p:to>
                                    </p:set>
                                    <p:animEffect transition="in" filter="dissolve">
                                      <p:cBhvr>
                                        <p:cTn id="12" dur="500"/>
                                        <p:tgtEl>
                                          <p:spTgt spid="3235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3590">
                                            <p:txEl>
                                              <p:pRg st="0" end="0"/>
                                            </p:txEl>
                                          </p:spTgt>
                                        </p:tgtEl>
                                        <p:attrNameLst>
                                          <p:attrName>style.visibility</p:attrName>
                                        </p:attrNameLst>
                                      </p:cBhvr>
                                      <p:to>
                                        <p:strVal val="visible"/>
                                      </p:to>
                                    </p:set>
                                    <p:animEffect transition="in" filter="dissolve">
                                      <p:cBhvr>
                                        <p:cTn id="17" dur="500"/>
                                        <p:tgtEl>
                                          <p:spTgt spid="323590">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23590">
                                            <p:txEl>
                                              <p:pRg st="1" end="1"/>
                                            </p:txEl>
                                          </p:spTgt>
                                        </p:tgtEl>
                                        <p:attrNameLst>
                                          <p:attrName>style.visibility</p:attrName>
                                        </p:attrNameLst>
                                      </p:cBhvr>
                                      <p:to>
                                        <p:strVal val="visible"/>
                                      </p:to>
                                    </p:set>
                                    <p:animEffect transition="in" filter="dissolve">
                                      <p:cBhvr>
                                        <p:cTn id="20" dur="500"/>
                                        <p:tgtEl>
                                          <p:spTgt spid="323590">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23590">
                                            <p:txEl>
                                              <p:pRg st="2" end="2"/>
                                            </p:txEl>
                                          </p:spTgt>
                                        </p:tgtEl>
                                        <p:attrNameLst>
                                          <p:attrName>style.visibility</p:attrName>
                                        </p:attrNameLst>
                                      </p:cBhvr>
                                      <p:to>
                                        <p:strVal val="visible"/>
                                      </p:to>
                                    </p:set>
                                    <p:animEffect transition="in" filter="dissolve">
                                      <p:cBhvr>
                                        <p:cTn id="23" dur="500"/>
                                        <p:tgtEl>
                                          <p:spTgt spid="3235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animBg="1"/>
      <p:bldP spid="323588" grpId="0" animBg="1"/>
      <p:bldP spid="32359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eaLnBrk="1" hangingPunct="1">
              <a:defRPr/>
            </a:pPr>
            <a:r>
              <a:rPr lang="en-US" dirty="0" smtClean="0">
                <a:ea typeface="+mj-ea"/>
                <a:cs typeface="+mj-cs"/>
              </a:rPr>
              <a:t>1. Avoiding </a:t>
            </a:r>
            <a:r>
              <a:rPr lang="en-US" dirty="0">
                <a:ea typeface="+mj-ea"/>
                <a:cs typeface="+mj-cs"/>
              </a:rPr>
              <a:t>Overflow </a:t>
            </a:r>
            <a:r>
              <a:rPr lang="en-US" dirty="0" smtClean="0">
                <a:ea typeface="+mj-ea"/>
                <a:cs typeface="+mj-cs"/>
              </a:rPr>
              <a:t>Vulnerabilities in Code!</a:t>
            </a:r>
            <a:endParaRPr lang="en-US" dirty="0">
              <a:ea typeface="+mj-ea"/>
              <a:cs typeface="+mj-cs"/>
            </a:endParaRPr>
          </a:p>
        </p:txBody>
      </p:sp>
      <p:sp>
        <p:nvSpPr>
          <p:cNvPr id="379907" name="Rectangle 3"/>
          <p:cNvSpPr>
            <a:spLocks noGrp="1" noChangeArrowheads="1"/>
          </p:cNvSpPr>
          <p:nvPr>
            <p:ph type="body" idx="1"/>
          </p:nvPr>
        </p:nvSpPr>
        <p:spPr>
          <a:xfrm>
            <a:off x="290513" y="3962400"/>
            <a:ext cx="8307387" cy="2482850"/>
          </a:xfrm>
        </p:spPr>
        <p:txBody>
          <a:bodyPr/>
          <a:lstStyle/>
          <a:p>
            <a:pPr eaLnBrk="1" hangingPunct="1">
              <a:buFont typeface="Wingdings" charset="2"/>
              <a:buNone/>
              <a:defRPr/>
            </a:pPr>
            <a:r>
              <a:rPr lang="en-US" dirty="0">
                <a:ea typeface="+mn-ea"/>
                <a:cs typeface="+mn-cs"/>
              </a:rPr>
              <a:t>Use Library Routines that Limit String Lengths</a:t>
            </a:r>
          </a:p>
          <a:p>
            <a:pPr lvl="1" eaLnBrk="1" hangingPunct="1">
              <a:buFont typeface="Wingdings" charset="2"/>
              <a:buChar char="n"/>
              <a:defRPr/>
            </a:pPr>
            <a:r>
              <a:rPr lang="en-US" dirty="0" err="1">
                <a:latin typeface="Courier New" charset="0"/>
              </a:rPr>
              <a:t>fgets</a:t>
            </a:r>
            <a:r>
              <a:rPr lang="en-US" dirty="0"/>
              <a:t> instead of </a:t>
            </a:r>
            <a:r>
              <a:rPr lang="en-US" dirty="0">
                <a:latin typeface="Courier New" charset="0"/>
              </a:rPr>
              <a:t>gets</a:t>
            </a:r>
          </a:p>
          <a:p>
            <a:pPr lvl="1" eaLnBrk="1" hangingPunct="1">
              <a:buFont typeface="Wingdings" charset="2"/>
              <a:buChar char="n"/>
              <a:defRPr/>
            </a:pPr>
            <a:r>
              <a:rPr lang="en-US" b="0" dirty="0" err="1">
                <a:latin typeface="Courier"/>
                <a:cs typeface="Courier"/>
              </a:rPr>
              <a:t>strncpy</a:t>
            </a:r>
            <a:r>
              <a:rPr lang="en-US" b="0" dirty="0">
                <a:latin typeface="Courier"/>
                <a:cs typeface="Courier"/>
              </a:rPr>
              <a:t> </a:t>
            </a:r>
            <a:r>
              <a:rPr lang="en-US" dirty="0"/>
              <a:t>instead of </a:t>
            </a:r>
            <a:r>
              <a:rPr lang="en-US" dirty="0" err="1">
                <a:latin typeface="Courier New" charset="0"/>
              </a:rPr>
              <a:t>strcpy</a:t>
            </a:r>
            <a:endParaRPr lang="en-US" dirty="0">
              <a:latin typeface="Courier New" charset="0"/>
            </a:endParaRPr>
          </a:p>
          <a:p>
            <a:pPr lvl="1" eaLnBrk="1" hangingPunct="1">
              <a:buFont typeface="Wingdings" charset="2"/>
              <a:buChar char="n"/>
              <a:defRPr/>
            </a:pPr>
            <a:r>
              <a:rPr lang="en-US" dirty="0"/>
              <a:t>Don’t use </a:t>
            </a:r>
            <a:r>
              <a:rPr lang="en-US" dirty="0" err="1">
                <a:latin typeface="Courier New" charset="0"/>
              </a:rPr>
              <a:t>scanf</a:t>
            </a:r>
            <a:r>
              <a:rPr lang="en-US" dirty="0"/>
              <a:t> with </a:t>
            </a:r>
            <a:r>
              <a:rPr lang="en-US" dirty="0">
                <a:latin typeface="Courier New" charset="0"/>
              </a:rPr>
              <a:t>%</a:t>
            </a:r>
            <a:r>
              <a:rPr lang="en-US" dirty="0" err="1">
                <a:latin typeface="Courier New" charset="0"/>
              </a:rPr>
              <a:t>s</a:t>
            </a:r>
            <a:r>
              <a:rPr lang="en-US" dirty="0"/>
              <a:t> conversion specification</a:t>
            </a:r>
          </a:p>
          <a:p>
            <a:pPr lvl="2" eaLnBrk="1" hangingPunct="1">
              <a:buFont typeface="Wingdings" charset="2"/>
              <a:buChar char="l"/>
              <a:defRPr/>
            </a:pPr>
            <a:r>
              <a:rPr lang="en-US" dirty="0"/>
              <a:t>Use </a:t>
            </a:r>
            <a:r>
              <a:rPr lang="en-US" sz="2000" dirty="0" err="1">
                <a:solidFill>
                  <a:schemeClr val="tx1"/>
                </a:solidFill>
                <a:latin typeface="Courier New" charset="0"/>
              </a:rPr>
              <a:t>fgets</a:t>
            </a:r>
            <a:r>
              <a:rPr lang="en-US" dirty="0"/>
              <a:t> to read the </a:t>
            </a:r>
            <a:r>
              <a:rPr lang="en-US" dirty="0" smtClean="0"/>
              <a:t>string</a:t>
            </a:r>
          </a:p>
          <a:p>
            <a:pPr lvl="2" eaLnBrk="1" hangingPunct="1">
              <a:buFont typeface="Wingdings" charset="2"/>
              <a:buChar char="l"/>
              <a:defRPr/>
            </a:pPr>
            <a:r>
              <a:rPr lang="en-US" dirty="0"/>
              <a:t>Or use </a:t>
            </a:r>
            <a:r>
              <a:rPr lang="en-US" dirty="0">
                <a:latin typeface="Courier New" pitchFamily="49" charset="0"/>
              </a:rPr>
              <a:t>%ns</a:t>
            </a:r>
            <a:r>
              <a:rPr lang="en-US" dirty="0"/>
              <a:t>  where </a:t>
            </a:r>
            <a:r>
              <a:rPr lang="en-US" dirty="0">
                <a:latin typeface="Courier New" pitchFamily="49" charset="0"/>
              </a:rPr>
              <a:t>n</a:t>
            </a:r>
            <a:r>
              <a:rPr lang="en-US" dirty="0"/>
              <a:t> is a suitable </a:t>
            </a:r>
            <a:r>
              <a:rPr lang="en-US" dirty="0" smtClean="0"/>
              <a:t>integer</a:t>
            </a:r>
            <a:endParaRPr lang="en-US" dirty="0"/>
          </a:p>
        </p:txBody>
      </p:sp>
      <p:sp>
        <p:nvSpPr>
          <p:cNvPr id="32771" name="Rectangle 4"/>
          <p:cNvSpPr>
            <a:spLocks noChangeArrowheads="1"/>
          </p:cNvSpPr>
          <p:nvPr/>
        </p:nvSpPr>
        <p:spPr bwMode="auto">
          <a:xfrm>
            <a:off x="1524000" y="1600200"/>
            <a:ext cx="5410200" cy="2024063"/>
          </a:xfrm>
          <a:prstGeom prst="rect">
            <a:avLst/>
          </a:prstGeom>
          <a:solidFill>
            <a:srgbClr val="FFFF66"/>
          </a:solidFill>
          <a:ln w="12700">
            <a:solidFill>
              <a:schemeClr val="tx1"/>
            </a:solidFill>
            <a:miter lim="800000"/>
            <a:headEnd/>
            <a:tailEnd/>
          </a:ln>
        </p:spPr>
        <p:txBody>
          <a:bodyPr lIns="90487" tIns="44450" rIns="90487" bIns="44450">
            <a:spAutoFit/>
          </a:bodyPr>
          <a:lstStyle/>
          <a:p>
            <a:pPr algn="l">
              <a:lnSpc>
                <a:spcPct val="100000"/>
              </a:lnSpc>
              <a:tabLst>
                <a:tab pos="457200" algn="l"/>
                <a:tab pos="1485900" algn="l"/>
              </a:tabLst>
            </a:pPr>
            <a:r>
              <a:rPr lang="en-US">
                <a:solidFill>
                  <a:srgbClr val="000066"/>
                </a:solidFill>
                <a:latin typeface="Courier New" charset="0"/>
                <a:ea typeface="MS Mincho" charset="0"/>
                <a:cs typeface="MS Mincho" charset="0"/>
              </a:rPr>
              <a:t>/* Echo Line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void echo()</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char buf[4];  /* Way too small! */</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fgets(buf, 4, stdin);</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    puts(buf);</a:t>
            </a:r>
            <a:br>
              <a:rPr lang="en-US">
                <a:solidFill>
                  <a:srgbClr val="000066"/>
                </a:solidFill>
                <a:latin typeface="Courier New" charset="0"/>
                <a:ea typeface="MS Mincho" charset="0"/>
                <a:cs typeface="MS Mincho" charset="0"/>
              </a:rPr>
            </a:br>
            <a:r>
              <a:rPr lang="en-US">
                <a:solidFill>
                  <a:srgbClr val="000066"/>
                </a:solidFill>
                <a:latin typeface="Courier New" charset="0"/>
                <a:ea typeface="MS Mincho" charset="0"/>
                <a:cs typeface="MS Mincho" charset="0"/>
              </a:rPr>
              <a:t>}</a:t>
            </a:r>
          </a:p>
        </p:txBody>
      </p:sp>
    </p:spTree>
    <p:extLst>
      <p:ext uri="{BB962C8B-B14F-4D97-AF65-F5344CB8AC3E}">
        <p14:creationId xmlns:p14="http://schemas.microsoft.com/office/powerpoint/2010/main" val="8148076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409575" y="434975"/>
            <a:ext cx="8734425" cy="762000"/>
          </a:xfrm>
        </p:spPr>
        <p:txBody>
          <a:bodyPr/>
          <a:lstStyle/>
          <a:p>
            <a:pPr>
              <a:defRPr/>
            </a:pPr>
            <a:r>
              <a:rPr lang="en-US" dirty="0" smtClean="0">
                <a:latin typeface="Helvetica" charset="0"/>
              </a:rPr>
              <a:t>2. </a:t>
            </a:r>
            <a:r>
              <a:rPr lang="en-US" dirty="0"/>
              <a:t>System-Level Protections can help</a:t>
            </a:r>
            <a:endParaRPr lang="en-US" dirty="0">
              <a:latin typeface="Helvetica" charset="0"/>
            </a:endParaRPr>
          </a:p>
        </p:txBody>
      </p:sp>
      <p:sp>
        <p:nvSpPr>
          <p:cNvPr id="351235" name="Rectangle 3"/>
          <p:cNvSpPr>
            <a:spLocks noGrp="1" noChangeArrowheads="1"/>
          </p:cNvSpPr>
          <p:nvPr>
            <p:ph type="body" idx="1"/>
          </p:nvPr>
        </p:nvSpPr>
        <p:spPr>
          <a:xfrm>
            <a:off x="290513" y="1220788"/>
            <a:ext cx="6186487" cy="5224462"/>
          </a:xfrm>
        </p:spPr>
        <p:txBody>
          <a:bodyPr/>
          <a:lstStyle/>
          <a:p>
            <a:pPr>
              <a:defRPr/>
            </a:pPr>
            <a:r>
              <a:rPr lang="en-US" dirty="0">
                <a:latin typeface="Helvetica" charset="0"/>
              </a:rPr>
              <a:t>Stack Randomization</a:t>
            </a:r>
          </a:p>
          <a:p>
            <a:pPr lvl="1">
              <a:defRPr/>
            </a:pPr>
            <a:r>
              <a:rPr lang="en-US" dirty="0">
                <a:latin typeface="Helvetica" charset="0"/>
                <a:ea typeface="ＭＳ Ｐゴシック" charset="0"/>
              </a:rPr>
              <a:t>Attackers can predict exactly what return address is needed because code is predictable</a:t>
            </a:r>
          </a:p>
          <a:p>
            <a:pPr lvl="1">
              <a:defRPr/>
            </a:pPr>
            <a:r>
              <a:rPr lang="en-US" dirty="0">
                <a:latin typeface="Helvetica" charset="0"/>
                <a:ea typeface="ＭＳ Ｐゴシック" charset="0"/>
              </a:rPr>
              <a:t>Make the code unpredictable by adding a random initial offset to the stack – Linux does this</a:t>
            </a:r>
          </a:p>
          <a:p>
            <a:pPr lvl="2">
              <a:defRPr/>
            </a:pPr>
            <a:r>
              <a:rPr lang="en-US" dirty="0">
                <a:latin typeface="Helvetica" charset="0"/>
                <a:ea typeface="ＭＳ Ｐゴシック" charset="0"/>
              </a:rPr>
              <a:t>This offset consumes more memory</a:t>
            </a:r>
          </a:p>
          <a:p>
            <a:pPr lvl="1">
              <a:defRPr/>
            </a:pPr>
            <a:r>
              <a:rPr lang="en-US" dirty="0">
                <a:latin typeface="Helvetica" charset="0"/>
                <a:ea typeface="ＭＳ Ｐゴシック" charset="0"/>
              </a:rPr>
              <a:t>Tradeoff is allocating enough randomization to make it hard on an attacker to guess the correct return address, but don</a:t>
            </a:r>
            <a:r>
              <a:rPr lang="ja-JP" altLang="en-US" dirty="0">
                <a:latin typeface="Helvetica" charset="0"/>
                <a:ea typeface="ＭＳ Ｐゴシック" charset="0"/>
              </a:rPr>
              <a:t>’</a:t>
            </a:r>
            <a:r>
              <a:rPr lang="en-US" dirty="0">
                <a:latin typeface="Helvetica" charset="0"/>
                <a:ea typeface="ＭＳ Ｐゴシック" charset="0"/>
              </a:rPr>
              <a:t>t </a:t>
            </a:r>
            <a:r>
              <a:rPr lang="en-US" dirty="0" err="1">
                <a:latin typeface="Helvetica" charset="0"/>
                <a:ea typeface="ＭＳ Ｐゴシック" charset="0"/>
              </a:rPr>
              <a:t>overallocate</a:t>
            </a:r>
            <a:endParaRPr lang="en-US" dirty="0">
              <a:latin typeface="Helvetica" charset="0"/>
              <a:ea typeface="ＭＳ Ｐゴシック" charset="0"/>
            </a:endParaRPr>
          </a:p>
          <a:p>
            <a:pPr lvl="1">
              <a:defRPr/>
            </a:pPr>
            <a:r>
              <a:rPr lang="en-US" dirty="0">
                <a:latin typeface="Helvetica" charset="0"/>
                <a:ea typeface="ＭＳ Ｐゴシック" charset="0"/>
              </a:rPr>
              <a:t>Attackers use </a:t>
            </a:r>
            <a:r>
              <a:rPr lang="ja-JP" altLang="en-US" dirty="0">
                <a:latin typeface="Helvetica" charset="0"/>
                <a:ea typeface="ＭＳ Ｐゴシック" charset="0"/>
              </a:rPr>
              <a:t>“</a:t>
            </a:r>
            <a:r>
              <a:rPr lang="en-US" dirty="0">
                <a:latin typeface="Helvetica" charset="0"/>
                <a:ea typeface="ＭＳ Ｐゴシック" charset="0"/>
              </a:rPr>
              <a:t>no-op sled</a:t>
            </a:r>
            <a:r>
              <a:rPr lang="ja-JP" altLang="en-US" dirty="0">
                <a:latin typeface="Helvetica" charset="0"/>
                <a:ea typeface="ＭＳ Ｐゴシック" charset="0"/>
              </a:rPr>
              <a:t>”</a:t>
            </a:r>
            <a:r>
              <a:rPr lang="en-US" dirty="0">
                <a:latin typeface="Helvetica" charset="0"/>
                <a:ea typeface="ＭＳ Ｐゴシック" charset="0"/>
              </a:rPr>
              <a:t> to try to defeat this </a:t>
            </a:r>
          </a:p>
        </p:txBody>
      </p:sp>
      <p:grpSp>
        <p:nvGrpSpPr>
          <p:cNvPr id="4" name="Group 3"/>
          <p:cNvGrpSpPr/>
          <p:nvPr/>
        </p:nvGrpSpPr>
        <p:grpSpPr>
          <a:xfrm>
            <a:off x="5979949" y="1219200"/>
            <a:ext cx="2688595" cy="4949546"/>
            <a:chOff x="5979949" y="1328738"/>
            <a:chExt cx="2688595" cy="4949546"/>
          </a:xfrm>
        </p:grpSpPr>
        <p:sp>
          <p:nvSpPr>
            <p:cNvPr id="5" name="Rectangle 4"/>
            <p:cNvSpPr>
              <a:spLocks/>
            </p:cNvSpPr>
            <p:nvPr/>
          </p:nvSpPr>
          <p:spPr bwMode="auto">
            <a:xfrm>
              <a:off x="7398544" y="33861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nchor="ctr"/>
            <a:lstStyle/>
            <a:p>
              <a:pPr eaLnBrk="1" fontAlgn="auto" hangingPunct="1">
                <a:lnSpc>
                  <a:spcPct val="100000"/>
                </a:lnSpc>
                <a:spcBef>
                  <a:spcPts val="0"/>
                </a:spcBef>
                <a:spcAft>
                  <a:spcPts val="0"/>
                </a:spcAft>
                <a:defRPr/>
              </a:pPr>
              <a:r>
                <a:rPr lang="en-US" kern="0" dirty="0" smtClean="0">
                  <a:solidFill>
                    <a:srgbClr val="000000"/>
                  </a:solidFill>
                  <a:latin typeface="Courier New"/>
                  <a:ea typeface="Calibri Bold" charset="0"/>
                  <a:cs typeface="Courier New"/>
                  <a:sym typeface="Calibri Bold" charset="0"/>
                </a:rPr>
                <a:t>main</a:t>
              </a:r>
              <a:endParaRPr lang="en-US" kern="0" dirty="0">
                <a:solidFill>
                  <a:srgbClr val="000000"/>
                </a:solidFill>
                <a:latin typeface="Courier New"/>
                <a:ea typeface="Calibri Bold" charset="0"/>
                <a:cs typeface="Courier New"/>
                <a:sym typeface="Calibri Bold" charset="0"/>
              </a:endParaRPr>
            </a:p>
          </p:txBody>
        </p:sp>
        <p:sp>
          <p:nvSpPr>
            <p:cNvPr id="6" name="Rectangle 5"/>
            <p:cNvSpPr>
              <a:spLocks/>
            </p:cNvSpPr>
            <p:nvPr/>
          </p:nvSpPr>
          <p:spPr bwMode="auto">
            <a:xfrm>
              <a:off x="7398544" y="3690938"/>
              <a:ext cx="1270000" cy="9572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nchor="ctr"/>
            <a:lstStyle/>
            <a:p>
              <a:pPr eaLnBrk="1" fontAlgn="auto" hangingPunct="1">
                <a:lnSpc>
                  <a:spcPct val="100000"/>
                </a:lnSpc>
                <a:spcBef>
                  <a:spcPts val="0"/>
                </a:spcBef>
                <a:spcAft>
                  <a:spcPts val="0"/>
                </a:spcAft>
                <a:defRPr/>
              </a:pPr>
              <a:r>
                <a:rPr lang="en-US" b="0" kern="0" dirty="0" smtClean="0">
                  <a:solidFill>
                    <a:srgbClr val="000000"/>
                  </a:solidFill>
                  <a:latin typeface="Calibri Bold" charset="0"/>
                  <a:ea typeface="Calibri Bold" charset="0"/>
                  <a:cs typeface="Calibri Bold" charset="0"/>
                  <a:sym typeface="Calibri Bold" charset="0"/>
                </a:rPr>
                <a:t>Application</a:t>
              </a:r>
            </a:p>
            <a:p>
              <a:pPr eaLnBrk="1" fontAlgn="auto" hangingPunct="1">
                <a:lnSpc>
                  <a:spcPct val="100000"/>
                </a:lnSpc>
                <a:spcBef>
                  <a:spcPts val="0"/>
                </a:spcBef>
                <a:spcAft>
                  <a:spcPts val="0"/>
                </a:spcAft>
                <a:defRPr/>
              </a:pPr>
              <a:r>
                <a:rPr lang="en-US" b="0" kern="0" dirty="0" smtClean="0">
                  <a:solidFill>
                    <a:srgbClr val="000000"/>
                  </a:solidFill>
                  <a:latin typeface="Calibri Bold" charset="0"/>
                  <a:ea typeface="Calibri Bold" charset="0"/>
                  <a:cs typeface="Calibri Bold" charset="0"/>
                  <a:sym typeface="Calibri Bold" charset="0"/>
                </a:rPr>
                <a:t>State</a:t>
              </a:r>
              <a:endParaRPr lang="en-US" b="0" kern="0" dirty="0">
                <a:solidFill>
                  <a:srgbClr val="000000"/>
                </a:solidFill>
                <a:latin typeface="Calibri Bold" charset="0"/>
                <a:ea typeface="Calibri Bold" charset="0"/>
                <a:cs typeface="Calibri Bold" charset="0"/>
                <a:sym typeface="Calibri Bold" charset="0"/>
              </a:endParaRPr>
            </a:p>
          </p:txBody>
        </p:sp>
        <p:sp>
          <p:nvSpPr>
            <p:cNvPr id="7" name="Rectangle 7"/>
            <p:cNvSpPr>
              <a:spLocks/>
            </p:cNvSpPr>
            <p:nvPr/>
          </p:nvSpPr>
          <p:spPr bwMode="auto">
            <a:xfrm>
              <a:off x="7398544" y="14049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lstStyle/>
            <a:p>
              <a:pPr eaLnBrk="1" fontAlgn="auto" hangingPunct="1">
                <a:lnSpc>
                  <a:spcPct val="100000"/>
                </a:lnSpc>
                <a:spcBef>
                  <a:spcPts val="0"/>
                </a:spcBef>
                <a:spcAft>
                  <a:spcPts val="0"/>
                </a:spcAft>
                <a:defRPr/>
              </a:pPr>
              <a:endParaRPr lang="en-US" b="0" kern="0">
                <a:solidFill>
                  <a:sysClr val="windowText" lastClr="000000"/>
                </a:solidFill>
              </a:endParaRPr>
            </a:p>
          </p:txBody>
        </p:sp>
        <p:sp>
          <p:nvSpPr>
            <p:cNvPr id="8" name="Rectangle 9"/>
            <p:cNvSpPr>
              <a:spLocks/>
            </p:cNvSpPr>
            <p:nvPr/>
          </p:nvSpPr>
          <p:spPr bwMode="auto">
            <a:xfrm>
              <a:off x="7398544" y="1709738"/>
              <a:ext cx="1270000" cy="1676400"/>
            </a:xfrm>
            <a:prstGeom prst="rect">
              <a:avLst/>
            </a:prstGeom>
            <a:solidFill>
              <a:srgbClr val="FF9999"/>
            </a:solidFill>
            <a:ln w="25400" cap="flat">
              <a:solidFill>
                <a:srgbClr val="000000"/>
              </a:solidFill>
              <a:prstDash val="solid"/>
              <a:miter lim="800000"/>
              <a:headEnd type="none" w="med" len="med"/>
              <a:tailEnd type="none" w="med" len="med"/>
            </a:ln>
          </p:spPr>
          <p:txBody>
            <a:bodyPr lIns="0" tIns="0" rIns="0" bIns="0" anchor="ctr"/>
            <a:lstStyle/>
            <a:p>
              <a:pPr eaLnBrk="1" fontAlgn="auto" hangingPunct="1">
                <a:lnSpc>
                  <a:spcPct val="100000"/>
                </a:lnSpc>
                <a:spcBef>
                  <a:spcPts val="0"/>
                </a:spcBef>
                <a:spcAft>
                  <a:spcPts val="0"/>
                </a:spcAft>
                <a:defRPr/>
              </a:pPr>
              <a:endParaRPr lang="en-US" b="0" kern="0" dirty="0">
                <a:solidFill>
                  <a:srgbClr val="000000"/>
                </a:solidFill>
                <a:latin typeface="Calibri Bold" charset="0"/>
                <a:ea typeface="Calibri Bold" charset="0"/>
                <a:cs typeface="Calibri Bold" charset="0"/>
                <a:sym typeface="Calibri Bold" charset="0"/>
              </a:endParaRPr>
            </a:p>
          </p:txBody>
        </p:sp>
        <p:sp>
          <p:nvSpPr>
            <p:cNvPr id="9" name="Rectangle 10"/>
            <p:cNvSpPr>
              <a:spLocks/>
            </p:cNvSpPr>
            <p:nvPr/>
          </p:nvSpPr>
          <p:spPr bwMode="auto">
            <a:xfrm>
              <a:off x="5979949" y="2243138"/>
              <a:ext cx="1002591" cy="630942"/>
            </a:xfrm>
            <a:prstGeom prst="rect">
              <a:avLst/>
            </a:prstGeom>
            <a:noFill/>
            <a:ln w="25400" cap="flat">
              <a:noFill/>
              <a:miter lim="800000"/>
              <a:headEnd type="none" w="med" len="med"/>
              <a:tailEnd type="none" w="med" len="med"/>
            </a:ln>
          </p:spPr>
          <p:txBody>
            <a:bodyPr wrap="none" lIns="38100" tIns="38100" rIns="38100" bIns="38100">
              <a:spAutoFit/>
            </a:bodyPr>
            <a:lstStyle/>
            <a:p>
              <a:pPr algn="r" eaLnBrk="1" fontAlgn="auto" hangingPunct="1">
                <a:lnSpc>
                  <a:spcPct val="100000"/>
                </a:lnSpc>
                <a:spcBef>
                  <a:spcPts val="0"/>
                </a:spcBef>
                <a:spcAft>
                  <a:spcPts val="0"/>
                </a:spcAft>
                <a:defRPr/>
              </a:pPr>
              <a:r>
                <a:rPr lang="en-US" b="0" kern="0" dirty="0" smtClean="0">
                  <a:solidFill>
                    <a:srgbClr val="000000"/>
                  </a:solidFill>
                  <a:latin typeface="Calibri Bold" charset="0"/>
                  <a:ea typeface="Calibri Bold" charset="0"/>
                  <a:cs typeface="Calibri Bold" charset="0"/>
                  <a:sym typeface="Calibri Bold" charset="0"/>
                </a:rPr>
                <a:t>Random</a:t>
              </a:r>
            </a:p>
            <a:p>
              <a:pPr algn="r" eaLnBrk="1" fontAlgn="auto" hangingPunct="1">
                <a:lnSpc>
                  <a:spcPct val="100000"/>
                </a:lnSpc>
                <a:spcBef>
                  <a:spcPts val="0"/>
                </a:spcBef>
                <a:spcAft>
                  <a:spcPts val="0"/>
                </a:spcAft>
                <a:defRPr/>
              </a:pPr>
              <a:r>
                <a:rPr lang="en-US" b="0" kern="0" dirty="0" smtClean="0">
                  <a:solidFill>
                    <a:srgbClr val="000000"/>
                  </a:solidFill>
                  <a:latin typeface="Calibri Bold" charset="0"/>
                  <a:ea typeface="Calibri Bold" charset="0"/>
                  <a:cs typeface="Calibri Bold" charset="0"/>
                  <a:sym typeface="Calibri Bold" charset="0"/>
                </a:rPr>
                <a:t>allocation</a:t>
              </a:r>
              <a:endParaRPr lang="en-US" b="0" kern="0" dirty="0">
                <a:solidFill>
                  <a:srgbClr val="000000"/>
                </a:solidFill>
                <a:latin typeface="Calibri Bold" charset="0"/>
                <a:ea typeface="Calibri Bold" charset="0"/>
                <a:cs typeface="Calibri Bold" charset="0"/>
                <a:sym typeface="Calibri Bold" charset="0"/>
              </a:endParaRPr>
            </a:p>
          </p:txBody>
        </p:sp>
        <p:sp>
          <p:nvSpPr>
            <p:cNvPr id="10" name="AutoShape 11"/>
            <p:cNvSpPr>
              <a:spLocks/>
            </p:cNvSpPr>
            <p:nvPr/>
          </p:nvSpPr>
          <p:spPr bwMode="auto">
            <a:xfrm>
              <a:off x="7150767" y="1704917"/>
              <a:ext cx="228600" cy="1681221"/>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rgbClr val="000000"/>
              </a:solidFill>
              <a:prstDash val="solid"/>
              <a:round/>
              <a:headEnd type="none" w="med" len="med"/>
              <a:tailEnd type="none" w="med" len="med"/>
            </a:ln>
          </p:spPr>
          <p:txBody>
            <a:bodyPr lIns="0" tIns="0" rIns="0" bIns="0"/>
            <a:lstStyle/>
            <a:p>
              <a:pPr eaLnBrk="1" fontAlgn="auto" hangingPunct="1">
                <a:lnSpc>
                  <a:spcPct val="100000"/>
                </a:lnSpc>
                <a:spcBef>
                  <a:spcPts val="0"/>
                </a:spcBef>
                <a:spcAft>
                  <a:spcPts val="0"/>
                </a:spcAft>
                <a:defRPr/>
              </a:pPr>
              <a:endParaRPr lang="en-US" b="0" kern="0">
                <a:solidFill>
                  <a:sysClr val="windowText" lastClr="000000"/>
                </a:solidFill>
              </a:endParaRPr>
            </a:p>
          </p:txBody>
        </p:sp>
        <p:sp>
          <p:nvSpPr>
            <p:cNvPr id="11" name="Rectangle 10"/>
            <p:cNvSpPr>
              <a:spLocks/>
            </p:cNvSpPr>
            <p:nvPr/>
          </p:nvSpPr>
          <p:spPr bwMode="auto">
            <a:xfrm>
              <a:off x="6107341" y="1328738"/>
              <a:ext cx="1062603"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r" eaLnBrk="1" fontAlgn="auto" hangingPunct="1">
                <a:lnSpc>
                  <a:spcPct val="100000"/>
                </a:lnSpc>
                <a:spcBef>
                  <a:spcPts val="0"/>
                </a:spcBef>
                <a:spcAft>
                  <a:spcPts val="0"/>
                </a:spcAft>
                <a:defRPr/>
              </a:pPr>
              <a:r>
                <a:rPr lang="en-US" b="0" kern="0" dirty="0" smtClean="0">
                  <a:solidFill>
                    <a:srgbClr val="000000"/>
                  </a:solidFill>
                  <a:latin typeface="Calibri Bold" charset="0"/>
                  <a:ea typeface="Calibri Bold" charset="0"/>
                  <a:cs typeface="Calibri Bold" charset="0"/>
                  <a:sym typeface="Calibri Bold" charset="0"/>
                </a:rPr>
                <a:t>Stack base</a:t>
              </a:r>
              <a:endParaRPr lang="en-US" b="0" kern="0" dirty="0">
                <a:solidFill>
                  <a:srgbClr val="000000"/>
                </a:solidFill>
                <a:latin typeface="Calibri Bold" charset="0"/>
                <a:ea typeface="Calibri Bold" charset="0"/>
                <a:cs typeface="Calibri Bold" charset="0"/>
                <a:sym typeface="Calibri Bold" charset="0"/>
              </a:endParaRPr>
            </a:p>
          </p:txBody>
        </p:sp>
        <p:sp>
          <p:nvSpPr>
            <p:cNvPr id="12" name="Rectangle 7"/>
            <p:cNvSpPr>
              <a:spLocks noChangeArrowheads="1"/>
            </p:cNvSpPr>
            <p:nvPr/>
          </p:nvSpPr>
          <p:spPr bwMode="auto">
            <a:xfrm>
              <a:off x="7398544" y="4638842"/>
              <a:ext cx="1270000" cy="381000"/>
            </a:xfrm>
            <a:prstGeom prst="rect">
              <a:avLst/>
            </a:prstGeom>
            <a:solidFill>
              <a:schemeClr val="bg1">
                <a:lumMod val="95000"/>
              </a:schemeClr>
            </a:solidFill>
            <a:ln w="28575">
              <a:solidFill>
                <a:schemeClr val="tx1"/>
              </a:solidFill>
              <a:miter lim="800000"/>
              <a:headEnd/>
              <a:tailEnd/>
            </a:ln>
            <a:effectLst/>
          </p:spPr>
          <p:txBody>
            <a:bodyPr wrap="none" anchor="ctr"/>
            <a:lstStyle/>
            <a:p>
              <a:pPr>
                <a:defRPr/>
              </a:pPr>
              <a:r>
                <a:rPr lang="en-US" dirty="0" smtClean="0">
                  <a:solidFill>
                    <a:srgbClr val="000066"/>
                  </a:solidFill>
                  <a:latin typeface="Calibri" pitchFamily="34" charset="0"/>
                </a:rPr>
                <a:t>B?</a:t>
              </a:r>
              <a:endParaRPr lang="en-US" dirty="0">
                <a:solidFill>
                  <a:srgbClr val="000066"/>
                </a:solidFill>
                <a:latin typeface="Calibri" pitchFamily="34" charset="0"/>
              </a:endParaRPr>
            </a:p>
          </p:txBody>
        </p:sp>
        <p:sp>
          <p:nvSpPr>
            <p:cNvPr id="13" name="Text Box 16"/>
            <p:cNvSpPr txBox="1">
              <a:spLocks noChangeArrowheads="1"/>
            </p:cNvSpPr>
            <p:nvPr/>
          </p:nvSpPr>
          <p:spPr bwMode="auto">
            <a:xfrm>
              <a:off x="6561519" y="5908952"/>
              <a:ext cx="421021" cy="369332"/>
            </a:xfrm>
            <a:prstGeom prst="rect">
              <a:avLst/>
            </a:prstGeom>
            <a:noFill/>
            <a:ln w="28575">
              <a:noFill/>
              <a:miter lim="800000"/>
              <a:headEnd/>
              <a:tailEnd/>
            </a:ln>
          </p:spPr>
          <p:txBody>
            <a:bodyPr wrap="none" anchor="ctr">
              <a:spAutoFit/>
            </a:bodyPr>
            <a:lstStyle/>
            <a:p>
              <a:pPr algn="r"/>
              <a:r>
                <a:rPr lang="en-US" dirty="0" smtClean="0">
                  <a:solidFill>
                    <a:srgbClr val="000066"/>
                  </a:solidFill>
                  <a:latin typeface="Calibri" pitchFamily="34" charset="0"/>
                </a:rPr>
                <a:t>B?</a:t>
              </a:r>
              <a:endParaRPr lang="en-US" dirty="0">
                <a:solidFill>
                  <a:srgbClr val="000066"/>
                </a:solidFill>
                <a:latin typeface="Calibri" pitchFamily="34" charset="0"/>
              </a:endParaRPr>
            </a:p>
          </p:txBody>
        </p:sp>
        <p:sp>
          <p:nvSpPr>
            <p:cNvPr id="14" name="Line 17"/>
            <p:cNvSpPr>
              <a:spLocks noChangeShapeType="1"/>
            </p:cNvSpPr>
            <p:nvPr/>
          </p:nvSpPr>
          <p:spPr bwMode="auto">
            <a:xfrm>
              <a:off x="6982540" y="6096000"/>
              <a:ext cx="396875" cy="0"/>
            </a:xfrm>
            <a:prstGeom prst="line">
              <a:avLst/>
            </a:prstGeom>
            <a:noFill/>
            <a:ln w="28575">
              <a:solidFill>
                <a:schemeClr val="tx1"/>
              </a:solidFill>
              <a:round/>
              <a:headEnd/>
              <a:tailEnd type="triangle" w="med" len="med"/>
            </a:ln>
          </p:spPr>
          <p:txBody>
            <a:bodyPr anchor="ctr">
              <a:spAutoFit/>
            </a:bodyPr>
            <a:lstStyle/>
            <a:p>
              <a:endParaRPr lang="en-US">
                <a:solidFill>
                  <a:srgbClr val="000066"/>
                </a:solidFill>
              </a:endParaRPr>
            </a:p>
          </p:txBody>
        </p:sp>
        <p:sp>
          <p:nvSpPr>
            <p:cNvPr id="15" name="Rectangle 18"/>
            <p:cNvSpPr>
              <a:spLocks noChangeArrowheads="1"/>
            </p:cNvSpPr>
            <p:nvPr/>
          </p:nvSpPr>
          <p:spPr bwMode="auto">
            <a:xfrm>
              <a:off x="7398544" y="5535098"/>
              <a:ext cx="1270000" cy="646112"/>
            </a:xfrm>
            <a:prstGeom prst="rect">
              <a:avLst/>
            </a:prstGeom>
            <a:solidFill>
              <a:schemeClr val="accent2">
                <a:lumMod val="40000"/>
                <a:lumOff val="60000"/>
              </a:schemeClr>
            </a:solidFill>
            <a:ln w="28575">
              <a:solidFill>
                <a:schemeClr val="tx1"/>
              </a:solidFill>
              <a:miter lim="800000"/>
              <a:headEnd/>
              <a:tailEnd/>
            </a:ln>
            <a:effectLst/>
          </p:spPr>
          <p:txBody>
            <a:bodyPr wrap="square" anchor="ctr">
              <a:spAutoFit/>
            </a:bodyPr>
            <a:lstStyle/>
            <a:p>
              <a:pPr>
                <a:defRPr/>
              </a:pPr>
              <a:r>
                <a:rPr lang="en-US" dirty="0">
                  <a:solidFill>
                    <a:srgbClr val="000066"/>
                  </a:solidFill>
                  <a:latin typeface="Calibri" pitchFamily="34" charset="0"/>
                </a:rPr>
                <a:t>exploit</a:t>
              </a:r>
            </a:p>
            <a:p>
              <a:pPr>
                <a:defRPr/>
              </a:pPr>
              <a:r>
                <a:rPr lang="en-US" dirty="0">
                  <a:solidFill>
                    <a:srgbClr val="000066"/>
                  </a:solidFill>
                  <a:latin typeface="Calibri" pitchFamily="34" charset="0"/>
                </a:rPr>
                <a:t>code</a:t>
              </a:r>
            </a:p>
          </p:txBody>
        </p:sp>
        <p:sp>
          <p:nvSpPr>
            <p:cNvPr id="16" name="Rectangle 19"/>
            <p:cNvSpPr>
              <a:spLocks noChangeArrowheads="1"/>
            </p:cNvSpPr>
            <p:nvPr/>
          </p:nvSpPr>
          <p:spPr bwMode="auto">
            <a:xfrm>
              <a:off x="7398544" y="5016392"/>
              <a:ext cx="1270000" cy="518706"/>
            </a:xfrm>
            <a:prstGeom prst="rect">
              <a:avLst/>
            </a:prstGeom>
            <a:solidFill>
              <a:schemeClr val="accent2">
                <a:lumMod val="40000"/>
                <a:lumOff val="60000"/>
              </a:schemeClr>
            </a:solidFill>
            <a:ln w="28575">
              <a:solidFill>
                <a:schemeClr val="tx1"/>
              </a:solidFill>
              <a:miter lim="800000"/>
              <a:headEnd/>
              <a:tailEnd/>
            </a:ln>
            <a:effectLst/>
          </p:spPr>
          <p:txBody>
            <a:bodyPr anchor="ctr"/>
            <a:lstStyle/>
            <a:p>
              <a:pPr>
                <a:defRPr/>
              </a:pPr>
              <a:r>
                <a:rPr lang="en-US" dirty="0">
                  <a:solidFill>
                    <a:srgbClr val="000066"/>
                  </a:solidFill>
                  <a:latin typeface="Calibri" pitchFamily="34" charset="0"/>
                </a:rPr>
                <a:t>pad</a:t>
              </a:r>
            </a:p>
          </p:txBody>
        </p:sp>
      </p:grpSp>
    </p:spTree>
    <p:extLst>
      <p:ext uri="{BB962C8B-B14F-4D97-AF65-F5344CB8AC3E}">
        <p14:creationId xmlns:p14="http://schemas.microsoft.com/office/powerpoint/2010/main" val="17902925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fade">
                                      <p:cBhvr>
                                        <p:cTn id="7" dur="500"/>
                                        <p:tgtEl>
                                          <p:spTgt spid="351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1235">
                                            <p:txEl>
                                              <p:pRg st="1" end="1"/>
                                            </p:txEl>
                                          </p:spTgt>
                                        </p:tgtEl>
                                        <p:attrNameLst>
                                          <p:attrName>style.visibility</p:attrName>
                                        </p:attrNameLst>
                                      </p:cBhvr>
                                      <p:to>
                                        <p:strVal val="visible"/>
                                      </p:to>
                                    </p:set>
                                    <p:animEffect transition="in" filter="fade">
                                      <p:cBhvr>
                                        <p:cTn id="12" dur="500"/>
                                        <p:tgtEl>
                                          <p:spTgt spid="351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1235">
                                            <p:txEl>
                                              <p:pRg st="2" end="2"/>
                                            </p:txEl>
                                          </p:spTgt>
                                        </p:tgtEl>
                                        <p:attrNameLst>
                                          <p:attrName>style.visibility</p:attrName>
                                        </p:attrNameLst>
                                      </p:cBhvr>
                                      <p:to>
                                        <p:strVal val="visible"/>
                                      </p:to>
                                    </p:set>
                                    <p:animEffect transition="in" filter="fade">
                                      <p:cBhvr>
                                        <p:cTn id="17" dur="500"/>
                                        <p:tgtEl>
                                          <p:spTgt spid="35123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1235">
                                            <p:txEl>
                                              <p:pRg st="3" end="3"/>
                                            </p:txEl>
                                          </p:spTgt>
                                        </p:tgtEl>
                                        <p:attrNameLst>
                                          <p:attrName>style.visibility</p:attrName>
                                        </p:attrNameLst>
                                      </p:cBhvr>
                                      <p:to>
                                        <p:strVal val="visible"/>
                                      </p:to>
                                    </p:set>
                                    <p:animEffect transition="in" filter="fade">
                                      <p:cBhvr>
                                        <p:cTn id="20" dur="500"/>
                                        <p:tgtEl>
                                          <p:spTgt spid="35123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51235">
                                            <p:txEl>
                                              <p:pRg st="4" end="4"/>
                                            </p:txEl>
                                          </p:spTgt>
                                        </p:tgtEl>
                                        <p:attrNameLst>
                                          <p:attrName>style.visibility</p:attrName>
                                        </p:attrNameLst>
                                      </p:cBhvr>
                                      <p:to>
                                        <p:strVal val="visible"/>
                                      </p:to>
                                    </p:set>
                                    <p:animEffect transition="in" filter="fade">
                                      <p:cBhvr>
                                        <p:cTn id="25" dur="500"/>
                                        <p:tgtEl>
                                          <p:spTgt spid="35123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1235">
                                            <p:txEl>
                                              <p:pRg st="5" end="5"/>
                                            </p:txEl>
                                          </p:spTgt>
                                        </p:tgtEl>
                                        <p:attrNameLst>
                                          <p:attrName>style.visibility</p:attrName>
                                        </p:attrNameLst>
                                      </p:cBhvr>
                                      <p:to>
                                        <p:strVal val="visible"/>
                                      </p:to>
                                    </p:set>
                                    <p:animEffect transition="in" filter="fade">
                                      <p:cBhvr>
                                        <p:cTn id="30" dur="500"/>
                                        <p:tgtEl>
                                          <p:spTgt spid="351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409575" y="434975"/>
            <a:ext cx="8048625" cy="762000"/>
          </a:xfrm>
        </p:spPr>
        <p:txBody>
          <a:bodyPr/>
          <a:lstStyle/>
          <a:p>
            <a:pPr>
              <a:defRPr/>
            </a:pPr>
            <a:r>
              <a:rPr lang="en-US">
                <a:latin typeface="Helvetica" charset="0"/>
              </a:rPr>
              <a:t>No-op/Nop Sled</a:t>
            </a:r>
          </a:p>
        </p:txBody>
      </p:sp>
      <p:sp>
        <p:nvSpPr>
          <p:cNvPr id="351235" name="Rectangle 3"/>
          <p:cNvSpPr>
            <a:spLocks noGrp="1" noChangeArrowheads="1"/>
          </p:cNvSpPr>
          <p:nvPr>
            <p:ph type="body" idx="1"/>
          </p:nvPr>
        </p:nvSpPr>
        <p:spPr>
          <a:xfrm>
            <a:off x="290513" y="1220788"/>
            <a:ext cx="5195887" cy="5224462"/>
          </a:xfrm>
        </p:spPr>
        <p:txBody>
          <a:bodyPr/>
          <a:lstStyle/>
          <a:p>
            <a:pPr>
              <a:defRPr/>
            </a:pPr>
            <a:r>
              <a:rPr lang="en-US" dirty="0">
                <a:latin typeface="Helvetica" charset="0"/>
              </a:rPr>
              <a:t>Insert exploit code first</a:t>
            </a:r>
          </a:p>
          <a:p>
            <a:pPr>
              <a:defRPr/>
            </a:pPr>
            <a:r>
              <a:rPr lang="en-US" dirty="0">
                <a:latin typeface="Helvetica" charset="0"/>
              </a:rPr>
              <a:t>Overwrite stack with no-ops</a:t>
            </a:r>
          </a:p>
          <a:p>
            <a:pPr>
              <a:defRPr/>
            </a:pPr>
            <a:r>
              <a:rPr lang="en-US" dirty="0">
                <a:latin typeface="Helvetica" charset="0"/>
              </a:rPr>
              <a:t>Write a guessed address </a:t>
            </a:r>
            <a:r>
              <a:rPr lang="en-US" dirty="0" smtClean="0">
                <a:latin typeface="Helvetica" charset="0"/>
              </a:rPr>
              <a:t>A into </a:t>
            </a:r>
            <a:r>
              <a:rPr lang="en-US" dirty="0">
                <a:latin typeface="Helvetica" charset="0"/>
              </a:rPr>
              <a:t>the return address</a:t>
            </a:r>
          </a:p>
          <a:p>
            <a:pPr>
              <a:defRPr/>
            </a:pPr>
            <a:r>
              <a:rPr lang="en-US" dirty="0">
                <a:latin typeface="Helvetica" charset="0"/>
              </a:rPr>
              <a:t>Include a final jump back to exploit code</a:t>
            </a:r>
          </a:p>
          <a:p>
            <a:pPr>
              <a:defRPr/>
            </a:pPr>
            <a:r>
              <a:rPr lang="en-US" dirty="0">
                <a:latin typeface="Helvetica" charset="0"/>
              </a:rPr>
              <a:t>If the guessed address is within RANGE, then program will </a:t>
            </a:r>
            <a:r>
              <a:rPr lang="en-US" dirty="0" smtClean="0">
                <a:latin typeface="Helvetica" charset="0"/>
              </a:rPr>
              <a:t>“slide” thru </a:t>
            </a:r>
            <a:r>
              <a:rPr lang="en-US" dirty="0" err="1" smtClean="0">
                <a:latin typeface="Helvetica" charset="0"/>
              </a:rPr>
              <a:t>noops</a:t>
            </a:r>
            <a:r>
              <a:rPr lang="en-US" dirty="0" smtClean="0">
                <a:latin typeface="Helvetica" charset="0"/>
              </a:rPr>
              <a:t> and relative jump back </a:t>
            </a:r>
            <a:r>
              <a:rPr lang="en-US" dirty="0">
                <a:latin typeface="Helvetica" charset="0"/>
              </a:rPr>
              <a:t>into the shell code</a:t>
            </a:r>
          </a:p>
          <a:p>
            <a:pPr lvl="1">
              <a:buFont typeface="Arial" charset="0"/>
              <a:buChar char="•"/>
              <a:defRPr/>
            </a:pPr>
            <a:r>
              <a:rPr lang="en-US" dirty="0">
                <a:latin typeface="Helvetica" charset="0"/>
                <a:ea typeface="ＭＳ Ｐゴシック" charset="0"/>
                <a:cs typeface="ＭＳ Ｐゴシック" charset="0"/>
              </a:rPr>
              <a:t>If random offset ranges up to 2</a:t>
            </a:r>
            <a:r>
              <a:rPr lang="en-US" baseline="30000" dirty="0">
                <a:latin typeface="Helvetica" charset="0"/>
                <a:ea typeface="ＭＳ Ｐゴシック" charset="0"/>
                <a:cs typeface="ＭＳ Ｐゴシック" charset="0"/>
              </a:rPr>
              <a:t>23</a:t>
            </a:r>
            <a:r>
              <a:rPr lang="en-US" dirty="0">
                <a:latin typeface="Helvetica" charset="0"/>
                <a:ea typeface="ＭＳ Ｐゴシック" charset="0"/>
                <a:cs typeface="ＭＳ Ｐゴシック" charset="0"/>
              </a:rPr>
              <a:t>, and RANGE spans 256, then attacker has to guess 2</a:t>
            </a:r>
            <a:r>
              <a:rPr lang="en-US" baseline="30000" dirty="0">
                <a:latin typeface="Helvetica" charset="0"/>
                <a:ea typeface="ＭＳ Ｐゴシック" charset="0"/>
                <a:cs typeface="ＭＳ Ｐゴシック" charset="0"/>
              </a:rPr>
              <a:t>15</a:t>
            </a:r>
            <a:r>
              <a:rPr lang="en-US" dirty="0">
                <a:latin typeface="Helvetica" charset="0"/>
                <a:ea typeface="ＭＳ Ｐゴシック" charset="0"/>
                <a:cs typeface="ＭＳ Ｐゴシック" charset="0"/>
              </a:rPr>
              <a:t> starting addresses – doable by brute force</a:t>
            </a:r>
          </a:p>
          <a:p>
            <a:pPr>
              <a:defRPr/>
            </a:pPr>
            <a:endParaRPr lang="en-US" dirty="0">
              <a:latin typeface="Helvetica" charset="0"/>
            </a:endParaRPr>
          </a:p>
        </p:txBody>
      </p:sp>
      <p:sp>
        <p:nvSpPr>
          <p:cNvPr id="36867" name="Left Brace 7"/>
          <p:cNvSpPr>
            <a:spLocks/>
          </p:cNvSpPr>
          <p:nvPr/>
        </p:nvSpPr>
        <p:spPr bwMode="auto">
          <a:xfrm>
            <a:off x="5943600" y="1371600"/>
            <a:ext cx="533400" cy="32766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sp>
        <p:nvSpPr>
          <p:cNvPr id="36868" name="TextBox 8"/>
          <p:cNvSpPr txBox="1">
            <a:spLocks noChangeArrowheads="1"/>
          </p:cNvSpPr>
          <p:nvPr/>
        </p:nvSpPr>
        <p:spPr bwMode="auto">
          <a:xfrm>
            <a:off x="4953000" y="2819400"/>
            <a:ext cx="10175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RANGE</a:t>
            </a:r>
          </a:p>
        </p:txBody>
      </p:sp>
      <p:sp>
        <p:nvSpPr>
          <p:cNvPr id="36869" name="TextBox 9"/>
          <p:cNvSpPr txBox="1">
            <a:spLocks noChangeArrowheads="1"/>
          </p:cNvSpPr>
          <p:nvPr/>
        </p:nvSpPr>
        <p:spPr bwMode="auto">
          <a:xfrm>
            <a:off x="5292725" y="5105400"/>
            <a:ext cx="11080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FF0000"/>
                </a:solidFill>
              </a:rPr>
              <a:t>Guess</a:t>
            </a:r>
          </a:p>
          <a:p>
            <a:r>
              <a:rPr lang="en-US" sz="1800">
                <a:solidFill>
                  <a:srgbClr val="FF0000"/>
                </a:solidFill>
              </a:rPr>
              <a:t>Address</a:t>
            </a:r>
          </a:p>
          <a:p>
            <a:r>
              <a:rPr lang="en-US" sz="1800">
                <a:solidFill>
                  <a:srgbClr val="FF0000"/>
                </a:solidFill>
              </a:rPr>
              <a:t>A = ?</a:t>
            </a:r>
          </a:p>
        </p:txBody>
      </p:sp>
      <p:sp>
        <p:nvSpPr>
          <p:cNvPr id="36870" name="Rectangle 7"/>
          <p:cNvSpPr>
            <a:spLocks noChangeArrowheads="1"/>
          </p:cNvSpPr>
          <p:nvPr/>
        </p:nvSpPr>
        <p:spPr bwMode="auto">
          <a:xfrm>
            <a:off x="6553200" y="3200400"/>
            <a:ext cx="2133600" cy="381000"/>
          </a:xfrm>
          <a:prstGeom prst="rect">
            <a:avLst/>
          </a:prstGeom>
          <a:solidFill>
            <a:srgbClr val="C0C0C0"/>
          </a:solidFill>
          <a:ln w="25400">
            <a:solidFill>
              <a:schemeClr val="tx1"/>
            </a:solidFill>
            <a:miter lim="800000"/>
            <a:headEnd/>
            <a:tailEnd/>
          </a:ln>
        </p:spPr>
        <p:txBody>
          <a:bodyPr wrap="none" anchor="ctr"/>
          <a:lstStyle/>
          <a:p>
            <a:pPr>
              <a:lnSpc>
                <a:spcPct val="100000"/>
              </a:lnSpc>
            </a:pPr>
            <a:r>
              <a:rPr lang="en-US">
                <a:solidFill>
                  <a:srgbClr val="FF0000"/>
                </a:solidFill>
              </a:rPr>
              <a:t>ret = Address A</a:t>
            </a:r>
          </a:p>
        </p:txBody>
      </p:sp>
      <p:sp>
        <p:nvSpPr>
          <p:cNvPr id="36871" name="Rectangle 11"/>
          <p:cNvSpPr>
            <a:spLocks noChangeArrowheads="1"/>
          </p:cNvSpPr>
          <p:nvPr/>
        </p:nvSpPr>
        <p:spPr bwMode="auto">
          <a:xfrm>
            <a:off x="6553200" y="5334000"/>
            <a:ext cx="2133600" cy="1295400"/>
          </a:xfrm>
          <a:prstGeom prst="rect">
            <a:avLst/>
          </a:prstGeom>
          <a:solidFill>
            <a:srgbClr val="FFFFFF"/>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a:p>
            <a:pPr>
              <a:lnSpc>
                <a:spcPct val="100000"/>
              </a:lnSpc>
            </a:pPr>
            <a:endParaRPr lang="en-US">
              <a:solidFill>
                <a:srgbClr val="000066"/>
              </a:solidFill>
              <a:latin typeface="Courier New" charset="0"/>
            </a:endParaRPr>
          </a:p>
        </p:txBody>
      </p:sp>
      <p:sp>
        <p:nvSpPr>
          <p:cNvPr id="36872" name="Text Box 15"/>
          <p:cNvSpPr txBox="1">
            <a:spLocks noChangeArrowheads="1"/>
          </p:cNvSpPr>
          <p:nvPr/>
        </p:nvSpPr>
        <p:spPr bwMode="auto">
          <a:xfrm>
            <a:off x="5470525" y="304800"/>
            <a:ext cx="1082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High</a:t>
            </a:r>
          </a:p>
          <a:p>
            <a:pPr>
              <a:lnSpc>
                <a:spcPct val="100000"/>
              </a:lnSpc>
            </a:pPr>
            <a:r>
              <a:rPr lang="en-US" sz="1800">
                <a:solidFill>
                  <a:srgbClr val="000066"/>
                </a:solidFill>
              </a:rPr>
              <a:t>memory</a:t>
            </a:r>
          </a:p>
        </p:txBody>
      </p:sp>
      <p:sp>
        <p:nvSpPr>
          <p:cNvPr id="36873" name="Line 17"/>
          <p:cNvSpPr>
            <a:spLocks noChangeShapeType="1"/>
          </p:cNvSpPr>
          <p:nvPr/>
        </p:nvSpPr>
        <p:spPr bwMode="auto">
          <a:xfrm>
            <a:off x="6172200" y="5749925"/>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solidFill>
                <a:srgbClr val="000066"/>
              </a:solidFill>
            </a:endParaRPr>
          </a:p>
        </p:txBody>
      </p:sp>
      <p:sp>
        <p:nvSpPr>
          <p:cNvPr id="36874" name="Rectangle 18"/>
          <p:cNvSpPr>
            <a:spLocks noChangeArrowheads="1"/>
          </p:cNvSpPr>
          <p:nvPr/>
        </p:nvSpPr>
        <p:spPr bwMode="auto">
          <a:xfrm>
            <a:off x="6553200" y="4283075"/>
            <a:ext cx="2133600" cy="1477963"/>
          </a:xfrm>
          <a:prstGeom prst="rect">
            <a:avLst/>
          </a:prstGeom>
          <a:solidFill>
            <a:srgbClr val="C0C0C0"/>
          </a:solidFill>
          <a:ln w="28575">
            <a:solidFill>
              <a:schemeClr val="tx1"/>
            </a:solidFill>
            <a:miter lim="800000"/>
            <a:headEnd/>
            <a:tailEnd/>
          </a:ln>
        </p:spPr>
        <p:txBody>
          <a:bodyPr anchor="ctr">
            <a:spAutoFit/>
          </a:bodyPr>
          <a:lstStyle/>
          <a:p>
            <a:pPr>
              <a:lnSpc>
                <a:spcPct val="100000"/>
              </a:lnSpc>
            </a:pPr>
            <a:endParaRPr lang="en-US">
              <a:solidFill>
                <a:srgbClr val="FF0000"/>
              </a:solidFill>
            </a:endParaRPr>
          </a:p>
          <a:p>
            <a:pPr>
              <a:lnSpc>
                <a:spcPct val="100000"/>
              </a:lnSpc>
            </a:pPr>
            <a:endParaRPr lang="en-US">
              <a:solidFill>
                <a:srgbClr val="FF0000"/>
              </a:solidFill>
            </a:endParaRPr>
          </a:p>
          <a:p>
            <a:pPr>
              <a:lnSpc>
                <a:spcPct val="100000"/>
              </a:lnSpc>
            </a:pPr>
            <a:r>
              <a:rPr lang="en-US">
                <a:solidFill>
                  <a:srgbClr val="FF0000"/>
                </a:solidFill>
              </a:rPr>
              <a:t>exploit code,</a:t>
            </a:r>
          </a:p>
          <a:p>
            <a:pPr>
              <a:lnSpc>
                <a:spcPct val="100000"/>
              </a:lnSpc>
            </a:pPr>
            <a:r>
              <a:rPr lang="en-US">
                <a:solidFill>
                  <a:srgbClr val="FF0000"/>
                </a:solidFill>
              </a:rPr>
              <a:t>e.g. shell</a:t>
            </a:r>
          </a:p>
          <a:p>
            <a:pPr>
              <a:lnSpc>
                <a:spcPct val="100000"/>
              </a:lnSpc>
            </a:pPr>
            <a:endParaRPr lang="en-US">
              <a:solidFill>
                <a:srgbClr val="FF0000"/>
              </a:solidFill>
            </a:endParaRPr>
          </a:p>
        </p:txBody>
      </p:sp>
      <p:sp>
        <p:nvSpPr>
          <p:cNvPr id="36875" name="Rectangle 19"/>
          <p:cNvSpPr>
            <a:spLocks noChangeArrowheads="1"/>
          </p:cNvSpPr>
          <p:nvPr/>
        </p:nvSpPr>
        <p:spPr bwMode="auto">
          <a:xfrm>
            <a:off x="8153400" y="4495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44" name="Rectangle 19"/>
          <p:cNvSpPr>
            <a:spLocks noChangeArrowheads="1"/>
          </p:cNvSpPr>
          <p:nvPr/>
        </p:nvSpPr>
        <p:spPr bwMode="auto">
          <a:xfrm>
            <a:off x="6553200" y="3581400"/>
            <a:ext cx="1600200" cy="228600"/>
          </a:xfrm>
          <a:prstGeom prst="rect">
            <a:avLst/>
          </a:prstGeom>
          <a:solidFill>
            <a:schemeClr val="bg2">
              <a:lumMod val="60000"/>
              <a:lumOff val="40000"/>
            </a:schemeClr>
          </a:solidFill>
          <a:ln w="28575">
            <a:solidFill>
              <a:schemeClr val="tx1"/>
            </a:solidFill>
            <a:miter lim="800000"/>
            <a:headEnd/>
            <a:tailEnd/>
          </a:ln>
        </p:spPr>
        <p:txBody>
          <a:bodyPr anchor="ctr"/>
          <a:lstStyle/>
          <a:p>
            <a:pPr>
              <a:lnSpc>
                <a:spcPct val="100000"/>
              </a:lnSpc>
              <a:defRPr/>
            </a:pPr>
            <a:r>
              <a:rPr lang="en-US" sz="1400" dirty="0">
                <a:solidFill>
                  <a:srgbClr val="FF0000"/>
                </a:solidFill>
              </a:rPr>
              <a:t>Relative jump</a:t>
            </a:r>
          </a:p>
        </p:txBody>
      </p:sp>
      <p:sp>
        <p:nvSpPr>
          <p:cNvPr id="36877" name="Rectangle 19"/>
          <p:cNvSpPr>
            <a:spLocks noChangeArrowheads="1"/>
          </p:cNvSpPr>
          <p:nvPr/>
        </p:nvSpPr>
        <p:spPr bwMode="auto">
          <a:xfrm>
            <a:off x="7620000" y="4495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78" name="Rectangle 19"/>
          <p:cNvSpPr>
            <a:spLocks noChangeArrowheads="1"/>
          </p:cNvSpPr>
          <p:nvPr/>
        </p:nvSpPr>
        <p:spPr bwMode="auto">
          <a:xfrm>
            <a:off x="7086600" y="4495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79" name="Rectangle 19"/>
          <p:cNvSpPr>
            <a:spLocks noChangeArrowheads="1"/>
          </p:cNvSpPr>
          <p:nvPr/>
        </p:nvSpPr>
        <p:spPr bwMode="auto">
          <a:xfrm>
            <a:off x="6553200" y="4495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0" name="Rectangle 19"/>
          <p:cNvSpPr>
            <a:spLocks noChangeArrowheads="1"/>
          </p:cNvSpPr>
          <p:nvPr/>
        </p:nvSpPr>
        <p:spPr bwMode="auto">
          <a:xfrm>
            <a:off x="8153400" y="4267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1" name="Rectangle 19"/>
          <p:cNvSpPr>
            <a:spLocks noChangeArrowheads="1"/>
          </p:cNvSpPr>
          <p:nvPr/>
        </p:nvSpPr>
        <p:spPr bwMode="auto">
          <a:xfrm>
            <a:off x="7620000" y="4267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2" name="Rectangle 19"/>
          <p:cNvSpPr>
            <a:spLocks noChangeArrowheads="1"/>
          </p:cNvSpPr>
          <p:nvPr/>
        </p:nvSpPr>
        <p:spPr bwMode="auto">
          <a:xfrm>
            <a:off x="7086600" y="4267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3" name="Rectangle 19"/>
          <p:cNvSpPr>
            <a:spLocks noChangeArrowheads="1"/>
          </p:cNvSpPr>
          <p:nvPr/>
        </p:nvSpPr>
        <p:spPr bwMode="auto">
          <a:xfrm>
            <a:off x="6553200" y="4267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4" name="Rectangle 19"/>
          <p:cNvSpPr>
            <a:spLocks noChangeArrowheads="1"/>
          </p:cNvSpPr>
          <p:nvPr/>
        </p:nvSpPr>
        <p:spPr bwMode="auto">
          <a:xfrm>
            <a:off x="8153400" y="4038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5" name="Rectangle 19"/>
          <p:cNvSpPr>
            <a:spLocks noChangeArrowheads="1"/>
          </p:cNvSpPr>
          <p:nvPr/>
        </p:nvSpPr>
        <p:spPr bwMode="auto">
          <a:xfrm>
            <a:off x="7620000" y="4038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6" name="Rectangle 19"/>
          <p:cNvSpPr>
            <a:spLocks noChangeArrowheads="1"/>
          </p:cNvSpPr>
          <p:nvPr/>
        </p:nvSpPr>
        <p:spPr bwMode="auto">
          <a:xfrm>
            <a:off x="7086600" y="4038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7" name="Rectangle 19"/>
          <p:cNvSpPr>
            <a:spLocks noChangeArrowheads="1"/>
          </p:cNvSpPr>
          <p:nvPr/>
        </p:nvSpPr>
        <p:spPr bwMode="auto">
          <a:xfrm>
            <a:off x="6553200" y="4038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8" name="Rectangle 19"/>
          <p:cNvSpPr>
            <a:spLocks noChangeArrowheads="1"/>
          </p:cNvSpPr>
          <p:nvPr/>
        </p:nvSpPr>
        <p:spPr bwMode="auto">
          <a:xfrm>
            <a:off x="8153400" y="3810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89" name="Rectangle 19"/>
          <p:cNvSpPr>
            <a:spLocks noChangeArrowheads="1"/>
          </p:cNvSpPr>
          <p:nvPr/>
        </p:nvSpPr>
        <p:spPr bwMode="auto">
          <a:xfrm>
            <a:off x="7620000" y="3810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0" name="Rectangle 19"/>
          <p:cNvSpPr>
            <a:spLocks noChangeArrowheads="1"/>
          </p:cNvSpPr>
          <p:nvPr/>
        </p:nvSpPr>
        <p:spPr bwMode="auto">
          <a:xfrm>
            <a:off x="7086600" y="3810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1" name="Rectangle 19"/>
          <p:cNvSpPr>
            <a:spLocks noChangeArrowheads="1"/>
          </p:cNvSpPr>
          <p:nvPr/>
        </p:nvSpPr>
        <p:spPr bwMode="auto">
          <a:xfrm>
            <a:off x="6553200" y="3810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2" name="Rectangle 19"/>
          <p:cNvSpPr>
            <a:spLocks noChangeArrowheads="1"/>
          </p:cNvSpPr>
          <p:nvPr/>
        </p:nvSpPr>
        <p:spPr bwMode="auto">
          <a:xfrm>
            <a:off x="8153400" y="35814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3" name="Rectangle 19"/>
          <p:cNvSpPr>
            <a:spLocks noChangeArrowheads="1"/>
          </p:cNvSpPr>
          <p:nvPr/>
        </p:nvSpPr>
        <p:spPr bwMode="auto">
          <a:xfrm>
            <a:off x="8153400" y="2971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63" name="Rectangle 19"/>
          <p:cNvSpPr>
            <a:spLocks noChangeArrowheads="1"/>
          </p:cNvSpPr>
          <p:nvPr/>
        </p:nvSpPr>
        <p:spPr bwMode="auto">
          <a:xfrm>
            <a:off x="6553200" y="1371600"/>
            <a:ext cx="1600200" cy="228600"/>
          </a:xfrm>
          <a:prstGeom prst="rect">
            <a:avLst/>
          </a:prstGeom>
          <a:solidFill>
            <a:schemeClr val="bg2">
              <a:lumMod val="60000"/>
              <a:lumOff val="40000"/>
            </a:schemeClr>
          </a:solidFill>
          <a:ln w="28575">
            <a:solidFill>
              <a:schemeClr val="tx1"/>
            </a:solidFill>
            <a:miter lim="800000"/>
            <a:headEnd/>
            <a:tailEnd/>
          </a:ln>
        </p:spPr>
        <p:txBody>
          <a:bodyPr anchor="ctr"/>
          <a:lstStyle/>
          <a:p>
            <a:pPr>
              <a:lnSpc>
                <a:spcPct val="100000"/>
              </a:lnSpc>
              <a:defRPr/>
            </a:pPr>
            <a:r>
              <a:rPr lang="en-US" sz="1400" dirty="0">
                <a:solidFill>
                  <a:srgbClr val="FF0000"/>
                </a:solidFill>
              </a:rPr>
              <a:t>Relative jump</a:t>
            </a:r>
          </a:p>
        </p:txBody>
      </p:sp>
      <p:sp>
        <p:nvSpPr>
          <p:cNvPr id="36895" name="Rectangle 19"/>
          <p:cNvSpPr>
            <a:spLocks noChangeArrowheads="1"/>
          </p:cNvSpPr>
          <p:nvPr/>
        </p:nvSpPr>
        <p:spPr bwMode="auto">
          <a:xfrm>
            <a:off x="7620000" y="2971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6" name="Rectangle 19"/>
          <p:cNvSpPr>
            <a:spLocks noChangeArrowheads="1"/>
          </p:cNvSpPr>
          <p:nvPr/>
        </p:nvSpPr>
        <p:spPr bwMode="auto">
          <a:xfrm>
            <a:off x="7086600" y="2971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7" name="Rectangle 19"/>
          <p:cNvSpPr>
            <a:spLocks noChangeArrowheads="1"/>
          </p:cNvSpPr>
          <p:nvPr/>
        </p:nvSpPr>
        <p:spPr bwMode="auto">
          <a:xfrm>
            <a:off x="6553200" y="2971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8" name="Rectangle 19"/>
          <p:cNvSpPr>
            <a:spLocks noChangeArrowheads="1"/>
          </p:cNvSpPr>
          <p:nvPr/>
        </p:nvSpPr>
        <p:spPr bwMode="auto">
          <a:xfrm>
            <a:off x="8153400" y="2743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899" name="Rectangle 19"/>
          <p:cNvSpPr>
            <a:spLocks noChangeArrowheads="1"/>
          </p:cNvSpPr>
          <p:nvPr/>
        </p:nvSpPr>
        <p:spPr bwMode="auto">
          <a:xfrm>
            <a:off x="7620000" y="2743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0" name="Rectangle 19"/>
          <p:cNvSpPr>
            <a:spLocks noChangeArrowheads="1"/>
          </p:cNvSpPr>
          <p:nvPr/>
        </p:nvSpPr>
        <p:spPr bwMode="auto">
          <a:xfrm>
            <a:off x="7086600" y="2743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1" name="Rectangle 19"/>
          <p:cNvSpPr>
            <a:spLocks noChangeArrowheads="1"/>
          </p:cNvSpPr>
          <p:nvPr/>
        </p:nvSpPr>
        <p:spPr bwMode="auto">
          <a:xfrm>
            <a:off x="6553200" y="2743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2" name="Rectangle 19"/>
          <p:cNvSpPr>
            <a:spLocks noChangeArrowheads="1"/>
          </p:cNvSpPr>
          <p:nvPr/>
        </p:nvSpPr>
        <p:spPr bwMode="auto">
          <a:xfrm>
            <a:off x="8153400" y="2514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3" name="Rectangle 19"/>
          <p:cNvSpPr>
            <a:spLocks noChangeArrowheads="1"/>
          </p:cNvSpPr>
          <p:nvPr/>
        </p:nvSpPr>
        <p:spPr bwMode="auto">
          <a:xfrm>
            <a:off x="7620000" y="2514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4" name="Rectangle 19"/>
          <p:cNvSpPr>
            <a:spLocks noChangeArrowheads="1"/>
          </p:cNvSpPr>
          <p:nvPr/>
        </p:nvSpPr>
        <p:spPr bwMode="auto">
          <a:xfrm>
            <a:off x="7086600" y="2514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5" name="Rectangle 19"/>
          <p:cNvSpPr>
            <a:spLocks noChangeArrowheads="1"/>
          </p:cNvSpPr>
          <p:nvPr/>
        </p:nvSpPr>
        <p:spPr bwMode="auto">
          <a:xfrm>
            <a:off x="6553200" y="2514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6" name="Rectangle 19"/>
          <p:cNvSpPr>
            <a:spLocks noChangeArrowheads="1"/>
          </p:cNvSpPr>
          <p:nvPr/>
        </p:nvSpPr>
        <p:spPr bwMode="auto">
          <a:xfrm>
            <a:off x="8153400" y="2286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7" name="Rectangle 19"/>
          <p:cNvSpPr>
            <a:spLocks noChangeArrowheads="1"/>
          </p:cNvSpPr>
          <p:nvPr/>
        </p:nvSpPr>
        <p:spPr bwMode="auto">
          <a:xfrm>
            <a:off x="7620000" y="2286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8" name="Rectangle 19"/>
          <p:cNvSpPr>
            <a:spLocks noChangeArrowheads="1"/>
          </p:cNvSpPr>
          <p:nvPr/>
        </p:nvSpPr>
        <p:spPr bwMode="auto">
          <a:xfrm>
            <a:off x="7086600" y="2286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09" name="Rectangle 19"/>
          <p:cNvSpPr>
            <a:spLocks noChangeArrowheads="1"/>
          </p:cNvSpPr>
          <p:nvPr/>
        </p:nvSpPr>
        <p:spPr bwMode="auto">
          <a:xfrm>
            <a:off x="6553200" y="22860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0" name="Rectangle 19"/>
          <p:cNvSpPr>
            <a:spLocks noChangeArrowheads="1"/>
          </p:cNvSpPr>
          <p:nvPr/>
        </p:nvSpPr>
        <p:spPr bwMode="auto">
          <a:xfrm>
            <a:off x="8153400" y="13716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1" name="Rectangle 19"/>
          <p:cNvSpPr>
            <a:spLocks noChangeArrowheads="1"/>
          </p:cNvSpPr>
          <p:nvPr/>
        </p:nvSpPr>
        <p:spPr bwMode="auto">
          <a:xfrm>
            <a:off x="8153400" y="20574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2" name="Rectangle 19"/>
          <p:cNvSpPr>
            <a:spLocks noChangeArrowheads="1"/>
          </p:cNvSpPr>
          <p:nvPr/>
        </p:nvSpPr>
        <p:spPr bwMode="auto">
          <a:xfrm>
            <a:off x="7620000" y="20574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3" name="Rectangle 19"/>
          <p:cNvSpPr>
            <a:spLocks noChangeArrowheads="1"/>
          </p:cNvSpPr>
          <p:nvPr/>
        </p:nvSpPr>
        <p:spPr bwMode="auto">
          <a:xfrm>
            <a:off x="7086600" y="20574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4" name="Rectangle 19"/>
          <p:cNvSpPr>
            <a:spLocks noChangeArrowheads="1"/>
          </p:cNvSpPr>
          <p:nvPr/>
        </p:nvSpPr>
        <p:spPr bwMode="auto">
          <a:xfrm>
            <a:off x="6553200" y="20574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5" name="Rectangle 19"/>
          <p:cNvSpPr>
            <a:spLocks noChangeArrowheads="1"/>
          </p:cNvSpPr>
          <p:nvPr/>
        </p:nvSpPr>
        <p:spPr bwMode="auto">
          <a:xfrm>
            <a:off x="8153400" y="1828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6" name="Rectangle 19"/>
          <p:cNvSpPr>
            <a:spLocks noChangeArrowheads="1"/>
          </p:cNvSpPr>
          <p:nvPr/>
        </p:nvSpPr>
        <p:spPr bwMode="auto">
          <a:xfrm>
            <a:off x="7620000" y="1828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7" name="Rectangle 19"/>
          <p:cNvSpPr>
            <a:spLocks noChangeArrowheads="1"/>
          </p:cNvSpPr>
          <p:nvPr/>
        </p:nvSpPr>
        <p:spPr bwMode="auto">
          <a:xfrm>
            <a:off x="7086600" y="1828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8" name="Rectangle 19"/>
          <p:cNvSpPr>
            <a:spLocks noChangeArrowheads="1"/>
          </p:cNvSpPr>
          <p:nvPr/>
        </p:nvSpPr>
        <p:spPr bwMode="auto">
          <a:xfrm>
            <a:off x="6553200" y="18288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19" name="Rectangle 19"/>
          <p:cNvSpPr>
            <a:spLocks noChangeArrowheads="1"/>
          </p:cNvSpPr>
          <p:nvPr/>
        </p:nvSpPr>
        <p:spPr bwMode="auto">
          <a:xfrm>
            <a:off x="8153400" y="1600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20" name="Rectangle 19"/>
          <p:cNvSpPr>
            <a:spLocks noChangeArrowheads="1"/>
          </p:cNvSpPr>
          <p:nvPr/>
        </p:nvSpPr>
        <p:spPr bwMode="auto">
          <a:xfrm>
            <a:off x="7620000" y="1600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21" name="Rectangle 19"/>
          <p:cNvSpPr>
            <a:spLocks noChangeArrowheads="1"/>
          </p:cNvSpPr>
          <p:nvPr/>
        </p:nvSpPr>
        <p:spPr bwMode="auto">
          <a:xfrm>
            <a:off x="7086600" y="1600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22" name="Rectangle 19"/>
          <p:cNvSpPr>
            <a:spLocks noChangeArrowheads="1"/>
          </p:cNvSpPr>
          <p:nvPr/>
        </p:nvSpPr>
        <p:spPr bwMode="auto">
          <a:xfrm>
            <a:off x="6553200" y="1600200"/>
            <a:ext cx="533400" cy="228600"/>
          </a:xfrm>
          <a:prstGeom prst="rect">
            <a:avLst/>
          </a:prstGeom>
          <a:solidFill>
            <a:schemeClr val="bg1"/>
          </a:solidFill>
          <a:ln w="28575">
            <a:solidFill>
              <a:schemeClr val="tx1"/>
            </a:solidFill>
            <a:miter lim="800000"/>
            <a:headEnd/>
            <a:tailEnd/>
          </a:ln>
        </p:spPr>
        <p:txBody>
          <a:bodyPr anchor="ctr"/>
          <a:lstStyle/>
          <a:p>
            <a:pPr>
              <a:lnSpc>
                <a:spcPct val="100000"/>
              </a:lnSpc>
            </a:pPr>
            <a:r>
              <a:rPr lang="en-US" sz="1400">
                <a:solidFill>
                  <a:srgbClr val="FF0000"/>
                </a:solidFill>
              </a:rPr>
              <a:t>nop</a:t>
            </a:r>
          </a:p>
        </p:txBody>
      </p:sp>
      <p:sp>
        <p:nvSpPr>
          <p:cNvPr id="36923" name="Rectangle 11"/>
          <p:cNvSpPr>
            <a:spLocks noChangeArrowheads="1"/>
          </p:cNvSpPr>
          <p:nvPr/>
        </p:nvSpPr>
        <p:spPr bwMode="auto">
          <a:xfrm>
            <a:off x="6553200" y="609600"/>
            <a:ext cx="2133600" cy="762000"/>
          </a:xfrm>
          <a:prstGeom prst="rect">
            <a:avLst/>
          </a:prstGeom>
          <a:solidFill>
            <a:srgbClr val="FFFFFF"/>
          </a:solidFill>
          <a:ln w="25400">
            <a:solidFill>
              <a:schemeClr val="tx1"/>
            </a:solidFill>
            <a:miter lim="800000"/>
            <a:headEnd/>
            <a:tailEnd/>
          </a:ln>
        </p:spPr>
        <p:txBody>
          <a:bodyPr wrap="none" anchor="ctr"/>
          <a:lstStyle/>
          <a:p>
            <a:pPr>
              <a:lnSpc>
                <a:spcPct val="100000"/>
              </a:lnSpc>
            </a:pPr>
            <a:endParaRPr lang="en-US">
              <a:solidFill>
                <a:srgbClr val="000066"/>
              </a:solidFill>
              <a:latin typeface="Courier New" charset="0"/>
            </a:endParaRPr>
          </a:p>
          <a:p>
            <a:pPr>
              <a:lnSpc>
                <a:spcPct val="100000"/>
              </a:lnSpc>
            </a:pPr>
            <a:endParaRPr lang="en-US">
              <a:solidFill>
                <a:srgbClr val="000066"/>
              </a:solidFill>
              <a:latin typeface="Courier New" charset="0"/>
            </a:endParaRPr>
          </a:p>
        </p:txBody>
      </p:sp>
      <p:sp>
        <p:nvSpPr>
          <p:cNvPr id="36924" name="Text Box 15"/>
          <p:cNvSpPr txBox="1">
            <a:spLocks noChangeArrowheads="1"/>
          </p:cNvSpPr>
          <p:nvPr/>
        </p:nvSpPr>
        <p:spPr bwMode="auto">
          <a:xfrm>
            <a:off x="5486400" y="6172200"/>
            <a:ext cx="1082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Low</a:t>
            </a:r>
          </a:p>
          <a:p>
            <a:pPr>
              <a:lnSpc>
                <a:spcPct val="100000"/>
              </a:lnSpc>
            </a:pPr>
            <a:r>
              <a:rPr lang="en-US" sz="1800">
                <a:solidFill>
                  <a:srgbClr val="000066"/>
                </a:solidFill>
              </a:rPr>
              <a:t>memory</a:t>
            </a:r>
          </a:p>
        </p:txBody>
      </p:sp>
      <p:sp>
        <p:nvSpPr>
          <p:cNvPr id="36925" name="Text Box 15"/>
          <p:cNvSpPr txBox="1">
            <a:spLocks noChangeArrowheads="1"/>
          </p:cNvSpPr>
          <p:nvPr/>
        </p:nvSpPr>
        <p:spPr bwMode="auto">
          <a:xfrm>
            <a:off x="7010400" y="152400"/>
            <a:ext cx="1262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Call stack</a:t>
            </a:r>
          </a:p>
        </p:txBody>
      </p:sp>
      <p:sp>
        <p:nvSpPr>
          <p:cNvPr id="3" name="Freeform 2"/>
          <p:cNvSpPr/>
          <p:nvPr/>
        </p:nvSpPr>
        <p:spPr>
          <a:xfrm>
            <a:off x="6324600" y="3124200"/>
            <a:ext cx="2590800" cy="584200"/>
          </a:xfrm>
          <a:custGeom>
            <a:avLst/>
            <a:gdLst>
              <a:gd name="connsiteX0" fmla="*/ 304800 w 2527300"/>
              <a:gd name="connsiteY0" fmla="*/ 660400 h 660400"/>
              <a:gd name="connsiteX1" fmla="*/ 0 w 2527300"/>
              <a:gd name="connsiteY1" fmla="*/ 660400 h 660400"/>
              <a:gd name="connsiteX2" fmla="*/ 12700 w 2527300"/>
              <a:gd name="connsiteY2" fmla="*/ 203200 h 660400"/>
              <a:gd name="connsiteX3" fmla="*/ 2527300 w 2527300"/>
              <a:gd name="connsiteY3" fmla="*/ 228600 h 660400"/>
              <a:gd name="connsiteX4" fmla="*/ 2527300 w 2527300"/>
              <a:gd name="connsiteY4" fmla="*/ 0 h 660400"/>
              <a:gd name="connsiteX5" fmla="*/ 2273300 w 2527300"/>
              <a:gd name="connsiteY5"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300" h="660400">
                <a:moveTo>
                  <a:pt x="304800" y="660400"/>
                </a:moveTo>
                <a:lnTo>
                  <a:pt x="0" y="660400"/>
                </a:lnTo>
                <a:lnTo>
                  <a:pt x="12700" y="203200"/>
                </a:lnTo>
                <a:lnTo>
                  <a:pt x="2527300" y="228600"/>
                </a:lnTo>
                <a:lnTo>
                  <a:pt x="2527300" y="0"/>
                </a:lnTo>
                <a:lnTo>
                  <a:pt x="2273300" y="0"/>
                </a:lnTo>
              </a:path>
            </a:pathLst>
          </a:custGeom>
          <a:ln w="38100" cmpd="sng">
            <a:solidFill>
              <a:schemeClr val="bg2">
                <a:lumMod val="50000"/>
              </a:schemeClr>
            </a:solidFill>
            <a:headEnd type="none"/>
            <a:tailEnd type="triangle"/>
          </a:ln>
        </p:spPr>
        <p:txBody>
          <a:bodyPr lIns="45720" rIns="45720" anchor="ctr">
            <a:spAutoFit/>
          </a:bodyPr>
          <a:lstStyle/>
          <a:p>
            <a:pPr>
              <a:defRPr/>
            </a:pPr>
            <a:endParaRPr lang="en-US">
              <a:solidFill>
                <a:srgbClr val="000066"/>
              </a:solidFill>
            </a:endParaRPr>
          </a:p>
        </p:txBody>
      </p:sp>
      <p:sp>
        <p:nvSpPr>
          <p:cNvPr id="36927" name="Freeform 3"/>
          <p:cNvSpPr>
            <a:spLocks/>
          </p:cNvSpPr>
          <p:nvPr/>
        </p:nvSpPr>
        <p:spPr bwMode="auto">
          <a:xfrm>
            <a:off x="7429500" y="1143000"/>
            <a:ext cx="1638300" cy="4508500"/>
          </a:xfrm>
          <a:custGeom>
            <a:avLst/>
            <a:gdLst>
              <a:gd name="T0" fmla="*/ 0 w 1549400"/>
              <a:gd name="T1" fmla="*/ 266700 h 4508500"/>
              <a:gd name="T2" fmla="*/ 0 w 1549400"/>
              <a:gd name="T3" fmla="*/ 0 h 4508500"/>
              <a:gd name="T4" fmla="*/ 1816681 w 1549400"/>
              <a:gd name="T5" fmla="*/ 25400 h 4508500"/>
              <a:gd name="T6" fmla="*/ 1831695 w 1549400"/>
              <a:gd name="T7" fmla="*/ 4508500 h 4508500"/>
              <a:gd name="T8" fmla="*/ 1486375 w 1549400"/>
              <a:gd name="T9" fmla="*/ 4508500 h 4508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9400" h="4508500">
                <a:moveTo>
                  <a:pt x="0" y="266700"/>
                </a:moveTo>
                <a:lnTo>
                  <a:pt x="0" y="0"/>
                </a:lnTo>
                <a:lnTo>
                  <a:pt x="1536700" y="25400"/>
                </a:lnTo>
                <a:cubicBezTo>
                  <a:pt x="1540933" y="1519767"/>
                  <a:pt x="1545167" y="3014133"/>
                  <a:pt x="1549400" y="4508500"/>
                </a:cubicBezTo>
                <a:lnTo>
                  <a:pt x="1257300" y="4508500"/>
                </a:lnTo>
              </a:path>
            </a:pathLst>
          </a:custGeom>
          <a:noFill/>
          <a:ln w="38100" cmpd="sng">
            <a:solidFill>
              <a:srgbClr val="007F4D"/>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spTree>
    <p:extLst>
      <p:ext uri="{BB962C8B-B14F-4D97-AF65-F5344CB8AC3E}">
        <p14:creationId xmlns:p14="http://schemas.microsoft.com/office/powerpoint/2010/main" val="383832203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fade">
                                      <p:cBhvr>
                                        <p:cTn id="7" dur="500"/>
                                        <p:tgtEl>
                                          <p:spTgt spid="351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1235">
                                            <p:txEl>
                                              <p:pRg st="1" end="1"/>
                                            </p:txEl>
                                          </p:spTgt>
                                        </p:tgtEl>
                                        <p:attrNameLst>
                                          <p:attrName>style.visibility</p:attrName>
                                        </p:attrNameLst>
                                      </p:cBhvr>
                                      <p:to>
                                        <p:strVal val="visible"/>
                                      </p:to>
                                    </p:set>
                                    <p:animEffect transition="in" filter="fade">
                                      <p:cBhvr>
                                        <p:cTn id="12" dur="500"/>
                                        <p:tgtEl>
                                          <p:spTgt spid="351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1235">
                                            <p:txEl>
                                              <p:pRg st="2" end="2"/>
                                            </p:txEl>
                                          </p:spTgt>
                                        </p:tgtEl>
                                        <p:attrNameLst>
                                          <p:attrName>style.visibility</p:attrName>
                                        </p:attrNameLst>
                                      </p:cBhvr>
                                      <p:to>
                                        <p:strVal val="visible"/>
                                      </p:to>
                                    </p:set>
                                    <p:animEffect transition="in" filter="fade">
                                      <p:cBhvr>
                                        <p:cTn id="17" dur="500"/>
                                        <p:tgtEl>
                                          <p:spTgt spid="3512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1235">
                                            <p:txEl>
                                              <p:pRg st="3" end="3"/>
                                            </p:txEl>
                                          </p:spTgt>
                                        </p:tgtEl>
                                        <p:attrNameLst>
                                          <p:attrName>style.visibility</p:attrName>
                                        </p:attrNameLst>
                                      </p:cBhvr>
                                      <p:to>
                                        <p:strVal val="visible"/>
                                      </p:to>
                                    </p:set>
                                    <p:animEffect transition="in" filter="fade">
                                      <p:cBhvr>
                                        <p:cTn id="22" dur="500"/>
                                        <p:tgtEl>
                                          <p:spTgt spid="3512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1235">
                                            <p:txEl>
                                              <p:pRg st="4" end="4"/>
                                            </p:txEl>
                                          </p:spTgt>
                                        </p:tgtEl>
                                        <p:attrNameLst>
                                          <p:attrName>style.visibility</p:attrName>
                                        </p:attrNameLst>
                                      </p:cBhvr>
                                      <p:to>
                                        <p:strVal val="visible"/>
                                      </p:to>
                                    </p:set>
                                    <p:animEffect transition="in" filter="fade">
                                      <p:cBhvr>
                                        <p:cTn id="27" dur="500"/>
                                        <p:tgtEl>
                                          <p:spTgt spid="35123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1235">
                                            <p:txEl>
                                              <p:pRg st="5" end="5"/>
                                            </p:txEl>
                                          </p:spTgt>
                                        </p:tgtEl>
                                        <p:attrNameLst>
                                          <p:attrName>style.visibility</p:attrName>
                                        </p:attrNameLst>
                                      </p:cBhvr>
                                      <p:to>
                                        <p:strVal val="visible"/>
                                      </p:to>
                                    </p:set>
                                    <p:animEffect transition="in" filter="fade">
                                      <p:cBhvr>
                                        <p:cTn id="30" dur="500"/>
                                        <p:tgtEl>
                                          <p:spTgt spid="351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1000" y="533400"/>
            <a:ext cx="8077200" cy="533400"/>
          </a:xfrm>
        </p:spPr>
        <p:txBody>
          <a:bodyPr/>
          <a:lstStyle/>
          <a:p>
            <a:pPr eaLnBrk="1" hangingPunct="1"/>
            <a:r>
              <a:rPr lang="en-US" dirty="0" smtClean="0"/>
              <a:t>2. System-Level Protections can help</a:t>
            </a:r>
          </a:p>
        </p:txBody>
      </p:sp>
      <p:sp>
        <p:nvSpPr>
          <p:cNvPr id="38916" name="Rectangle 44"/>
          <p:cNvSpPr>
            <a:spLocks noGrp="1" noChangeArrowheads="1"/>
          </p:cNvSpPr>
          <p:nvPr>
            <p:ph type="body" idx="1"/>
          </p:nvPr>
        </p:nvSpPr>
        <p:spPr>
          <a:xfrm>
            <a:off x="366713" y="1481138"/>
            <a:ext cx="4891087" cy="5224462"/>
          </a:xfrm>
        </p:spPr>
        <p:txBody>
          <a:bodyPr/>
          <a:lstStyle/>
          <a:p>
            <a:pPr eaLnBrk="1" hangingPunct="1"/>
            <a:r>
              <a:rPr lang="en-US" dirty="0" err="1" smtClean="0"/>
              <a:t>Nonexecutable</a:t>
            </a:r>
            <a:r>
              <a:rPr lang="en-US" dirty="0" smtClean="0"/>
              <a:t> code segments</a:t>
            </a:r>
          </a:p>
          <a:p>
            <a:pPr lvl="1" eaLnBrk="1" hangingPunct="1"/>
            <a:r>
              <a:rPr lang="en-US" dirty="0" smtClean="0"/>
              <a:t>In traditional x86, can mark region of memory as either “read-only” or “writeable”</a:t>
            </a:r>
          </a:p>
          <a:p>
            <a:pPr lvl="2" eaLnBrk="1" hangingPunct="1"/>
            <a:r>
              <a:rPr lang="en-US" dirty="0" smtClean="0"/>
              <a:t>Can execute anything readable</a:t>
            </a:r>
          </a:p>
          <a:p>
            <a:pPr lvl="1" eaLnBrk="1" hangingPunct="1"/>
            <a:r>
              <a:rPr lang="en-US" dirty="0" smtClean="0"/>
              <a:t>X86-64 added  explicit “execute” permission</a:t>
            </a:r>
          </a:p>
          <a:p>
            <a:pPr lvl="1" eaLnBrk="1" hangingPunct="1"/>
            <a:r>
              <a:rPr lang="en-US" dirty="0" smtClean="0"/>
              <a:t>Stack marked as non-executable</a:t>
            </a:r>
          </a:p>
          <a:p>
            <a:pPr lvl="1">
              <a:defRPr/>
            </a:pPr>
            <a:r>
              <a:rPr lang="en-US" dirty="0">
                <a:latin typeface="Helvetica" charset="0"/>
                <a:ea typeface="ＭＳ Ｐゴシック" charset="0"/>
              </a:rPr>
              <a:t>Need to add an extra bit to track non-executable pages</a:t>
            </a:r>
          </a:p>
          <a:p>
            <a:pPr lvl="2">
              <a:defRPr/>
            </a:pPr>
            <a:r>
              <a:rPr lang="en-US" dirty="0">
                <a:latin typeface="Helvetica" charset="0"/>
                <a:ea typeface="ＭＳ Ｐゴシック" charset="0"/>
              </a:rPr>
              <a:t>AMD and Intel have added hardware support for this feature using the NX (no-execute) bit</a:t>
            </a:r>
          </a:p>
          <a:p>
            <a:pPr lvl="1" eaLnBrk="1" hangingPunct="1"/>
            <a:endParaRPr lang="en-US" dirty="0" smtClean="0"/>
          </a:p>
          <a:p>
            <a:pPr lvl="1" eaLnBrk="1" hangingPunct="1"/>
            <a:endParaRPr lang="en-US" dirty="0" smtClean="0"/>
          </a:p>
        </p:txBody>
      </p:sp>
      <p:graphicFrame>
        <p:nvGraphicFramePr>
          <p:cNvPr id="2" name="Object 1"/>
          <p:cNvGraphicFramePr>
            <a:graphicFrameLocks noChangeAspect="1"/>
          </p:cNvGraphicFramePr>
          <p:nvPr>
            <p:extLst>
              <p:ext uri="{D42A27DB-BD31-4B8C-83A1-F6EECF244321}">
                <p14:modId xmlns:p14="http://schemas.microsoft.com/office/powerpoint/2010/main" val="2800476930"/>
              </p:ext>
            </p:extLst>
          </p:nvPr>
        </p:nvGraphicFramePr>
        <p:xfrm>
          <a:off x="1143000" y="3425825"/>
          <a:ext cx="6858000" cy="4763"/>
        </p:xfrm>
        <a:graphic>
          <a:graphicData uri="http://schemas.openxmlformats.org/presentationml/2006/ole">
            <mc:AlternateContent xmlns:mc="http://schemas.openxmlformats.org/markup-compatibility/2006">
              <mc:Choice xmlns:v="urn:schemas-microsoft-com:vml" Requires="v">
                <p:oleObj spid="_x0000_s2073" name="Worksheet" r:id="rId4" imgW="31750000" imgH="25400" progId="Excel.Sheet.12">
                  <p:embed/>
                </p:oleObj>
              </mc:Choice>
              <mc:Fallback>
                <p:oleObj name="Worksheet" r:id="rId4" imgW="31750000" imgH="25400" progId="Excel.Sheet.12">
                  <p:embed/>
                  <p:pic>
                    <p:nvPicPr>
                      <p:cNvPr id="0" name=""/>
                      <p:cNvPicPr/>
                      <p:nvPr/>
                    </p:nvPicPr>
                    <p:blipFill>
                      <a:blip r:embed="rId5"/>
                      <a:stretch>
                        <a:fillRect/>
                      </a:stretch>
                    </p:blipFill>
                    <p:spPr>
                      <a:xfrm>
                        <a:off x="1143000" y="3425825"/>
                        <a:ext cx="6858000" cy="4763"/>
                      </a:xfrm>
                      <a:prstGeom prst="rect">
                        <a:avLst/>
                      </a:prstGeom>
                    </p:spPr>
                  </p:pic>
                </p:oleObj>
              </mc:Fallback>
            </mc:AlternateContent>
          </a:graphicData>
        </a:graphic>
      </p:graphicFrame>
      <p:grpSp>
        <p:nvGrpSpPr>
          <p:cNvPr id="16" name="Group 15"/>
          <p:cNvGrpSpPr/>
          <p:nvPr/>
        </p:nvGrpSpPr>
        <p:grpSpPr>
          <a:xfrm>
            <a:off x="4370792" y="1154113"/>
            <a:ext cx="4697008" cy="4203700"/>
            <a:chOff x="4021138" y="1154113"/>
            <a:chExt cx="4697008" cy="4203700"/>
          </a:xfrm>
        </p:grpSpPr>
        <p:sp>
          <p:nvSpPr>
            <p:cNvPr id="17" name="Text Box 6"/>
            <p:cNvSpPr txBox="1">
              <a:spLocks noChangeArrowheads="1"/>
            </p:cNvSpPr>
            <p:nvPr/>
          </p:nvSpPr>
          <p:spPr bwMode="auto">
            <a:xfrm>
              <a:off x="5630863" y="1154113"/>
              <a:ext cx="2674937" cy="369887"/>
            </a:xfrm>
            <a:prstGeom prst="rect">
              <a:avLst/>
            </a:prstGeom>
            <a:noFill/>
            <a:ln w="25400">
              <a:noFill/>
              <a:miter lim="800000"/>
              <a:headEnd/>
              <a:tailEnd/>
            </a:ln>
          </p:spPr>
          <p:txBody>
            <a:bodyPr wrap="none">
              <a:spAutoFit/>
            </a:bodyPr>
            <a:lstStyle/>
            <a:p>
              <a:r>
                <a:rPr lang="en-US" b="0">
                  <a:solidFill>
                    <a:srgbClr val="000066"/>
                  </a:solidFill>
                  <a:latin typeface="Calibri" pitchFamily="34" charset="0"/>
                </a:rPr>
                <a:t>Stack after call to </a:t>
              </a:r>
              <a:r>
                <a:rPr lang="en-US">
                  <a:solidFill>
                    <a:srgbClr val="000066"/>
                  </a:solidFill>
                  <a:latin typeface="Courier New" pitchFamily="49" charset="0"/>
                </a:rPr>
                <a:t>gets()</a:t>
              </a:r>
            </a:p>
          </p:txBody>
        </p:sp>
        <p:sp>
          <p:nvSpPr>
            <p:cNvPr id="18" name="Rectangle 7"/>
            <p:cNvSpPr>
              <a:spLocks noChangeArrowheads="1"/>
            </p:cNvSpPr>
            <p:nvPr/>
          </p:nvSpPr>
          <p:spPr bwMode="auto">
            <a:xfrm>
              <a:off x="5727700" y="2819400"/>
              <a:ext cx="1066800" cy="381000"/>
            </a:xfrm>
            <a:prstGeom prst="rect">
              <a:avLst/>
            </a:prstGeom>
            <a:solidFill>
              <a:schemeClr val="bg1">
                <a:lumMod val="95000"/>
              </a:schemeClr>
            </a:solidFill>
            <a:ln w="28575">
              <a:solidFill>
                <a:schemeClr val="tx1"/>
              </a:solidFill>
              <a:miter lim="800000"/>
              <a:headEnd/>
              <a:tailEnd/>
            </a:ln>
            <a:effectLst/>
          </p:spPr>
          <p:txBody>
            <a:bodyPr wrap="none" anchor="ctr"/>
            <a:lstStyle/>
            <a:p>
              <a:pPr>
                <a:defRPr/>
              </a:pPr>
              <a:r>
                <a:rPr lang="en-US" dirty="0">
                  <a:solidFill>
                    <a:srgbClr val="000066"/>
                  </a:solidFill>
                  <a:latin typeface="Calibri" pitchFamily="34" charset="0"/>
                </a:rPr>
                <a:t>B</a:t>
              </a:r>
            </a:p>
          </p:txBody>
        </p:sp>
        <p:sp>
          <p:nvSpPr>
            <p:cNvPr id="19" name="Rectangle 8"/>
            <p:cNvSpPr>
              <a:spLocks noChangeArrowheads="1"/>
            </p:cNvSpPr>
            <p:nvPr/>
          </p:nvSpPr>
          <p:spPr bwMode="auto">
            <a:xfrm>
              <a:off x="5727700" y="1600200"/>
              <a:ext cx="1066800" cy="1219200"/>
            </a:xfrm>
            <a:prstGeom prst="rect">
              <a:avLst/>
            </a:prstGeom>
            <a:solidFill>
              <a:schemeClr val="bg1">
                <a:lumMod val="95000"/>
              </a:schemeClr>
            </a:solidFill>
            <a:ln w="28575">
              <a:solidFill>
                <a:schemeClr val="tx1"/>
              </a:solidFill>
              <a:miter lim="800000"/>
              <a:headEnd/>
              <a:tailEnd/>
            </a:ln>
            <a:effectLst/>
          </p:spPr>
          <p:txBody>
            <a:bodyPr wrap="none" anchor="ctr"/>
            <a:lstStyle/>
            <a:p>
              <a:pPr>
                <a:defRPr/>
              </a:pPr>
              <a:endParaRPr lang="en-US" dirty="0">
                <a:solidFill>
                  <a:srgbClr val="000066"/>
                </a:solidFill>
                <a:latin typeface="Calibri" pitchFamily="34" charset="0"/>
              </a:endParaRPr>
            </a:p>
          </p:txBody>
        </p:sp>
        <p:sp>
          <p:nvSpPr>
            <p:cNvPr id="20" name="Rectangle 11"/>
            <p:cNvSpPr>
              <a:spLocks noChangeArrowheads="1"/>
            </p:cNvSpPr>
            <p:nvPr/>
          </p:nvSpPr>
          <p:spPr bwMode="auto">
            <a:xfrm>
              <a:off x="5727700" y="4724400"/>
              <a:ext cx="1066800" cy="622300"/>
            </a:xfrm>
            <a:prstGeom prst="rect">
              <a:avLst/>
            </a:prstGeom>
            <a:solidFill>
              <a:schemeClr val="accent2">
                <a:lumMod val="20000"/>
                <a:lumOff val="80000"/>
              </a:schemeClr>
            </a:solidFill>
            <a:ln w="28575">
              <a:solidFill>
                <a:schemeClr val="tx1"/>
              </a:solidFill>
              <a:miter lim="800000"/>
              <a:headEnd/>
              <a:tailEnd/>
            </a:ln>
            <a:effectLst/>
          </p:spPr>
          <p:txBody>
            <a:bodyPr wrap="none" anchor="ctr"/>
            <a:lstStyle/>
            <a:p>
              <a:pPr>
                <a:defRPr/>
              </a:pPr>
              <a:endParaRPr lang="en-US" dirty="0">
                <a:solidFill>
                  <a:srgbClr val="000066"/>
                </a:solidFill>
                <a:latin typeface="Calibri" pitchFamily="34" charset="0"/>
              </a:endParaRPr>
            </a:p>
            <a:p>
              <a:pPr>
                <a:defRPr/>
              </a:pPr>
              <a:endParaRPr lang="en-US" dirty="0">
                <a:solidFill>
                  <a:srgbClr val="000066"/>
                </a:solidFill>
                <a:latin typeface="Calibri" pitchFamily="34" charset="0"/>
              </a:endParaRPr>
            </a:p>
          </p:txBody>
        </p:sp>
        <p:sp>
          <p:nvSpPr>
            <p:cNvPr id="21" name="Text Box 14"/>
            <p:cNvSpPr txBox="1">
              <a:spLocks noChangeArrowheads="1"/>
            </p:cNvSpPr>
            <p:nvPr/>
          </p:nvSpPr>
          <p:spPr bwMode="auto">
            <a:xfrm>
              <a:off x="7162800" y="2023547"/>
              <a:ext cx="1555346" cy="369332"/>
            </a:xfrm>
            <a:prstGeom prst="rect">
              <a:avLst/>
            </a:prstGeom>
            <a:noFill/>
            <a:ln w="28575">
              <a:noFill/>
              <a:miter lim="800000"/>
              <a:headEnd/>
              <a:tailEnd/>
            </a:ln>
          </p:spPr>
          <p:txBody>
            <a:bodyPr wrap="none" anchor="ctr">
              <a:spAutoFit/>
            </a:bodyPr>
            <a:lstStyle/>
            <a:p>
              <a:r>
                <a:rPr lang="en-US" dirty="0" smtClean="0">
                  <a:solidFill>
                    <a:srgbClr val="000066"/>
                  </a:solidFill>
                  <a:latin typeface="Courier New" pitchFamily="49" charset="0"/>
                </a:rPr>
                <a:t>P</a:t>
              </a:r>
              <a:r>
                <a:rPr lang="en-US" b="0" dirty="0" smtClean="0">
                  <a:solidFill>
                    <a:srgbClr val="000066"/>
                  </a:solidFill>
                  <a:latin typeface="Courier New" pitchFamily="49" charset="0"/>
                </a:rPr>
                <a:t> </a:t>
              </a:r>
              <a:r>
                <a:rPr lang="en-US" b="0" dirty="0">
                  <a:solidFill>
                    <a:srgbClr val="000066"/>
                  </a:solidFill>
                  <a:latin typeface="Calibri" pitchFamily="34" charset="0"/>
                </a:rPr>
                <a:t>stack frame</a:t>
              </a:r>
            </a:p>
          </p:txBody>
        </p:sp>
        <p:sp>
          <p:nvSpPr>
            <p:cNvPr id="22" name="Text Box 15"/>
            <p:cNvSpPr txBox="1">
              <a:spLocks noChangeArrowheads="1"/>
            </p:cNvSpPr>
            <p:nvPr/>
          </p:nvSpPr>
          <p:spPr bwMode="auto">
            <a:xfrm>
              <a:off x="7162800" y="4097615"/>
              <a:ext cx="1469009" cy="369332"/>
            </a:xfrm>
            <a:prstGeom prst="rect">
              <a:avLst/>
            </a:prstGeom>
            <a:noFill/>
            <a:ln w="28575">
              <a:noFill/>
              <a:miter lim="800000"/>
              <a:headEnd/>
              <a:tailEnd/>
            </a:ln>
          </p:spPr>
          <p:txBody>
            <a:bodyPr wrap="none" anchor="ctr">
              <a:spAutoFit/>
            </a:bodyPr>
            <a:lstStyle/>
            <a:p>
              <a:r>
                <a:rPr lang="en-US" dirty="0" smtClean="0">
                  <a:solidFill>
                    <a:srgbClr val="000066"/>
                  </a:solidFill>
                  <a:latin typeface="Courier New" pitchFamily="49" charset="0"/>
                </a:rPr>
                <a:t>Q</a:t>
              </a:r>
              <a:r>
                <a:rPr lang="en-US" b="0" dirty="0" smtClean="0">
                  <a:solidFill>
                    <a:srgbClr val="000066"/>
                  </a:solidFill>
                  <a:latin typeface="Calibri" pitchFamily="34" charset="0"/>
                </a:rPr>
                <a:t> </a:t>
              </a:r>
              <a:r>
                <a:rPr lang="en-US" b="0" dirty="0">
                  <a:solidFill>
                    <a:srgbClr val="000066"/>
                  </a:solidFill>
                  <a:latin typeface="Calibri" pitchFamily="34" charset="0"/>
                </a:rPr>
                <a:t>stack frame</a:t>
              </a:r>
            </a:p>
          </p:txBody>
        </p:sp>
        <p:sp>
          <p:nvSpPr>
            <p:cNvPr id="23" name="Text Box 16"/>
            <p:cNvSpPr txBox="1">
              <a:spLocks noChangeArrowheads="1"/>
            </p:cNvSpPr>
            <p:nvPr/>
          </p:nvSpPr>
          <p:spPr bwMode="auto">
            <a:xfrm>
              <a:off x="4975225" y="4478338"/>
              <a:ext cx="314325" cy="369887"/>
            </a:xfrm>
            <a:prstGeom prst="rect">
              <a:avLst/>
            </a:prstGeom>
            <a:noFill/>
            <a:ln w="28575">
              <a:noFill/>
              <a:miter lim="800000"/>
              <a:headEnd/>
              <a:tailEnd/>
            </a:ln>
          </p:spPr>
          <p:txBody>
            <a:bodyPr wrap="none" anchor="ctr">
              <a:spAutoFit/>
            </a:bodyPr>
            <a:lstStyle/>
            <a:p>
              <a:r>
                <a:rPr lang="en-US">
                  <a:solidFill>
                    <a:srgbClr val="000066"/>
                  </a:solidFill>
                  <a:latin typeface="Calibri" pitchFamily="34" charset="0"/>
                </a:rPr>
                <a:t>B</a:t>
              </a:r>
            </a:p>
          </p:txBody>
        </p:sp>
        <p:sp>
          <p:nvSpPr>
            <p:cNvPr id="24" name="Line 17"/>
            <p:cNvSpPr>
              <a:spLocks noChangeShapeType="1"/>
            </p:cNvSpPr>
            <p:nvPr/>
          </p:nvSpPr>
          <p:spPr bwMode="auto">
            <a:xfrm>
              <a:off x="5267325" y="4665663"/>
              <a:ext cx="396875" cy="0"/>
            </a:xfrm>
            <a:prstGeom prst="line">
              <a:avLst/>
            </a:prstGeom>
            <a:noFill/>
            <a:ln w="28575">
              <a:solidFill>
                <a:schemeClr val="tx1"/>
              </a:solidFill>
              <a:round/>
              <a:headEnd/>
              <a:tailEnd type="triangle" w="med" len="med"/>
            </a:ln>
          </p:spPr>
          <p:txBody>
            <a:bodyPr anchor="ctr">
              <a:spAutoFit/>
            </a:bodyPr>
            <a:lstStyle/>
            <a:p>
              <a:endParaRPr lang="en-US">
                <a:solidFill>
                  <a:srgbClr val="000066"/>
                </a:solidFill>
              </a:endParaRPr>
            </a:p>
          </p:txBody>
        </p:sp>
        <p:sp>
          <p:nvSpPr>
            <p:cNvPr id="25" name="Rectangle 18"/>
            <p:cNvSpPr>
              <a:spLocks noChangeArrowheads="1"/>
            </p:cNvSpPr>
            <p:nvPr/>
          </p:nvSpPr>
          <p:spPr bwMode="auto">
            <a:xfrm>
              <a:off x="5727700" y="4078288"/>
              <a:ext cx="1066800" cy="646112"/>
            </a:xfrm>
            <a:prstGeom prst="rect">
              <a:avLst/>
            </a:prstGeom>
            <a:solidFill>
              <a:schemeClr val="accent2">
                <a:lumMod val="40000"/>
                <a:lumOff val="60000"/>
              </a:schemeClr>
            </a:solidFill>
            <a:ln w="28575">
              <a:solidFill>
                <a:schemeClr val="tx1"/>
              </a:solidFill>
              <a:miter lim="800000"/>
              <a:headEnd/>
              <a:tailEnd/>
            </a:ln>
            <a:effectLst/>
          </p:spPr>
          <p:txBody>
            <a:bodyPr anchor="ctr">
              <a:spAutoFit/>
            </a:bodyPr>
            <a:lstStyle/>
            <a:p>
              <a:pPr>
                <a:defRPr/>
              </a:pPr>
              <a:r>
                <a:rPr lang="en-US" dirty="0">
                  <a:solidFill>
                    <a:srgbClr val="000066"/>
                  </a:solidFill>
                  <a:latin typeface="Calibri" pitchFamily="34" charset="0"/>
                </a:rPr>
                <a:t>exploit</a:t>
              </a:r>
            </a:p>
            <a:p>
              <a:pPr>
                <a:defRPr/>
              </a:pPr>
              <a:r>
                <a:rPr lang="en-US" dirty="0">
                  <a:solidFill>
                    <a:srgbClr val="000066"/>
                  </a:solidFill>
                  <a:latin typeface="Calibri" pitchFamily="34" charset="0"/>
                </a:rPr>
                <a:t>code</a:t>
              </a:r>
            </a:p>
          </p:txBody>
        </p:sp>
        <p:sp>
          <p:nvSpPr>
            <p:cNvPr id="26" name="Rectangle 19"/>
            <p:cNvSpPr>
              <a:spLocks noChangeArrowheads="1"/>
            </p:cNvSpPr>
            <p:nvPr/>
          </p:nvSpPr>
          <p:spPr bwMode="auto">
            <a:xfrm>
              <a:off x="5727700" y="3159125"/>
              <a:ext cx="1065213" cy="936625"/>
            </a:xfrm>
            <a:prstGeom prst="rect">
              <a:avLst/>
            </a:prstGeom>
            <a:solidFill>
              <a:schemeClr val="accent2">
                <a:lumMod val="40000"/>
                <a:lumOff val="60000"/>
              </a:schemeClr>
            </a:solidFill>
            <a:ln w="28575">
              <a:solidFill>
                <a:schemeClr val="tx1"/>
              </a:solidFill>
              <a:miter lim="800000"/>
              <a:headEnd/>
              <a:tailEnd/>
            </a:ln>
            <a:effectLst/>
          </p:spPr>
          <p:txBody>
            <a:bodyPr anchor="ctr"/>
            <a:lstStyle/>
            <a:p>
              <a:pPr>
                <a:defRPr/>
              </a:pPr>
              <a:r>
                <a:rPr lang="en-US" dirty="0">
                  <a:solidFill>
                    <a:srgbClr val="000066"/>
                  </a:solidFill>
                  <a:latin typeface="Calibri" pitchFamily="34" charset="0"/>
                </a:rPr>
                <a:t>pad</a:t>
              </a:r>
            </a:p>
          </p:txBody>
        </p:sp>
        <p:sp>
          <p:nvSpPr>
            <p:cNvPr id="27" name="Text Box 21"/>
            <p:cNvSpPr txBox="1">
              <a:spLocks noChangeArrowheads="1"/>
            </p:cNvSpPr>
            <p:nvPr/>
          </p:nvSpPr>
          <p:spPr bwMode="auto">
            <a:xfrm>
              <a:off x="4021138" y="3451225"/>
              <a:ext cx="1371600" cy="646113"/>
            </a:xfrm>
            <a:prstGeom prst="rect">
              <a:avLst/>
            </a:prstGeom>
            <a:noFill/>
            <a:ln w="28575">
              <a:noFill/>
              <a:miter lim="800000"/>
              <a:headEnd/>
              <a:tailEnd/>
            </a:ln>
          </p:spPr>
          <p:txBody>
            <a:bodyPr anchor="ctr">
              <a:spAutoFit/>
            </a:bodyPr>
            <a:lstStyle/>
            <a:p>
              <a:r>
                <a:rPr lang="en-US" b="0">
                  <a:solidFill>
                    <a:srgbClr val="000066"/>
                  </a:solidFill>
                  <a:latin typeface="Calibri" pitchFamily="34" charset="0"/>
                </a:rPr>
                <a:t>data written</a:t>
              </a:r>
            </a:p>
            <a:p>
              <a:r>
                <a:rPr lang="en-US" b="0">
                  <a:solidFill>
                    <a:srgbClr val="000066"/>
                  </a:solidFill>
                  <a:latin typeface="Calibri" pitchFamily="34" charset="0"/>
                </a:rPr>
                <a:t>by </a:t>
              </a:r>
              <a:r>
                <a:rPr lang="en-US">
                  <a:solidFill>
                    <a:srgbClr val="000066"/>
                  </a:solidFill>
                  <a:latin typeface="Courier New" pitchFamily="49" charset="0"/>
                </a:rPr>
                <a:t>gets()</a:t>
              </a:r>
            </a:p>
          </p:txBody>
        </p:sp>
        <p:sp>
          <p:nvSpPr>
            <p:cNvPr id="28" name="AutoShape 16"/>
            <p:cNvSpPr>
              <a:spLocks/>
            </p:cNvSpPr>
            <p:nvPr/>
          </p:nvSpPr>
          <p:spPr bwMode="auto">
            <a:xfrm rot="10800000">
              <a:off x="6892925" y="1600200"/>
              <a:ext cx="228600" cy="1600200"/>
            </a:xfrm>
            <a:prstGeom prst="leftBrace">
              <a:avLst>
                <a:gd name="adj1" fmla="val 74991"/>
                <a:gd name="adj2" fmla="val 50000"/>
              </a:avLst>
            </a:prstGeom>
            <a:noFill/>
            <a:ln w="25400">
              <a:solidFill>
                <a:schemeClr val="tx1"/>
              </a:solidFill>
              <a:round/>
              <a:headEnd/>
              <a:tailEnd/>
            </a:ln>
          </p:spPr>
          <p:txBody>
            <a:bodyPr wrap="none" anchor="ctr"/>
            <a:lstStyle/>
            <a:p>
              <a:endParaRPr lang="en-US">
                <a:solidFill>
                  <a:srgbClr val="000066"/>
                </a:solidFill>
                <a:latin typeface="Calibri" pitchFamily="34" charset="0"/>
              </a:endParaRPr>
            </a:p>
          </p:txBody>
        </p:sp>
        <p:sp>
          <p:nvSpPr>
            <p:cNvPr id="29" name="AutoShape 16"/>
            <p:cNvSpPr>
              <a:spLocks/>
            </p:cNvSpPr>
            <p:nvPr/>
          </p:nvSpPr>
          <p:spPr bwMode="auto">
            <a:xfrm rot="10800000">
              <a:off x="6892925" y="3200400"/>
              <a:ext cx="228600" cy="2157413"/>
            </a:xfrm>
            <a:prstGeom prst="leftBrace">
              <a:avLst>
                <a:gd name="adj1" fmla="val 74976"/>
                <a:gd name="adj2" fmla="val 50000"/>
              </a:avLst>
            </a:prstGeom>
            <a:noFill/>
            <a:ln w="25400">
              <a:solidFill>
                <a:schemeClr val="tx1"/>
              </a:solidFill>
              <a:round/>
              <a:headEnd/>
              <a:tailEnd/>
            </a:ln>
          </p:spPr>
          <p:txBody>
            <a:bodyPr wrap="none" anchor="ctr"/>
            <a:lstStyle/>
            <a:p>
              <a:endParaRPr lang="en-US">
                <a:solidFill>
                  <a:srgbClr val="000066"/>
                </a:solidFill>
                <a:latin typeface="Calibri" pitchFamily="34" charset="0"/>
              </a:endParaRPr>
            </a:p>
          </p:txBody>
        </p:sp>
        <p:sp>
          <p:nvSpPr>
            <p:cNvPr id="30" name="AutoShape 16"/>
            <p:cNvSpPr>
              <a:spLocks/>
            </p:cNvSpPr>
            <p:nvPr/>
          </p:nvSpPr>
          <p:spPr bwMode="auto">
            <a:xfrm rot="10800000" flipH="1">
              <a:off x="5359400" y="2819400"/>
              <a:ext cx="228600" cy="1905000"/>
            </a:xfrm>
            <a:prstGeom prst="leftBrace">
              <a:avLst>
                <a:gd name="adj1" fmla="val 75000"/>
                <a:gd name="adj2" fmla="val 50000"/>
              </a:avLst>
            </a:prstGeom>
            <a:noFill/>
            <a:ln w="25400">
              <a:solidFill>
                <a:schemeClr val="tx1"/>
              </a:solidFill>
              <a:round/>
              <a:headEnd/>
              <a:tailEnd/>
            </a:ln>
          </p:spPr>
          <p:txBody>
            <a:bodyPr wrap="none" anchor="ctr"/>
            <a:lstStyle/>
            <a:p>
              <a:endParaRPr lang="en-US">
                <a:solidFill>
                  <a:srgbClr val="000066"/>
                </a:solidFill>
                <a:latin typeface="Calibri" pitchFamily="34" charset="0"/>
              </a:endParaRPr>
            </a:p>
          </p:txBody>
        </p:sp>
      </p:grpSp>
      <p:cxnSp>
        <p:nvCxnSpPr>
          <p:cNvPr id="5" name="Straight Arrow Connector 4"/>
          <p:cNvCxnSpPr/>
          <p:nvPr/>
        </p:nvCxnSpPr>
        <p:spPr bwMode="auto">
          <a:xfrm flipV="1">
            <a:off x="5410200" y="4665664"/>
            <a:ext cx="667154" cy="135413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31" name="TextBox 30"/>
          <p:cNvSpPr txBox="1"/>
          <p:nvPr/>
        </p:nvSpPr>
        <p:spPr>
          <a:xfrm>
            <a:off x="4191000" y="5998968"/>
            <a:ext cx="2013466" cy="844847"/>
          </a:xfrm>
          <a:prstGeom prst="rect">
            <a:avLst/>
          </a:prstGeom>
          <a:noFill/>
        </p:spPr>
        <p:txBody>
          <a:bodyPr wrap="square" rtlCol="0">
            <a:spAutoFit/>
          </a:bodyPr>
          <a:lstStyle/>
          <a:p>
            <a:pPr algn="r"/>
            <a:r>
              <a:rPr lang="en-US" dirty="0" smtClean="0">
                <a:solidFill>
                  <a:srgbClr val="000066"/>
                </a:solidFill>
                <a:latin typeface="Calibri" pitchFamily="34" charset="0"/>
              </a:rPr>
              <a:t>Any attempt to execute this code will fail</a:t>
            </a:r>
          </a:p>
        </p:txBody>
      </p:sp>
    </p:spTree>
    <p:extLst>
      <p:ext uri="{BB962C8B-B14F-4D97-AF65-F5344CB8AC3E}">
        <p14:creationId xmlns:p14="http://schemas.microsoft.com/office/powerpoint/2010/main" val="38277804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Effect transition="in" filter="dissolve">
                                      <p:cBhvr>
                                        <p:cTn id="7" dur="500"/>
                                        <p:tgtEl>
                                          <p:spTgt spid="389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6">
                                            <p:txEl>
                                              <p:pRg st="1" end="1"/>
                                            </p:txEl>
                                          </p:spTgt>
                                        </p:tgtEl>
                                        <p:attrNameLst>
                                          <p:attrName>style.visibility</p:attrName>
                                        </p:attrNameLst>
                                      </p:cBhvr>
                                      <p:to>
                                        <p:strVal val="visible"/>
                                      </p:to>
                                    </p:set>
                                    <p:animEffect transition="in" filter="dissolve">
                                      <p:cBhvr>
                                        <p:cTn id="12" dur="500"/>
                                        <p:tgtEl>
                                          <p:spTgt spid="38916">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916">
                                            <p:txEl>
                                              <p:pRg st="2" end="2"/>
                                            </p:txEl>
                                          </p:spTgt>
                                        </p:tgtEl>
                                        <p:attrNameLst>
                                          <p:attrName>style.visibility</p:attrName>
                                        </p:attrNameLst>
                                      </p:cBhvr>
                                      <p:to>
                                        <p:strVal val="visible"/>
                                      </p:to>
                                    </p:set>
                                    <p:animEffect transition="in" filter="dissolve">
                                      <p:cBhvr>
                                        <p:cTn id="15" dur="500"/>
                                        <p:tgtEl>
                                          <p:spTgt spid="389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8916">
                                            <p:txEl>
                                              <p:pRg st="3" end="3"/>
                                            </p:txEl>
                                          </p:spTgt>
                                        </p:tgtEl>
                                        <p:attrNameLst>
                                          <p:attrName>style.visibility</p:attrName>
                                        </p:attrNameLst>
                                      </p:cBhvr>
                                      <p:to>
                                        <p:strVal val="visible"/>
                                      </p:to>
                                    </p:set>
                                    <p:animEffect transition="in" filter="dissolve">
                                      <p:cBhvr>
                                        <p:cTn id="20" dur="500"/>
                                        <p:tgtEl>
                                          <p:spTgt spid="389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8916">
                                            <p:txEl>
                                              <p:pRg st="4" end="4"/>
                                            </p:txEl>
                                          </p:spTgt>
                                        </p:tgtEl>
                                        <p:attrNameLst>
                                          <p:attrName>style.visibility</p:attrName>
                                        </p:attrNameLst>
                                      </p:cBhvr>
                                      <p:to>
                                        <p:strVal val="visible"/>
                                      </p:to>
                                    </p:set>
                                    <p:animEffect transition="in" filter="dissolve">
                                      <p:cBhvr>
                                        <p:cTn id="25" dur="500"/>
                                        <p:tgtEl>
                                          <p:spTgt spid="3891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8916">
                                            <p:txEl>
                                              <p:pRg st="5" end="5"/>
                                            </p:txEl>
                                          </p:spTgt>
                                        </p:tgtEl>
                                        <p:attrNameLst>
                                          <p:attrName>style.visibility</p:attrName>
                                        </p:attrNameLst>
                                      </p:cBhvr>
                                      <p:to>
                                        <p:strVal val="visible"/>
                                      </p:to>
                                    </p:set>
                                    <p:animEffect transition="in" filter="dissolve">
                                      <p:cBhvr>
                                        <p:cTn id="30" dur="500"/>
                                        <p:tgtEl>
                                          <p:spTgt spid="38916">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8916">
                                            <p:txEl>
                                              <p:pRg st="6" end="6"/>
                                            </p:txEl>
                                          </p:spTgt>
                                        </p:tgtEl>
                                        <p:attrNameLst>
                                          <p:attrName>style.visibility</p:attrName>
                                        </p:attrNameLst>
                                      </p:cBhvr>
                                      <p:to>
                                        <p:strVal val="visible"/>
                                      </p:to>
                                    </p:set>
                                    <p:animEffect transition="in" filter="dissolve">
                                      <p:cBhvr>
                                        <p:cTn id="33" dur="500"/>
                                        <p:tgtEl>
                                          <p:spTgt spid="389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5675" y="1752600"/>
            <a:ext cx="43783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234" name="Rectangle 2"/>
          <p:cNvSpPr>
            <a:spLocks noGrp="1" noChangeArrowheads="1"/>
          </p:cNvSpPr>
          <p:nvPr>
            <p:ph type="title"/>
          </p:nvPr>
        </p:nvSpPr>
        <p:spPr>
          <a:xfrm>
            <a:off x="409575" y="434975"/>
            <a:ext cx="8048625" cy="762000"/>
          </a:xfrm>
        </p:spPr>
        <p:txBody>
          <a:bodyPr/>
          <a:lstStyle/>
          <a:p>
            <a:pPr>
              <a:defRPr/>
            </a:pPr>
            <a:r>
              <a:rPr lang="en-US" dirty="0" smtClean="0">
                <a:latin typeface="Helvetica" charset="0"/>
              </a:rPr>
              <a:t>3. Stack Canaries can help</a:t>
            </a:r>
            <a:endParaRPr lang="en-US" dirty="0">
              <a:latin typeface="Helvetica" charset="0"/>
            </a:endParaRPr>
          </a:p>
        </p:txBody>
      </p:sp>
      <p:sp>
        <p:nvSpPr>
          <p:cNvPr id="351235" name="Rectangle 3"/>
          <p:cNvSpPr>
            <a:spLocks noGrp="1" noChangeArrowheads="1"/>
          </p:cNvSpPr>
          <p:nvPr>
            <p:ph type="body" idx="1"/>
          </p:nvPr>
        </p:nvSpPr>
        <p:spPr>
          <a:xfrm>
            <a:off x="290513" y="1220788"/>
            <a:ext cx="4738687" cy="5224462"/>
          </a:xfrm>
        </p:spPr>
        <p:txBody>
          <a:bodyPr/>
          <a:lstStyle/>
          <a:p>
            <a:pPr>
              <a:defRPr/>
            </a:pPr>
            <a:r>
              <a:rPr lang="en-US" dirty="0">
                <a:latin typeface="Helvetica" charset="0"/>
              </a:rPr>
              <a:t>Stack Corruption Detection</a:t>
            </a:r>
          </a:p>
          <a:p>
            <a:pPr lvl="1">
              <a:defRPr/>
            </a:pPr>
            <a:r>
              <a:rPr lang="en-US" dirty="0">
                <a:latin typeface="Helvetica" charset="0"/>
                <a:ea typeface="ＭＳ Ｐゴシック" charset="0"/>
              </a:rPr>
              <a:t>Add a canary value into the stack frame between any local buffer and the rest of the stack state</a:t>
            </a:r>
          </a:p>
          <a:p>
            <a:pPr lvl="2">
              <a:defRPr/>
            </a:pPr>
            <a:r>
              <a:rPr lang="en-US" dirty="0">
                <a:latin typeface="Helvetica" charset="0"/>
                <a:ea typeface="ＭＳ Ｐゴシック" charset="0"/>
              </a:rPr>
              <a:t>E.g. between local variables and the saved frame pointer/return address</a:t>
            </a:r>
          </a:p>
          <a:p>
            <a:pPr lvl="1">
              <a:defRPr/>
            </a:pPr>
            <a:r>
              <a:rPr lang="en-US" dirty="0">
                <a:latin typeface="Helvetica" charset="0"/>
                <a:ea typeface="ＭＳ Ｐゴシック" charset="0"/>
              </a:rPr>
              <a:t>Check canary before restoring register state and returning from the function</a:t>
            </a:r>
          </a:p>
          <a:p>
            <a:pPr lvl="1">
              <a:defRPr/>
            </a:pPr>
            <a:r>
              <a:rPr lang="en-US" dirty="0">
                <a:latin typeface="Helvetica" charset="0"/>
                <a:ea typeface="ＭＳ Ｐゴシック" charset="0"/>
              </a:rPr>
              <a:t>If canary value has been changed, then </a:t>
            </a:r>
            <a:r>
              <a:rPr lang="en-US" dirty="0" smtClean="0">
                <a:latin typeface="Helvetica" charset="0"/>
                <a:ea typeface="ＭＳ Ｐゴシック" charset="0"/>
              </a:rPr>
              <a:t>you’ve </a:t>
            </a:r>
            <a:r>
              <a:rPr lang="en-US" dirty="0">
                <a:latin typeface="Helvetica" charset="0"/>
                <a:ea typeface="ＭＳ Ｐゴシック" charset="0"/>
              </a:rPr>
              <a:t>detected buffer overflow</a:t>
            </a:r>
          </a:p>
          <a:p>
            <a:pPr lvl="1">
              <a:defRPr/>
            </a:pPr>
            <a:r>
              <a:rPr lang="en-US" dirty="0">
                <a:latin typeface="Helvetica" charset="0"/>
                <a:ea typeface="ＭＳ Ｐゴシック" charset="0"/>
              </a:rPr>
              <a:t>Low </a:t>
            </a:r>
            <a:r>
              <a:rPr lang="en-US" dirty="0" smtClean="0">
                <a:latin typeface="Helvetica" charset="0"/>
                <a:ea typeface="ＭＳ Ｐゴシック" charset="0"/>
              </a:rPr>
              <a:t>overhead</a:t>
            </a:r>
            <a:endParaRPr lang="en-US" dirty="0">
              <a:latin typeface="Helvetica" charset="0"/>
              <a:ea typeface="ＭＳ Ｐゴシック" charset="0"/>
            </a:endParaRPr>
          </a:p>
        </p:txBody>
      </p:sp>
      <p:sp>
        <p:nvSpPr>
          <p:cNvPr id="38916" name="Rectangle 5"/>
          <p:cNvSpPr>
            <a:spLocks noChangeArrowheads="1"/>
          </p:cNvSpPr>
          <p:nvPr/>
        </p:nvSpPr>
        <p:spPr bwMode="auto">
          <a:xfrm>
            <a:off x="6629400" y="3962400"/>
            <a:ext cx="1143000" cy="228600"/>
          </a:xfrm>
          <a:prstGeom prst="rect">
            <a:avLst/>
          </a:prstGeom>
          <a:solidFill>
            <a:srgbClr val="FFFFFF"/>
          </a:solidFill>
          <a:ln>
            <a:noFill/>
          </a:ln>
          <a:extLst>
            <a:ext uri="{91240B29-F687-4f45-9708-019B960494DF}">
              <a14:hiddenLine xmlns:a14="http://schemas.microsoft.com/office/drawing/2010/main" w="19050">
                <a:solidFill>
                  <a:srgbClr val="000000"/>
                </a:solidFill>
                <a:round/>
                <a:headEnd/>
                <a:tailEnd type="none" w="sm" len="sm"/>
              </a14:hiddenLine>
            </a:ext>
          </a:extLst>
        </p:spPr>
        <p:txBody>
          <a:bodyPr lIns="45720" rIns="45720" anchor="ctr">
            <a:spAutoFit/>
          </a:bodyPr>
          <a:lstStyle/>
          <a:p>
            <a:endParaRPr lang="en-US">
              <a:solidFill>
                <a:srgbClr val="000066"/>
              </a:solidFill>
            </a:endParaRPr>
          </a:p>
        </p:txBody>
      </p:sp>
      <p:sp>
        <p:nvSpPr>
          <p:cNvPr id="38917" name="TextBox 6"/>
          <p:cNvSpPr txBox="1">
            <a:spLocks noChangeArrowheads="1"/>
          </p:cNvSpPr>
          <p:nvPr/>
        </p:nvSpPr>
        <p:spPr bwMode="auto">
          <a:xfrm>
            <a:off x="6705600" y="3921125"/>
            <a:ext cx="9794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FF0000"/>
                </a:solidFill>
              </a:rPr>
              <a:t>Canary</a:t>
            </a:r>
          </a:p>
        </p:txBody>
      </p:sp>
      <p:sp>
        <p:nvSpPr>
          <p:cNvPr id="7" name="Rectangle 3"/>
          <p:cNvSpPr txBox="1">
            <a:spLocks noChangeArrowheads="1"/>
          </p:cNvSpPr>
          <p:nvPr/>
        </p:nvSpPr>
        <p:spPr bwMode="auto">
          <a:xfrm>
            <a:off x="290513" y="6248400"/>
            <a:ext cx="7253287" cy="425450"/>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a:lstStyle>
          <a:p>
            <a:pPr lvl="1">
              <a:buClr>
                <a:srgbClr val="660033"/>
              </a:buClr>
              <a:defRPr/>
            </a:pPr>
            <a:r>
              <a:rPr lang="en-US" dirty="0" err="1" smtClean="0">
                <a:solidFill>
                  <a:srgbClr val="000066"/>
                </a:solidFill>
                <a:latin typeface="Helvetica" charset="0"/>
                <a:ea typeface="ＭＳ Ｐゴシック" charset="0"/>
              </a:rPr>
              <a:t>Gcc</a:t>
            </a:r>
            <a:r>
              <a:rPr lang="en-US" dirty="0" smtClean="0">
                <a:solidFill>
                  <a:srgbClr val="000066"/>
                </a:solidFill>
                <a:latin typeface="Helvetica" charset="0"/>
                <a:ea typeface="ＭＳ Ｐゴシック" charset="0"/>
              </a:rPr>
              <a:t> with </a:t>
            </a:r>
            <a:r>
              <a:rPr lang="en-US" dirty="0" smtClean="0">
                <a:solidFill>
                  <a:srgbClr val="000066"/>
                </a:solidFill>
                <a:latin typeface="Courier New" pitchFamily="49" charset="0"/>
                <a:cs typeface="Courier New" pitchFamily="49" charset="0"/>
              </a:rPr>
              <a:t>-</a:t>
            </a:r>
            <a:r>
              <a:rPr lang="en-US" dirty="0" err="1" smtClean="0">
                <a:solidFill>
                  <a:srgbClr val="000066"/>
                </a:solidFill>
                <a:latin typeface="Courier New" pitchFamily="49" charset="0"/>
                <a:cs typeface="Courier New" pitchFamily="49" charset="0"/>
              </a:rPr>
              <a:t>fstack</a:t>
            </a:r>
            <a:r>
              <a:rPr lang="en-US" dirty="0" smtClean="0">
                <a:solidFill>
                  <a:srgbClr val="000066"/>
                </a:solidFill>
                <a:latin typeface="Courier New" pitchFamily="49" charset="0"/>
                <a:cs typeface="Courier New" pitchFamily="49" charset="0"/>
              </a:rPr>
              <a:t>-protector</a:t>
            </a:r>
            <a:r>
              <a:rPr lang="en-US" dirty="0" smtClean="0">
                <a:solidFill>
                  <a:srgbClr val="000066"/>
                </a:solidFill>
                <a:latin typeface="Helvetica" charset="0"/>
                <a:ea typeface="ＭＳ Ｐゴシック" charset="0"/>
              </a:rPr>
              <a:t> (default)</a:t>
            </a:r>
            <a:endParaRPr lang="en-US" dirty="0">
              <a:solidFill>
                <a:srgbClr val="000066"/>
              </a:solidFill>
              <a:latin typeface="Helvetica" charset="0"/>
              <a:ea typeface="ＭＳ Ｐゴシック" charset="0"/>
            </a:endParaRPr>
          </a:p>
        </p:txBody>
      </p:sp>
    </p:spTree>
    <p:extLst>
      <p:ext uri="{BB962C8B-B14F-4D97-AF65-F5344CB8AC3E}">
        <p14:creationId xmlns:p14="http://schemas.microsoft.com/office/powerpoint/2010/main" val="5892240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fade">
                                      <p:cBhvr>
                                        <p:cTn id="7" dur="500"/>
                                        <p:tgtEl>
                                          <p:spTgt spid="351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1235">
                                            <p:txEl>
                                              <p:pRg st="1" end="1"/>
                                            </p:txEl>
                                          </p:spTgt>
                                        </p:tgtEl>
                                        <p:attrNameLst>
                                          <p:attrName>style.visibility</p:attrName>
                                        </p:attrNameLst>
                                      </p:cBhvr>
                                      <p:to>
                                        <p:strVal val="visible"/>
                                      </p:to>
                                    </p:set>
                                    <p:animEffect transition="in" filter="fade">
                                      <p:cBhvr>
                                        <p:cTn id="12" dur="500"/>
                                        <p:tgtEl>
                                          <p:spTgt spid="35123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1235">
                                            <p:txEl>
                                              <p:pRg st="2" end="2"/>
                                            </p:txEl>
                                          </p:spTgt>
                                        </p:tgtEl>
                                        <p:attrNameLst>
                                          <p:attrName>style.visibility</p:attrName>
                                        </p:attrNameLst>
                                      </p:cBhvr>
                                      <p:to>
                                        <p:strVal val="visible"/>
                                      </p:to>
                                    </p:set>
                                    <p:animEffect transition="in" filter="fade">
                                      <p:cBhvr>
                                        <p:cTn id="15" dur="500"/>
                                        <p:tgtEl>
                                          <p:spTgt spid="3512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1235">
                                            <p:txEl>
                                              <p:pRg st="3" end="3"/>
                                            </p:txEl>
                                          </p:spTgt>
                                        </p:tgtEl>
                                        <p:attrNameLst>
                                          <p:attrName>style.visibility</p:attrName>
                                        </p:attrNameLst>
                                      </p:cBhvr>
                                      <p:to>
                                        <p:strVal val="visible"/>
                                      </p:to>
                                    </p:set>
                                    <p:animEffect transition="in" filter="fade">
                                      <p:cBhvr>
                                        <p:cTn id="20" dur="500"/>
                                        <p:tgtEl>
                                          <p:spTgt spid="35123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51235">
                                            <p:txEl>
                                              <p:pRg st="4" end="4"/>
                                            </p:txEl>
                                          </p:spTgt>
                                        </p:tgtEl>
                                        <p:attrNameLst>
                                          <p:attrName>style.visibility</p:attrName>
                                        </p:attrNameLst>
                                      </p:cBhvr>
                                      <p:to>
                                        <p:strVal val="visible"/>
                                      </p:to>
                                    </p:set>
                                    <p:animEffect transition="in" filter="fade">
                                      <p:cBhvr>
                                        <p:cTn id="25" dur="500"/>
                                        <p:tgtEl>
                                          <p:spTgt spid="35123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1235">
                                            <p:txEl>
                                              <p:pRg st="5" end="5"/>
                                            </p:txEl>
                                          </p:spTgt>
                                        </p:tgtEl>
                                        <p:attrNameLst>
                                          <p:attrName>style.visibility</p:attrName>
                                        </p:attrNameLst>
                                      </p:cBhvr>
                                      <p:to>
                                        <p:strVal val="visible"/>
                                      </p:to>
                                    </p:set>
                                    <p:animEffect transition="in" filter="fade">
                                      <p:cBhvr>
                                        <p:cTn id="30" dur="500"/>
                                        <p:tgtEl>
                                          <p:spTgt spid="35123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bldLvl="2"/>
      <p:bldP spid="7"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44500" y="417513"/>
            <a:ext cx="7099300" cy="573087"/>
          </a:xfrm>
        </p:spPr>
        <p:txBody>
          <a:bodyPr/>
          <a:lstStyle/>
          <a:p>
            <a:pPr eaLnBrk="1" hangingPunct="1"/>
            <a:r>
              <a:rPr lang="en-US" dirty="0" smtClean="0"/>
              <a:t>Protected Buffer Disassembly</a:t>
            </a:r>
          </a:p>
        </p:txBody>
      </p:sp>
      <p:sp>
        <p:nvSpPr>
          <p:cNvPr id="448516" name="Rectangle 4"/>
          <p:cNvSpPr>
            <a:spLocks noChangeArrowheads="1"/>
          </p:cNvSpPr>
          <p:nvPr/>
        </p:nvSpPr>
        <p:spPr bwMode="auto">
          <a:xfrm>
            <a:off x="92075" y="1676400"/>
            <a:ext cx="8899526" cy="3584571"/>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 40072f</a:t>
            </a:r>
            <a:r>
              <a:rPr lang="sk-SK" dirty="0">
                <a:solidFill>
                  <a:srgbClr val="000066"/>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sub    </a:t>
            </a:r>
            <a:r>
              <a:rPr lang="sk-SK" dirty="0">
                <a:solidFill>
                  <a:srgbClr val="000066"/>
                </a:solidFill>
                <a:latin typeface="Courier New" pitchFamily="49" charset="0"/>
                <a:ea typeface="MS Mincho" pitchFamily="49" charset="-128"/>
              </a:rPr>
              <a:t>$0x18,%rsp</a:t>
            </a:r>
          </a:p>
          <a:p>
            <a:pPr algn="l">
              <a:tabLst>
                <a:tab pos="457200" algn="l"/>
                <a:tab pos="1485900" algn="l"/>
                <a:tab pos="3771900" algn="l"/>
                <a:tab pos="3943350" algn="l"/>
              </a:tabLst>
              <a:defRPr/>
            </a:pPr>
            <a:r>
              <a:rPr lang="sk-SK" dirty="0">
                <a:solidFill>
                  <a:srgbClr val="FF0000"/>
                </a:solidFill>
                <a:latin typeface="Courier New" pitchFamily="49" charset="0"/>
                <a:ea typeface="MS Mincho" pitchFamily="49" charset="-128"/>
              </a:rPr>
              <a:t>  400733:	</a:t>
            </a:r>
            <a:r>
              <a:rPr lang="sk-SK" dirty="0" smtClean="0">
                <a:solidFill>
                  <a:srgbClr val="FF0000"/>
                </a:solidFill>
                <a:latin typeface="Courier New" pitchFamily="49" charset="0"/>
                <a:ea typeface="MS Mincho" pitchFamily="49" charset="-128"/>
              </a:rPr>
              <a:t>mov    </a:t>
            </a:r>
            <a:r>
              <a:rPr lang="sk-SK" dirty="0">
                <a:solidFill>
                  <a:srgbClr val="FF0000"/>
                </a:solidFill>
                <a:latin typeface="Courier New" pitchFamily="49" charset="0"/>
                <a:ea typeface="MS Mincho" pitchFamily="49" charset="-128"/>
              </a:rPr>
              <a:t>%fs:0x28,%</a:t>
            </a:r>
            <a:r>
              <a:rPr lang="sk-SK" dirty="0" smtClean="0">
                <a:solidFill>
                  <a:srgbClr val="FF0000"/>
                </a:solidFill>
                <a:latin typeface="Courier New" pitchFamily="49" charset="0"/>
                <a:ea typeface="MS Mincho" pitchFamily="49" charset="-128"/>
              </a:rPr>
              <a:t>rax		</a:t>
            </a:r>
            <a:r>
              <a:rPr lang="sk-SK" dirty="0" smtClean="0">
                <a:solidFill>
                  <a:srgbClr val="000066"/>
                </a:solidFill>
                <a:latin typeface="Courier New" pitchFamily="49" charset="0"/>
                <a:ea typeface="MS Mincho" pitchFamily="49" charset="-128"/>
              </a:rPr>
              <a:t># get canary</a:t>
            </a:r>
            <a:endParaRPr lang="sk-SK" dirty="0">
              <a:solidFill>
                <a:srgbClr val="000066"/>
              </a:solidFill>
              <a:latin typeface="Courier New" pitchFamily="49" charset="0"/>
              <a:ea typeface="MS Mincho" pitchFamily="49" charset="-128"/>
            </a:endParaRPr>
          </a:p>
          <a:p>
            <a:pPr algn="l">
              <a:tabLst>
                <a:tab pos="457200" algn="l"/>
                <a:tab pos="1485900" algn="l"/>
                <a:tab pos="3771900" algn="l"/>
                <a:tab pos="3943350" algn="l"/>
              </a:tabLst>
              <a:defRPr/>
            </a:pPr>
            <a:r>
              <a:rPr lang="sk-SK" dirty="0">
                <a:solidFill>
                  <a:srgbClr val="FF0000"/>
                </a:solidFill>
                <a:latin typeface="Courier New" pitchFamily="49" charset="0"/>
                <a:ea typeface="MS Mincho" pitchFamily="49" charset="-128"/>
              </a:rPr>
              <a:t>  40073c:	</a:t>
            </a:r>
            <a:r>
              <a:rPr lang="sk-SK" dirty="0" smtClean="0">
                <a:solidFill>
                  <a:srgbClr val="FF0000"/>
                </a:solidFill>
                <a:latin typeface="Courier New" pitchFamily="49" charset="0"/>
                <a:ea typeface="MS Mincho" pitchFamily="49" charset="-128"/>
              </a:rPr>
              <a:t>mov    </a:t>
            </a:r>
            <a:r>
              <a:rPr lang="sk-SK" dirty="0">
                <a:solidFill>
                  <a:srgbClr val="FF0000"/>
                </a:solidFill>
                <a:latin typeface="Courier New" pitchFamily="49" charset="0"/>
                <a:ea typeface="MS Mincho" pitchFamily="49" charset="-128"/>
              </a:rPr>
              <a:t>%rax,0x8(%rsp</a:t>
            </a:r>
            <a:r>
              <a:rPr lang="sk-SK" dirty="0" smtClean="0">
                <a:solidFill>
                  <a:srgbClr val="FF0000"/>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 put canary on stack</a:t>
            </a:r>
            <a:endParaRPr lang="sk-SK" dirty="0">
              <a:solidFill>
                <a:srgbClr val="000066"/>
              </a:solidFill>
              <a:latin typeface="Courier New" pitchFamily="49" charset="0"/>
              <a:ea typeface="MS Mincho" pitchFamily="49" charset="-128"/>
            </a:endParaRP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a:t>
            </a:r>
            <a:r>
              <a:rPr lang="sk-SK" dirty="0">
                <a:solidFill>
                  <a:srgbClr val="FF0000"/>
                </a:solidFill>
                <a:latin typeface="Courier New" pitchFamily="49" charset="0"/>
                <a:ea typeface="MS Mincho" pitchFamily="49" charset="-128"/>
              </a:rPr>
              <a:t>400741:	</a:t>
            </a:r>
            <a:r>
              <a:rPr lang="sk-SK" dirty="0" smtClean="0">
                <a:solidFill>
                  <a:srgbClr val="FF0000"/>
                </a:solidFill>
                <a:latin typeface="Courier New" pitchFamily="49" charset="0"/>
                <a:ea typeface="MS Mincho" pitchFamily="49" charset="-128"/>
              </a:rPr>
              <a:t>xor    </a:t>
            </a:r>
            <a:r>
              <a:rPr lang="sk-SK" dirty="0">
                <a:solidFill>
                  <a:srgbClr val="FF0000"/>
                </a:solidFill>
                <a:latin typeface="Courier New" pitchFamily="49" charset="0"/>
                <a:ea typeface="MS Mincho" pitchFamily="49" charset="-128"/>
              </a:rPr>
              <a:t>%eax,%eax</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400743:	</a:t>
            </a:r>
            <a:r>
              <a:rPr lang="sk-SK" dirty="0" smtClean="0">
                <a:solidFill>
                  <a:srgbClr val="000066"/>
                </a:solidFill>
                <a:latin typeface="Courier New" pitchFamily="49" charset="0"/>
                <a:ea typeface="MS Mincho" pitchFamily="49" charset="-128"/>
              </a:rPr>
              <a:t>mov    </a:t>
            </a:r>
            <a:r>
              <a:rPr lang="sk-SK" dirty="0">
                <a:solidFill>
                  <a:srgbClr val="000066"/>
                </a:solidFill>
                <a:latin typeface="Courier New" pitchFamily="49" charset="0"/>
                <a:ea typeface="MS Mincho" pitchFamily="49" charset="-128"/>
              </a:rPr>
              <a:t>%rsp,%rdi</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400746:	</a:t>
            </a:r>
            <a:r>
              <a:rPr lang="sk-SK" dirty="0" smtClean="0">
                <a:solidFill>
                  <a:srgbClr val="000066"/>
                </a:solidFill>
                <a:latin typeface="Courier New" pitchFamily="49" charset="0"/>
                <a:ea typeface="MS Mincho" pitchFamily="49" charset="-128"/>
              </a:rPr>
              <a:t>callq  </a:t>
            </a:r>
            <a:r>
              <a:rPr lang="sk-SK" dirty="0">
                <a:solidFill>
                  <a:srgbClr val="000066"/>
                </a:solidFill>
                <a:latin typeface="Courier New" pitchFamily="49" charset="0"/>
                <a:ea typeface="MS Mincho" pitchFamily="49" charset="-128"/>
              </a:rPr>
              <a:t>4006e0 &lt;gets&gt;</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40074b:	</a:t>
            </a:r>
            <a:r>
              <a:rPr lang="sk-SK" dirty="0" smtClean="0">
                <a:solidFill>
                  <a:srgbClr val="000066"/>
                </a:solidFill>
                <a:latin typeface="Courier New" pitchFamily="49" charset="0"/>
                <a:ea typeface="MS Mincho" pitchFamily="49" charset="-128"/>
              </a:rPr>
              <a:t>mov    </a:t>
            </a:r>
            <a:r>
              <a:rPr lang="sk-SK" dirty="0">
                <a:solidFill>
                  <a:srgbClr val="000066"/>
                </a:solidFill>
                <a:latin typeface="Courier New" pitchFamily="49" charset="0"/>
                <a:ea typeface="MS Mincho" pitchFamily="49" charset="-128"/>
              </a:rPr>
              <a:t>%rsp,%rdi</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40074e:	</a:t>
            </a:r>
            <a:r>
              <a:rPr lang="sk-SK" dirty="0" smtClean="0">
                <a:solidFill>
                  <a:srgbClr val="000066"/>
                </a:solidFill>
                <a:latin typeface="Courier New" pitchFamily="49" charset="0"/>
                <a:ea typeface="MS Mincho" pitchFamily="49" charset="-128"/>
              </a:rPr>
              <a:t>callq  </a:t>
            </a:r>
            <a:r>
              <a:rPr lang="sk-SK" dirty="0">
                <a:solidFill>
                  <a:srgbClr val="000066"/>
                </a:solidFill>
                <a:latin typeface="Courier New" pitchFamily="49" charset="0"/>
                <a:ea typeface="MS Mincho" pitchFamily="49" charset="-128"/>
              </a:rPr>
              <a:t>400570 &lt;puts@plt&gt;</a:t>
            </a:r>
          </a:p>
          <a:p>
            <a:pPr algn="l">
              <a:tabLst>
                <a:tab pos="457200" algn="l"/>
                <a:tab pos="1485900" algn="l"/>
                <a:tab pos="3771900" algn="l"/>
                <a:tab pos="3943350" algn="l"/>
              </a:tabLst>
              <a:defRPr/>
            </a:pPr>
            <a:r>
              <a:rPr lang="sk-SK" dirty="0">
                <a:solidFill>
                  <a:srgbClr val="FF0000"/>
                </a:solidFill>
                <a:latin typeface="Courier New" pitchFamily="49" charset="0"/>
                <a:ea typeface="MS Mincho" pitchFamily="49" charset="-128"/>
              </a:rPr>
              <a:t>  400753:	</a:t>
            </a:r>
            <a:r>
              <a:rPr lang="sk-SK" dirty="0" smtClean="0">
                <a:solidFill>
                  <a:srgbClr val="FF0000"/>
                </a:solidFill>
                <a:latin typeface="Courier New" pitchFamily="49" charset="0"/>
                <a:ea typeface="MS Mincho" pitchFamily="49" charset="-128"/>
              </a:rPr>
              <a:t>mov    </a:t>
            </a:r>
            <a:r>
              <a:rPr lang="sk-SK" dirty="0">
                <a:solidFill>
                  <a:srgbClr val="FF0000"/>
                </a:solidFill>
                <a:latin typeface="Courier New" pitchFamily="49" charset="0"/>
                <a:ea typeface="MS Mincho" pitchFamily="49" charset="-128"/>
              </a:rPr>
              <a:t>0x8(%rsp),%</a:t>
            </a:r>
            <a:r>
              <a:rPr lang="sk-SK" dirty="0" smtClean="0">
                <a:solidFill>
                  <a:srgbClr val="FF0000"/>
                </a:solidFill>
                <a:latin typeface="Courier New" pitchFamily="49" charset="0"/>
                <a:ea typeface="MS Mincho" pitchFamily="49" charset="-128"/>
              </a:rPr>
              <a:t>rax		</a:t>
            </a:r>
            <a:r>
              <a:rPr lang="sk-SK" dirty="0" smtClean="0">
                <a:solidFill>
                  <a:srgbClr val="000066"/>
                </a:solidFill>
                <a:latin typeface="Courier New" pitchFamily="49" charset="0"/>
                <a:ea typeface="MS Mincho" pitchFamily="49" charset="-128"/>
              </a:rPr>
              <a:t># get canary from stack</a:t>
            </a:r>
            <a:endParaRPr lang="sk-SK" dirty="0">
              <a:solidFill>
                <a:srgbClr val="000066"/>
              </a:solidFill>
              <a:latin typeface="Courier New" pitchFamily="49" charset="0"/>
              <a:ea typeface="MS Mincho" pitchFamily="49" charset="-128"/>
            </a:endParaRPr>
          </a:p>
          <a:p>
            <a:pPr algn="l">
              <a:tabLst>
                <a:tab pos="457200" algn="l"/>
                <a:tab pos="1485900" algn="l"/>
                <a:tab pos="3771900" algn="l"/>
                <a:tab pos="3943350" algn="l"/>
              </a:tabLst>
              <a:defRPr/>
            </a:pPr>
            <a:r>
              <a:rPr lang="sk-SK" dirty="0">
                <a:solidFill>
                  <a:srgbClr val="FF0000"/>
                </a:solidFill>
                <a:latin typeface="Courier New" pitchFamily="49" charset="0"/>
                <a:ea typeface="MS Mincho" pitchFamily="49" charset="-128"/>
              </a:rPr>
              <a:t>  400758:	</a:t>
            </a:r>
            <a:r>
              <a:rPr lang="sk-SK" dirty="0" smtClean="0">
                <a:solidFill>
                  <a:srgbClr val="FF0000"/>
                </a:solidFill>
                <a:latin typeface="Courier New" pitchFamily="49" charset="0"/>
                <a:ea typeface="MS Mincho" pitchFamily="49" charset="-128"/>
              </a:rPr>
              <a:t>xor    </a:t>
            </a:r>
            <a:r>
              <a:rPr lang="sk-SK" dirty="0">
                <a:solidFill>
                  <a:srgbClr val="FF0000"/>
                </a:solidFill>
                <a:latin typeface="Courier New" pitchFamily="49" charset="0"/>
                <a:ea typeface="MS Mincho" pitchFamily="49" charset="-128"/>
              </a:rPr>
              <a:t>%fs:0x28,%</a:t>
            </a:r>
            <a:r>
              <a:rPr lang="sk-SK" dirty="0" smtClean="0">
                <a:solidFill>
                  <a:srgbClr val="FF0000"/>
                </a:solidFill>
                <a:latin typeface="Courier New" pitchFamily="49" charset="0"/>
                <a:ea typeface="MS Mincho" pitchFamily="49" charset="-128"/>
              </a:rPr>
              <a:t>rax		</a:t>
            </a:r>
            <a:r>
              <a:rPr lang="sk-SK" dirty="0" smtClean="0">
                <a:solidFill>
                  <a:srgbClr val="000066"/>
                </a:solidFill>
                <a:latin typeface="Courier New" pitchFamily="49" charset="0"/>
                <a:ea typeface="MS Mincho" pitchFamily="49" charset="-128"/>
              </a:rPr>
              <a:t># compare two canaries</a:t>
            </a:r>
            <a:endParaRPr lang="sk-SK" dirty="0">
              <a:solidFill>
                <a:srgbClr val="000066"/>
              </a:solidFill>
              <a:latin typeface="Courier New" pitchFamily="49" charset="0"/>
              <a:ea typeface="MS Mincho" pitchFamily="49" charset="-128"/>
            </a:endParaRPr>
          </a:p>
          <a:p>
            <a:pPr algn="l">
              <a:tabLst>
                <a:tab pos="457200" algn="l"/>
                <a:tab pos="1485900" algn="l"/>
                <a:tab pos="3771900" algn="l"/>
                <a:tab pos="3943350" algn="l"/>
              </a:tabLst>
              <a:defRPr/>
            </a:pPr>
            <a:r>
              <a:rPr lang="sk-SK" dirty="0" smtClean="0">
                <a:solidFill>
                  <a:srgbClr val="000066"/>
                </a:solidFill>
                <a:latin typeface="Courier New" pitchFamily="49" charset="0"/>
                <a:ea typeface="MS Mincho" pitchFamily="49" charset="-128"/>
              </a:rPr>
              <a:t>  400761</a:t>
            </a:r>
            <a:r>
              <a:rPr lang="sk-SK" dirty="0">
                <a:solidFill>
                  <a:srgbClr val="000066"/>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je     </a:t>
            </a:r>
            <a:r>
              <a:rPr lang="sk-SK" dirty="0">
                <a:solidFill>
                  <a:srgbClr val="000066"/>
                </a:solidFill>
                <a:latin typeface="Courier New" pitchFamily="49" charset="0"/>
                <a:ea typeface="MS Mincho" pitchFamily="49" charset="-128"/>
              </a:rPr>
              <a:t>400768 &lt;echo+0x39&gt;</a:t>
            </a:r>
          </a:p>
          <a:p>
            <a:pPr algn="l">
              <a:tabLst>
                <a:tab pos="457200" algn="l"/>
                <a:tab pos="1485900" algn="l"/>
                <a:tab pos="3771900" algn="l"/>
                <a:tab pos="3943350" algn="l"/>
              </a:tabLst>
              <a:defRPr/>
            </a:pPr>
            <a:r>
              <a:rPr lang="sk-SK" dirty="0">
                <a:solidFill>
                  <a:srgbClr val="FF0000"/>
                </a:solidFill>
                <a:latin typeface="Courier New" pitchFamily="49" charset="0"/>
                <a:ea typeface="MS Mincho" pitchFamily="49" charset="-128"/>
              </a:rPr>
              <a:t>  400763:	</a:t>
            </a:r>
            <a:r>
              <a:rPr lang="sk-SK" dirty="0" smtClean="0">
                <a:solidFill>
                  <a:srgbClr val="FF0000"/>
                </a:solidFill>
                <a:latin typeface="Courier New" pitchFamily="49" charset="0"/>
                <a:ea typeface="MS Mincho" pitchFamily="49" charset="-128"/>
              </a:rPr>
              <a:t>callq  </a:t>
            </a:r>
            <a:r>
              <a:rPr lang="sk-SK" dirty="0">
                <a:solidFill>
                  <a:srgbClr val="FF0000"/>
                </a:solidFill>
                <a:latin typeface="Courier New" pitchFamily="49" charset="0"/>
                <a:ea typeface="MS Mincho" pitchFamily="49" charset="-128"/>
              </a:rPr>
              <a:t>400580 &lt;__stack_chk_fail@plt&gt;</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400768:	</a:t>
            </a:r>
            <a:r>
              <a:rPr lang="sk-SK" dirty="0" smtClean="0">
                <a:solidFill>
                  <a:srgbClr val="000066"/>
                </a:solidFill>
                <a:latin typeface="Courier New" pitchFamily="49" charset="0"/>
                <a:ea typeface="MS Mincho" pitchFamily="49" charset="-128"/>
              </a:rPr>
              <a:t>add    </a:t>
            </a:r>
            <a:r>
              <a:rPr lang="sk-SK" dirty="0">
                <a:solidFill>
                  <a:srgbClr val="000066"/>
                </a:solidFill>
                <a:latin typeface="Courier New" pitchFamily="49" charset="0"/>
                <a:ea typeface="MS Mincho" pitchFamily="49" charset="-128"/>
              </a:rPr>
              <a:t>$0x18,%rsp</a:t>
            </a:r>
          </a:p>
          <a:p>
            <a:pPr algn="l">
              <a:tabLst>
                <a:tab pos="457200" algn="l"/>
                <a:tab pos="1485900" algn="l"/>
                <a:tab pos="3771900" algn="l"/>
                <a:tab pos="3943350" algn="l"/>
              </a:tabLst>
              <a:defRPr/>
            </a:pPr>
            <a:r>
              <a:rPr lang="sk-SK" dirty="0">
                <a:solidFill>
                  <a:srgbClr val="000066"/>
                </a:solidFill>
                <a:latin typeface="Courier New" pitchFamily="49" charset="0"/>
                <a:ea typeface="MS Mincho" pitchFamily="49" charset="-128"/>
              </a:rPr>
              <a:t>  40076c:	</a:t>
            </a:r>
            <a:r>
              <a:rPr lang="sk-SK" dirty="0" smtClean="0">
                <a:solidFill>
                  <a:srgbClr val="000066"/>
                </a:solidFill>
                <a:latin typeface="Courier New" pitchFamily="49" charset="0"/>
                <a:ea typeface="MS Mincho" pitchFamily="49" charset="-128"/>
              </a:rPr>
              <a:t>retq </a:t>
            </a:r>
            <a:endParaRPr lang="ro-RO" dirty="0">
              <a:solidFill>
                <a:srgbClr val="000066"/>
              </a:solidFill>
              <a:latin typeface="Courier New" pitchFamily="49" charset="0"/>
              <a:ea typeface="MS Mincho" pitchFamily="49" charset="-128"/>
            </a:endParaRPr>
          </a:p>
        </p:txBody>
      </p:sp>
      <p:sp>
        <p:nvSpPr>
          <p:cNvPr id="6" name="TextBox 5"/>
          <p:cNvSpPr txBox="1"/>
          <p:nvPr/>
        </p:nvSpPr>
        <p:spPr>
          <a:xfrm>
            <a:off x="92075" y="1221363"/>
            <a:ext cx="883575" cy="461665"/>
          </a:xfrm>
          <a:prstGeom prst="rect">
            <a:avLst/>
          </a:prstGeom>
          <a:noFill/>
        </p:spPr>
        <p:txBody>
          <a:bodyPr wrap="none" rtlCol="0">
            <a:spAutoFit/>
          </a:bodyPr>
          <a:lstStyle/>
          <a:p>
            <a:r>
              <a:rPr lang="en-US" dirty="0" smtClean="0">
                <a:solidFill>
                  <a:srgbClr val="000066"/>
                </a:solidFill>
                <a:latin typeface="Calibri" pitchFamily="34" charset="0"/>
              </a:rPr>
              <a:t>echo:</a:t>
            </a:r>
          </a:p>
        </p:txBody>
      </p:sp>
    </p:spTree>
    <p:extLst>
      <p:ext uri="{BB962C8B-B14F-4D97-AF65-F5344CB8AC3E}">
        <p14:creationId xmlns:p14="http://schemas.microsoft.com/office/powerpoint/2010/main" val="2612399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100" y="493713"/>
            <a:ext cx="6489700" cy="573087"/>
          </a:xfrm>
        </p:spPr>
        <p:txBody>
          <a:bodyPr/>
          <a:lstStyle/>
          <a:p>
            <a:pPr eaLnBrk="1" hangingPunct="1"/>
            <a:r>
              <a:rPr lang="en-US" dirty="0" smtClean="0"/>
              <a:t>Setting Up Canary</a:t>
            </a:r>
          </a:p>
        </p:txBody>
      </p:sp>
      <p:sp>
        <p:nvSpPr>
          <p:cNvPr id="360451" name="Rectangle 3"/>
          <p:cNvSpPr>
            <a:spLocks noChangeArrowheads="1"/>
          </p:cNvSpPr>
          <p:nvPr/>
        </p:nvSpPr>
        <p:spPr bwMode="auto">
          <a:xfrm>
            <a:off x="2624432" y="5029200"/>
            <a:ext cx="6183312" cy="1423467"/>
          </a:xfrm>
          <a:prstGeom prst="rect">
            <a:avLst/>
          </a:prstGeom>
          <a:solidFill>
            <a:schemeClr val="bg1">
              <a:lumMod val="95000"/>
            </a:schemeClr>
          </a:solidFill>
          <a:ln w="12700">
            <a:solidFill>
              <a:schemeClr val="tx1"/>
            </a:solidFill>
            <a:miter lim="800000"/>
            <a:headEnd/>
            <a:tailEnd/>
          </a:ln>
          <a:effectLst/>
        </p:spPr>
        <p:txBody>
          <a:bodyPr lIns="90487" tIns="44450" rIns="90487" bIns="44450">
            <a:spAutoFit/>
          </a:bodyPr>
          <a:lstStyle/>
          <a:p>
            <a:pPr algn="l">
              <a:tabLst>
                <a:tab pos="457200" algn="l"/>
                <a:tab pos="1543050" algn="l"/>
              </a:tabLst>
              <a:defRPr/>
            </a:pPr>
            <a:r>
              <a:rPr lang="en-US" sz="1600" dirty="0">
                <a:solidFill>
                  <a:srgbClr val="000066"/>
                </a:solidFill>
                <a:latin typeface="Courier New" pitchFamily="49" charset="0"/>
                <a:ea typeface="MS Mincho" pitchFamily="49" charset="-128"/>
              </a:rPr>
              <a:t>echo:</a:t>
            </a:r>
          </a:p>
          <a:p>
            <a:pPr algn="l">
              <a:tabLst>
                <a:tab pos="457200" algn="l"/>
                <a:tab pos="1543050" algn="l"/>
              </a:tabLst>
              <a:defRPr/>
            </a:pPr>
            <a:r>
              <a:rPr lang="en-US" sz="1600" dirty="0" smtClean="0">
                <a:solidFill>
                  <a:srgbClr val="000066"/>
                </a:solidFill>
                <a:latin typeface="Courier New" pitchFamily="49" charset="0"/>
                <a:ea typeface="MS Mincho" pitchFamily="49" charset="-128"/>
              </a:rPr>
              <a:t>	. . .</a:t>
            </a:r>
          </a:p>
          <a:p>
            <a:pPr algn="l">
              <a:tabLst>
                <a:tab pos="457200" algn="l"/>
                <a:tab pos="1543050"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a:solidFill>
                  <a:srgbClr val="000066"/>
                </a:solidFill>
                <a:latin typeface="Courier New" pitchFamily="49" charset="0"/>
                <a:ea typeface="MS Mincho" pitchFamily="49" charset="-128"/>
              </a:rPr>
              <a:t>	%fs:40, %</a:t>
            </a:r>
            <a:r>
              <a:rPr lang="en-US" sz="1600" dirty="0" err="1" smtClean="0">
                <a:solidFill>
                  <a:srgbClr val="000066"/>
                </a:solidFill>
                <a:latin typeface="Courier New" pitchFamily="49" charset="0"/>
                <a:ea typeface="MS Mincho" pitchFamily="49" charset="-128"/>
              </a:rPr>
              <a:t>rax</a:t>
            </a:r>
            <a:r>
              <a:rPr lang="en-US" sz="1600" dirty="0" smtClean="0">
                <a:solidFill>
                  <a:srgbClr val="000066"/>
                </a:solidFill>
                <a:latin typeface="Courier New" pitchFamily="49" charset="0"/>
                <a:ea typeface="MS Mincho" pitchFamily="49" charset="-128"/>
              </a:rPr>
              <a:t>  # Get canary</a:t>
            </a:r>
            <a:endParaRPr lang="en-US" sz="1600" dirty="0">
              <a:solidFill>
                <a:srgbClr val="000066"/>
              </a:solidFill>
              <a:latin typeface="Courier New" pitchFamily="49" charset="0"/>
              <a:ea typeface="MS Mincho" pitchFamily="49" charset="-128"/>
            </a:endParaRPr>
          </a:p>
          <a:p>
            <a:pPr algn="l">
              <a:tabLst>
                <a:tab pos="457200" algn="l"/>
                <a:tab pos="1543050" algn="l"/>
              </a:tabLst>
              <a:defRPr/>
            </a:pP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movq</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rax</a:t>
            </a:r>
            <a:r>
              <a:rPr lang="en-US" sz="1600" dirty="0">
                <a:solidFill>
                  <a:srgbClr val="000066"/>
                </a:solidFill>
                <a:latin typeface="Courier New" pitchFamily="49" charset="0"/>
                <a:ea typeface="MS Mincho" pitchFamily="49" charset="-128"/>
              </a:rPr>
              <a:t>, 8(%</a:t>
            </a:r>
            <a:r>
              <a:rPr lang="en-US" sz="1600" dirty="0" err="1">
                <a:solidFill>
                  <a:srgbClr val="000066"/>
                </a:solidFill>
                <a:latin typeface="Courier New" pitchFamily="49" charset="0"/>
                <a:ea typeface="MS Mincho" pitchFamily="49" charset="-128"/>
              </a:rPr>
              <a:t>rsp</a:t>
            </a:r>
            <a:r>
              <a:rPr lang="en-US" sz="1600" dirty="0" smtClean="0">
                <a:solidFill>
                  <a:srgbClr val="000066"/>
                </a:solidFill>
                <a:latin typeface="Courier New" pitchFamily="49" charset="0"/>
                <a:ea typeface="MS Mincho" pitchFamily="49" charset="-128"/>
              </a:rPr>
              <a:t>) # Place on stack</a:t>
            </a:r>
            <a:endParaRPr lang="en-US" sz="1600" dirty="0">
              <a:solidFill>
                <a:srgbClr val="000066"/>
              </a:solidFill>
              <a:latin typeface="Courier New" pitchFamily="49" charset="0"/>
              <a:ea typeface="MS Mincho" pitchFamily="49" charset="-128"/>
            </a:endParaRPr>
          </a:p>
          <a:p>
            <a:pPr algn="l">
              <a:tabLst>
                <a:tab pos="457200" algn="l"/>
                <a:tab pos="1543050" algn="l"/>
              </a:tabLst>
              <a:defRPr/>
            </a:pP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xorl</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eax</a:t>
            </a:r>
            <a:r>
              <a:rPr lang="en-US" sz="1600" dirty="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eax</a:t>
            </a: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 Erase canary</a:t>
            </a:r>
          </a:p>
          <a:p>
            <a:pPr algn="l">
              <a:tabLst>
                <a:tab pos="457200" algn="l"/>
                <a:tab pos="1543050" algn="l"/>
              </a:tabLst>
              <a:defRPr/>
            </a:pPr>
            <a:r>
              <a:rPr lang="en-US" sz="1600" dirty="0" smtClean="0">
                <a:solidFill>
                  <a:srgbClr val="000066"/>
                </a:solidFill>
                <a:latin typeface="Courier New" pitchFamily="49" charset="0"/>
                <a:ea typeface="MS Mincho" pitchFamily="49" charset="-128"/>
              </a:rPr>
              <a:t>	. </a:t>
            </a:r>
            <a:r>
              <a:rPr lang="en-US" sz="1600" dirty="0">
                <a:solidFill>
                  <a:srgbClr val="000066"/>
                </a:solidFill>
                <a:latin typeface="Courier New" pitchFamily="49" charset="0"/>
                <a:ea typeface="MS Mincho" pitchFamily="49" charset="-128"/>
              </a:rPr>
              <a:t>. .</a:t>
            </a:r>
          </a:p>
        </p:txBody>
      </p:sp>
      <p:sp>
        <p:nvSpPr>
          <p:cNvPr id="25604" name="Rectangle 4"/>
          <p:cNvSpPr>
            <a:spLocks noChangeArrowheads="1"/>
          </p:cNvSpPr>
          <p:nvPr/>
        </p:nvSpPr>
        <p:spPr bwMode="auto">
          <a:xfrm>
            <a:off x="3663950" y="1372497"/>
            <a:ext cx="5105400" cy="1645066"/>
          </a:xfrm>
          <a:prstGeom prst="rect">
            <a:avLst/>
          </a:prstGeom>
          <a:solidFill>
            <a:srgbClr val="F6F5BD"/>
          </a:solidFill>
          <a:ln w="12700">
            <a:solidFill>
              <a:schemeClr val="tx1"/>
            </a:solidFill>
            <a:miter lim="800000"/>
            <a:headEnd/>
            <a:tailEnd/>
          </a:ln>
        </p:spPr>
        <p:txBody>
          <a:bodyPr lIns="90487" tIns="44450" rIns="90487" bIns="44450">
            <a:spAutoFit/>
          </a:bodyPr>
          <a:lstStyle/>
          <a:p>
            <a:pPr algn="l">
              <a:tabLst>
                <a:tab pos="457200" algn="l"/>
                <a:tab pos="1485900" algn="l"/>
              </a:tabLst>
            </a:pPr>
            <a:r>
              <a:rPr lang="en-US" sz="1600" dirty="0">
                <a:solidFill>
                  <a:srgbClr val="000066"/>
                </a:solidFill>
                <a:latin typeface="Courier New" pitchFamily="49" charset="0"/>
                <a:ea typeface="MS Mincho" pitchFamily="49" charset="-128"/>
              </a:rPr>
              <a:t>/* Echo Line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void 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 Way too small!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gets(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puts(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17" name="TextBox 16"/>
          <p:cNvSpPr txBox="1">
            <a:spLocks noChangeArrowheads="1"/>
          </p:cNvSpPr>
          <p:nvPr/>
        </p:nvSpPr>
        <p:spPr bwMode="auto">
          <a:xfrm>
            <a:off x="332325" y="1001789"/>
            <a:ext cx="1908175" cy="369887"/>
          </a:xfrm>
          <a:prstGeom prst="rect">
            <a:avLst/>
          </a:prstGeom>
          <a:noFill/>
          <a:ln w="9525">
            <a:noFill/>
            <a:miter lim="800000"/>
            <a:headEnd/>
            <a:tailEnd/>
          </a:ln>
        </p:spPr>
        <p:txBody>
          <a:bodyPr wrap="none">
            <a:spAutoFit/>
          </a:bodyPr>
          <a:lstStyle/>
          <a:p>
            <a:r>
              <a:rPr lang="en-US" i="1" dirty="0">
                <a:solidFill>
                  <a:srgbClr val="C00000"/>
                </a:solidFill>
                <a:latin typeface="Calibri" pitchFamily="34" charset="0"/>
              </a:rPr>
              <a:t>Before call to gets</a:t>
            </a:r>
          </a:p>
        </p:txBody>
      </p:sp>
      <p:graphicFrame>
        <p:nvGraphicFramePr>
          <p:cNvPr id="18" name="Table 17"/>
          <p:cNvGraphicFramePr>
            <a:graphicFrameLocks noGrp="1"/>
          </p:cNvGraphicFramePr>
          <p:nvPr>
            <p:extLst>
              <p:ext uri="{D42A27DB-BD31-4B8C-83A1-F6EECF244321}">
                <p14:modId xmlns:p14="http://schemas.microsoft.com/office/powerpoint/2010/main" val="2910847757"/>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f6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gridSpan="8">
                  <a:txBody>
                    <a:bodyPr/>
                    <a:lstStyle/>
                    <a:p>
                      <a:pPr algn="ctr"/>
                      <a:r>
                        <a:rPr lang="en-US" b="1" dirty="0" smtClean="0">
                          <a:latin typeface="Courier New" panose="02070309020205020404" pitchFamily="49" charset="0"/>
                          <a:cs typeface="Courier New" panose="02070309020205020404" pitchFamily="49" charset="0"/>
                        </a:rPr>
                        <a:t>Canary (8</a:t>
                      </a:r>
                      <a:r>
                        <a:rPr lang="en-US" b="1" baseline="0" dirty="0" smtClean="0">
                          <a:latin typeface="Courier New" panose="02070309020205020404" pitchFamily="49" charset="0"/>
                          <a:cs typeface="Courier New" panose="02070309020205020404" pitchFamily="49" charset="0"/>
                        </a:rPr>
                        <a:t> bytes)</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[3]</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[2]</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[1]</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19" name="TextBox 18"/>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20" name="Straight Arrow Connector 19"/>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895822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100" y="493713"/>
            <a:ext cx="6489700" cy="573087"/>
          </a:xfrm>
        </p:spPr>
        <p:txBody>
          <a:bodyPr/>
          <a:lstStyle/>
          <a:p>
            <a:pPr eaLnBrk="1" hangingPunct="1"/>
            <a:r>
              <a:rPr lang="en-US" dirty="0" smtClean="0"/>
              <a:t>Checking Canary</a:t>
            </a:r>
          </a:p>
        </p:txBody>
      </p:sp>
      <p:sp>
        <p:nvSpPr>
          <p:cNvPr id="360451" name="Rectangle 3"/>
          <p:cNvSpPr>
            <a:spLocks noChangeArrowheads="1"/>
          </p:cNvSpPr>
          <p:nvPr/>
        </p:nvSpPr>
        <p:spPr bwMode="auto">
          <a:xfrm>
            <a:off x="2365375" y="5000249"/>
            <a:ext cx="6626225" cy="14234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543050" algn="l"/>
              </a:tabLst>
              <a:defRPr/>
            </a:pPr>
            <a:r>
              <a:rPr lang="en-US" sz="1600" dirty="0">
                <a:solidFill>
                  <a:srgbClr val="000066"/>
                </a:solidFill>
                <a:latin typeface="Courier New" pitchFamily="49" charset="0"/>
                <a:ea typeface="MS Mincho" pitchFamily="49" charset="-128"/>
              </a:rPr>
              <a:t>echo:</a:t>
            </a:r>
          </a:p>
          <a:p>
            <a:pPr algn="l">
              <a:tabLst>
                <a:tab pos="457200" algn="l"/>
                <a:tab pos="1543050" algn="l"/>
              </a:tabLst>
              <a:defRPr/>
            </a:pPr>
            <a:r>
              <a:rPr lang="en-US" sz="1600" dirty="0" smtClean="0">
                <a:solidFill>
                  <a:srgbClr val="000066"/>
                </a:solidFill>
                <a:latin typeface="Courier New" pitchFamily="49" charset="0"/>
                <a:ea typeface="MS Mincho" pitchFamily="49" charset="-128"/>
              </a:rPr>
              <a:t>	. . .</a:t>
            </a:r>
          </a:p>
          <a:p>
            <a:pPr algn="l">
              <a:tabLst>
                <a:tab pos="457200" algn="l"/>
                <a:tab pos="1543050" algn="l"/>
              </a:tabLst>
              <a:defRPr/>
            </a:pP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movq</a:t>
            </a:r>
            <a:r>
              <a:rPr lang="en-US" sz="1600" dirty="0">
                <a:solidFill>
                  <a:srgbClr val="000066"/>
                </a:solidFill>
                <a:latin typeface="Courier New" pitchFamily="49" charset="0"/>
                <a:ea typeface="MS Mincho" pitchFamily="49" charset="-128"/>
              </a:rPr>
              <a:t>	8(%</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rax</a:t>
            </a:r>
            <a:r>
              <a:rPr lang="en-US" sz="1600" dirty="0" smtClean="0">
                <a:solidFill>
                  <a:srgbClr val="000066"/>
                </a:solidFill>
                <a:latin typeface="Courier New" pitchFamily="49" charset="0"/>
                <a:ea typeface="MS Mincho" pitchFamily="49" charset="-128"/>
              </a:rPr>
              <a:t>     # Retrieve from stack</a:t>
            </a:r>
            <a:endParaRPr lang="en-US" sz="1600" dirty="0">
              <a:solidFill>
                <a:srgbClr val="000066"/>
              </a:solidFill>
              <a:latin typeface="Courier New" pitchFamily="49" charset="0"/>
              <a:ea typeface="MS Mincho" pitchFamily="49" charset="-128"/>
            </a:endParaRPr>
          </a:p>
          <a:p>
            <a:pPr algn="l">
              <a:tabLst>
                <a:tab pos="457200" algn="l"/>
                <a:tab pos="1543050" algn="l"/>
              </a:tabLst>
              <a:defRPr/>
            </a:pP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xorq</a:t>
            </a:r>
            <a:r>
              <a:rPr lang="en-US" sz="1600" dirty="0">
                <a:solidFill>
                  <a:srgbClr val="000066"/>
                </a:solidFill>
                <a:latin typeface="Courier New" pitchFamily="49" charset="0"/>
                <a:ea typeface="MS Mincho" pitchFamily="49" charset="-128"/>
              </a:rPr>
              <a:t>	%fs:40, %</a:t>
            </a:r>
            <a:r>
              <a:rPr lang="en-US" sz="1600" dirty="0" err="1" smtClean="0">
                <a:solidFill>
                  <a:srgbClr val="000066"/>
                </a:solidFill>
                <a:latin typeface="Courier New" pitchFamily="49" charset="0"/>
                <a:ea typeface="MS Mincho" pitchFamily="49" charset="-128"/>
              </a:rPr>
              <a:t>rax</a:t>
            </a:r>
            <a:r>
              <a:rPr lang="en-US" sz="1600" dirty="0" smtClean="0">
                <a:solidFill>
                  <a:srgbClr val="000066"/>
                </a:solidFill>
                <a:latin typeface="Courier New" pitchFamily="49" charset="0"/>
                <a:ea typeface="MS Mincho" pitchFamily="49" charset="-128"/>
              </a:rPr>
              <a:t>      # Compare to canary</a:t>
            </a:r>
            <a:endParaRPr lang="en-US" sz="1600" dirty="0">
              <a:solidFill>
                <a:srgbClr val="000066"/>
              </a:solidFill>
              <a:latin typeface="Courier New" pitchFamily="49" charset="0"/>
              <a:ea typeface="MS Mincho" pitchFamily="49" charset="-128"/>
            </a:endParaRPr>
          </a:p>
          <a:p>
            <a:pPr algn="l">
              <a:tabLst>
                <a:tab pos="457200" algn="l"/>
                <a:tab pos="1543050" algn="l"/>
              </a:tabLst>
              <a:defRPr/>
            </a:pPr>
            <a:r>
              <a:rPr lang="en-US" sz="1600" dirty="0">
                <a:solidFill>
                  <a:srgbClr val="000066"/>
                </a:solidFill>
                <a:latin typeface="Courier New" pitchFamily="49" charset="0"/>
                <a:ea typeface="MS Mincho" pitchFamily="49" charset="-128"/>
              </a:rPr>
              <a:t>	je	.</a:t>
            </a:r>
            <a:r>
              <a:rPr lang="en-US" sz="1600" dirty="0" smtClean="0">
                <a:solidFill>
                  <a:srgbClr val="000066"/>
                </a:solidFill>
                <a:latin typeface="Courier New" pitchFamily="49" charset="0"/>
                <a:ea typeface="MS Mincho" pitchFamily="49" charset="-128"/>
              </a:rPr>
              <a:t>L6               # If same, OK</a:t>
            </a:r>
            <a:endParaRPr lang="en-US" sz="1600" dirty="0">
              <a:solidFill>
                <a:srgbClr val="000066"/>
              </a:solidFill>
              <a:latin typeface="Courier New" pitchFamily="49" charset="0"/>
              <a:ea typeface="MS Mincho" pitchFamily="49" charset="-128"/>
            </a:endParaRPr>
          </a:p>
          <a:p>
            <a:pPr algn="l">
              <a:tabLst>
                <a:tab pos="457200" algn="l"/>
                <a:tab pos="1543050" algn="l"/>
              </a:tabLst>
              <a:defRPr/>
            </a:pPr>
            <a:r>
              <a:rPr lang="en-US" sz="1600" dirty="0">
                <a:solidFill>
                  <a:srgbClr val="000066"/>
                </a:solidFill>
                <a:latin typeface="Courier New" pitchFamily="49" charset="0"/>
                <a:ea typeface="MS Mincho" pitchFamily="49" charset="-128"/>
              </a:rPr>
              <a:t>	call	</a:t>
            </a:r>
            <a:r>
              <a:rPr lang="en-US" sz="1600" dirty="0" smtClean="0">
                <a:solidFill>
                  <a:srgbClr val="000066"/>
                </a:solidFill>
                <a:latin typeface="Courier New" pitchFamily="49" charset="0"/>
                <a:ea typeface="MS Mincho" pitchFamily="49" charset="-128"/>
              </a:rPr>
              <a:t>__</a:t>
            </a:r>
            <a:r>
              <a:rPr lang="en-US" sz="1600" dirty="0" err="1" smtClean="0">
                <a:solidFill>
                  <a:srgbClr val="000066"/>
                </a:solidFill>
                <a:latin typeface="Courier New" pitchFamily="49" charset="0"/>
                <a:ea typeface="MS Mincho" pitchFamily="49" charset="-128"/>
              </a:rPr>
              <a:t>stack_chk_fail</a:t>
            </a:r>
            <a:r>
              <a:rPr lang="en-US" sz="1600" dirty="0" smtClean="0">
                <a:solidFill>
                  <a:srgbClr val="000066"/>
                </a:solidFill>
                <a:latin typeface="Courier New" pitchFamily="49" charset="0"/>
                <a:ea typeface="MS Mincho" pitchFamily="49" charset="-128"/>
              </a:rPr>
              <a:t>  # FAIL</a:t>
            </a:r>
            <a:endParaRPr lang="en-US" sz="1600" dirty="0">
              <a:solidFill>
                <a:srgbClr val="000066"/>
              </a:solidFill>
              <a:latin typeface="Courier New" pitchFamily="49" charset="0"/>
              <a:ea typeface="MS Mincho" pitchFamily="49" charset="-128"/>
            </a:endParaRPr>
          </a:p>
        </p:txBody>
      </p:sp>
      <p:sp>
        <p:nvSpPr>
          <p:cNvPr id="3" name="TextBox 2"/>
          <p:cNvSpPr txBox="1"/>
          <p:nvPr/>
        </p:nvSpPr>
        <p:spPr>
          <a:xfrm>
            <a:off x="4191000" y="3758950"/>
            <a:ext cx="1834156" cy="369332"/>
          </a:xfrm>
          <a:prstGeom prst="rect">
            <a:avLst/>
          </a:prstGeom>
          <a:noFill/>
        </p:spPr>
        <p:txBody>
          <a:bodyPr wrap="none" rtlCol="0">
            <a:spAutoFit/>
          </a:bodyPr>
          <a:lstStyle/>
          <a:p>
            <a:r>
              <a:rPr lang="en-US" dirty="0" smtClean="0">
                <a:solidFill>
                  <a:srgbClr val="000066"/>
                </a:solidFill>
                <a:latin typeface="Calibri" pitchFamily="34" charset="0"/>
              </a:rPr>
              <a:t>Input: “</a:t>
            </a:r>
            <a:r>
              <a:rPr lang="en-US" i="1" dirty="0" smtClean="0">
                <a:solidFill>
                  <a:srgbClr val="000066"/>
                </a:solidFill>
                <a:latin typeface="Calibri" pitchFamily="34" charset="0"/>
              </a:rPr>
              <a:t>0123456”</a:t>
            </a:r>
          </a:p>
        </p:txBody>
      </p:sp>
      <p:sp>
        <p:nvSpPr>
          <p:cNvPr id="50" name="Rectangle 4"/>
          <p:cNvSpPr>
            <a:spLocks noChangeArrowheads="1"/>
          </p:cNvSpPr>
          <p:nvPr/>
        </p:nvSpPr>
        <p:spPr bwMode="auto">
          <a:xfrm>
            <a:off x="3663950" y="1372497"/>
            <a:ext cx="5105400" cy="1645066"/>
          </a:xfrm>
          <a:prstGeom prst="rect">
            <a:avLst/>
          </a:prstGeom>
          <a:solidFill>
            <a:srgbClr val="F6F5BD"/>
          </a:solidFill>
          <a:ln w="12700">
            <a:solidFill>
              <a:schemeClr val="tx1"/>
            </a:solidFill>
            <a:miter lim="800000"/>
            <a:headEnd/>
            <a:tailEnd/>
          </a:ln>
        </p:spPr>
        <p:txBody>
          <a:bodyPr lIns="90487" tIns="44450" rIns="90487" bIns="44450">
            <a:spAutoFit/>
          </a:bodyPr>
          <a:lstStyle/>
          <a:p>
            <a:pPr algn="l">
              <a:tabLst>
                <a:tab pos="457200" algn="l"/>
                <a:tab pos="1485900" algn="l"/>
              </a:tabLst>
            </a:pPr>
            <a:r>
              <a:rPr lang="en-US" sz="1600" dirty="0">
                <a:solidFill>
                  <a:srgbClr val="000066"/>
                </a:solidFill>
                <a:latin typeface="Courier New" pitchFamily="49" charset="0"/>
                <a:ea typeface="MS Mincho" pitchFamily="49" charset="-128"/>
              </a:rPr>
              <a:t>/* Echo Line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void 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 Way too small!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gets(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puts(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51" name="TextBox 50"/>
          <p:cNvSpPr txBox="1">
            <a:spLocks noChangeArrowheads="1"/>
          </p:cNvSpPr>
          <p:nvPr/>
        </p:nvSpPr>
        <p:spPr bwMode="auto">
          <a:xfrm>
            <a:off x="332325" y="1001789"/>
            <a:ext cx="1762085" cy="369332"/>
          </a:xfrm>
          <a:prstGeom prst="rect">
            <a:avLst/>
          </a:prstGeom>
          <a:noFill/>
          <a:ln w="9525">
            <a:noFill/>
            <a:miter lim="800000"/>
            <a:headEnd/>
            <a:tailEnd/>
          </a:ln>
        </p:spPr>
        <p:txBody>
          <a:bodyPr wrap="none">
            <a:spAutoFit/>
          </a:bodyPr>
          <a:lstStyle/>
          <a:p>
            <a:r>
              <a:rPr lang="en-US" i="1" dirty="0" smtClean="0">
                <a:solidFill>
                  <a:srgbClr val="C00000"/>
                </a:solidFill>
                <a:latin typeface="Calibri" pitchFamily="34" charset="0"/>
              </a:rPr>
              <a:t>After </a:t>
            </a:r>
            <a:r>
              <a:rPr lang="en-US" i="1" dirty="0">
                <a:solidFill>
                  <a:srgbClr val="C00000"/>
                </a:solidFill>
                <a:latin typeface="Calibri" pitchFamily="34" charset="0"/>
              </a:rPr>
              <a:t>call to gets</a:t>
            </a:r>
          </a:p>
        </p:txBody>
      </p:sp>
      <p:graphicFrame>
        <p:nvGraphicFramePr>
          <p:cNvPr id="52" name="Table 51"/>
          <p:cNvGraphicFramePr>
            <a:graphicFrameLocks noGrp="1"/>
          </p:cNvGraphicFramePr>
          <p:nvPr>
            <p:extLst>
              <p:ext uri="{D42A27DB-BD31-4B8C-83A1-F6EECF244321}">
                <p14:modId xmlns:p14="http://schemas.microsoft.com/office/powerpoint/2010/main" val="737390002"/>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f6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gridSpan="8">
                  <a:txBody>
                    <a:bodyPr/>
                    <a:lstStyle/>
                    <a:p>
                      <a:pPr algn="ctr"/>
                      <a:r>
                        <a:rPr lang="en-US" b="1" dirty="0" smtClean="0">
                          <a:latin typeface="Courier New" panose="02070309020205020404" pitchFamily="49" charset="0"/>
                          <a:cs typeface="Courier New" panose="02070309020205020404" pitchFamily="49" charset="0"/>
                        </a:rPr>
                        <a:t>Canary (8</a:t>
                      </a:r>
                      <a:r>
                        <a:rPr lang="en-US" b="1" baseline="0" dirty="0" smtClean="0">
                          <a:latin typeface="Courier New" panose="02070309020205020404" pitchFamily="49" charset="0"/>
                          <a:cs typeface="Courier New" panose="02070309020205020404" pitchFamily="49" charset="0"/>
                        </a:rPr>
                        <a:t> bytes)</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32</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53" name="TextBox 52"/>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54" name="Straight Arrow Connector 53"/>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40481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7650"/>
            <a:ext cx="8893175" cy="781050"/>
          </a:xfrm>
        </p:spPr>
        <p:txBody>
          <a:bodyPr/>
          <a:lstStyle/>
          <a:p>
            <a:r>
              <a:rPr lang="en-US" dirty="0" smtClean="0"/>
              <a:t>Return-Oriented Programming Attacks</a:t>
            </a:r>
            <a:endParaRPr lang="en-US" dirty="0"/>
          </a:p>
        </p:txBody>
      </p:sp>
      <p:sp>
        <p:nvSpPr>
          <p:cNvPr id="3" name="Content Placeholder 2"/>
          <p:cNvSpPr>
            <a:spLocks noGrp="1"/>
          </p:cNvSpPr>
          <p:nvPr>
            <p:ph idx="1"/>
          </p:nvPr>
        </p:nvSpPr>
        <p:spPr>
          <a:xfrm>
            <a:off x="290513" y="1066800"/>
            <a:ext cx="8307387" cy="5224462"/>
          </a:xfrm>
        </p:spPr>
        <p:txBody>
          <a:bodyPr/>
          <a:lstStyle/>
          <a:p>
            <a:r>
              <a:rPr lang="en-US" dirty="0" smtClean="0"/>
              <a:t>Challenge (for hackers)</a:t>
            </a:r>
          </a:p>
          <a:p>
            <a:pPr lvl="1"/>
            <a:r>
              <a:rPr lang="en-US" dirty="0" smtClean="0"/>
              <a:t>Stack randomization makes it hard to predict buffer location</a:t>
            </a:r>
          </a:p>
          <a:p>
            <a:pPr lvl="1"/>
            <a:r>
              <a:rPr lang="en-US" dirty="0" smtClean="0"/>
              <a:t>Marking stack </a:t>
            </a:r>
            <a:r>
              <a:rPr lang="en-US" dirty="0" err="1" smtClean="0"/>
              <a:t>nonexecutable</a:t>
            </a:r>
            <a:r>
              <a:rPr lang="en-US" dirty="0" smtClean="0"/>
              <a:t> makes it hard to insert binary code</a:t>
            </a:r>
          </a:p>
          <a:p>
            <a:r>
              <a:rPr lang="en-US" dirty="0" smtClean="0"/>
              <a:t>Alternative Strategy</a:t>
            </a:r>
          </a:p>
          <a:p>
            <a:pPr lvl="1"/>
            <a:r>
              <a:rPr lang="en-US" dirty="0" smtClean="0"/>
              <a:t>Use existing code</a:t>
            </a:r>
          </a:p>
          <a:p>
            <a:pPr lvl="2"/>
            <a:r>
              <a:rPr lang="en-US" dirty="0" smtClean="0"/>
              <a:t>E.g., library code from </a:t>
            </a:r>
            <a:r>
              <a:rPr lang="en-US" dirty="0" err="1" smtClean="0"/>
              <a:t>stdlib</a:t>
            </a:r>
            <a:endParaRPr lang="en-US" dirty="0" smtClean="0"/>
          </a:p>
          <a:p>
            <a:pPr lvl="1"/>
            <a:r>
              <a:rPr lang="en-US" dirty="0" smtClean="0"/>
              <a:t>String together fragments to achieve overall desired outcome</a:t>
            </a:r>
          </a:p>
          <a:p>
            <a:pPr lvl="1"/>
            <a:r>
              <a:rPr lang="en-US" i="1" dirty="0" smtClean="0"/>
              <a:t>Does not overcome stack canaries</a:t>
            </a:r>
          </a:p>
          <a:p>
            <a:r>
              <a:rPr lang="en-US" dirty="0" smtClean="0"/>
              <a:t>Construct program from </a:t>
            </a:r>
            <a:r>
              <a:rPr lang="en-US" i="1" dirty="0" smtClean="0"/>
              <a:t>gadgets</a:t>
            </a:r>
            <a:endParaRPr lang="en-US" dirty="0" smtClean="0"/>
          </a:p>
          <a:p>
            <a:pPr lvl="1"/>
            <a:r>
              <a:rPr lang="en-US" dirty="0" smtClean="0"/>
              <a:t>Sequence of instructions ending in </a:t>
            </a:r>
            <a:r>
              <a:rPr lang="en-US" b="1" dirty="0" smtClean="0">
                <a:latin typeface="Courier New"/>
                <a:cs typeface="Courier New"/>
              </a:rPr>
              <a:t>ret</a:t>
            </a:r>
          </a:p>
          <a:p>
            <a:pPr lvl="2"/>
            <a:r>
              <a:rPr lang="en-US" dirty="0"/>
              <a:t>E</a:t>
            </a:r>
            <a:r>
              <a:rPr lang="en-US" dirty="0" smtClean="0"/>
              <a:t>ncoded by single byte </a:t>
            </a:r>
            <a:r>
              <a:rPr lang="en-US" b="1" dirty="0" smtClean="0">
                <a:latin typeface="Courier New"/>
                <a:cs typeface="Courier New"/>
              </a:rPr>
              <a:t>0xc3</a:t>
            </a:r>
          </a:p>
          <a:p>
            <a:pPr lvl="1"/>
            <a:r>
              <a:rPr lang="en-US" dirty="0" smtClean="0">
                <a:latin typeface="Calibri"/>
                <a:cs typeface="Calibri"/>
              </a:rPr>
              <a:t>Code positions fixed from run to run</a:t>
            </a:r>
          </a:p>
          <a:p>
            <a:pPr lvl="1"/>
            <a:r>
              <a:rPr lang="en-US" dirty="0" smtClean="0">
                <a:latin typeface="Calibri"/>
                <a:cs typeface="Calibri"/>
              </a:rPr>
              <a:t>Code is executable</a:t>
            </a:r>
            <a:endParaRPr lang="en-US" dirty="0">
              <a:latin typeface="Calibri"/>
              <a:cs typeface="Calibri"/>
            </a:endParaRPr>
          </a:p>
        </p:txBody>
      </p:sp>
    </p:spTree>
    <p:extLst>
      <p:ext uri="{BB962C8B-B14F-4D97-AF65-F5344CB8AC3E}">
        <p14:creationId xmlns:p14="http://schemas.microsoft.com/office/powerpoint/2010/main" val="6474480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dissolve">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dissolv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Gadget Example #1</a:t>
            </a:r>
            <a:endParaRPr lang="en-US" dirty="0"/>
          </a:p>
        </p:txBody>
      </p:sp>
      <p:sp>
        <p:nvSpPr>
          <p:cNvPr id="12" name="Content Placeholder 11"/>
          <p:cNvSpPr>
            <a:spLocks noGrp="1"/>
          </p:cNvSpPr>
          <p:nvPr>
            <p:ph idx="1"/>
          </p:nvPr>
        </p:nvSpPr>
        <p:spPr>
          <a:xfrm>
            <a:off x="396875" y="5410199"/>
            <a:ext cx="7896225" cy="923925"/>
          </a:xfrm>
        </p:spPr>
        <p:txBody>
          <a:bodyPr/>
          <a:lstStyle/>
          <a:p>
            <a:r>
              <a:rPr lang="en-US" dirty="0" smtClean="0"/>
              <a:t>Use tail end of existing functions</a:t>
            </a:r>
            <a:endParaRPr lang="en-US" dirty="0"/>
          </a:p>
        </p:txBody>
      </p:sp>
      <p:sp>
        <p:nvSpPr>
          <p:cNvPr id="4" name="Rectangle 4"/>
          <p:cNvSpPr>
            <a:spLocks noChangeArrowheads="1"/>
          </p:cNvSpPr>
          <p:nvPr/>
        </p:nvSpPr>
        <p:spPr bwMode="auto">
          <a:xfrm>
            <a:off x="457200" y="1447800"/>
            <a:ext cx="3429000" cy="1320874"/>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long </a:t>
            </a:r>
            <a:r>
              <a:rPr lang="en-US" sz="1600" dirty="0" err="1">
                <a:solidFill>
                  <a:srgbClr val="000000"/>
                </a:solidFill>
                <a:latin typeface="Courier New" pitchFamily="49" charset="0"/>
                <a:ea typeface="MS Mincho" pitchFamily="49" charset="-128"/>
                <a:cs typeface="Arial" charset="0"/>
              </a:rPr>
              <a:t>ab_plus_c</a:t>
            </a:r>
            <a:endParaRPr lang="en-US" sz="1600" dirty="0">
              <a:solidFill>
                <a:srgbClr val="000000"/>
              </a:solidFill>
              <a:latin typeface="Courier New" pitchFamily="49" charset="0"/>
              <a:ea typeface="MS Mincho" pitchFamily="49" charset="-128"/>
              <a:cs typeface="Arial" charset="0"/>
            </a:endParaRPr>
          </a:p>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  (long a, long b, long c) {                                                             </a:t>
            </a:r>
          </a:p>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   return a*b + c;                                                                           </a:t>
            </a:r>
          </a:p>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a:t>
            </a:r>
          </a:p>
        </p:txBody>
      </p:sp>
      <p:grpSp>
        <p:nvGrpSpPr>
          <p:cNvPr id="10" name="Group 9"/>
          <p:cNvGrpSpPr/>
          <p:nvPr/>
        </p:nvGrpSpPr>
        <p:grpSpPr>
          <a:xfrm>
            <a:off x="1600200" y="3200400"/>
            <a:ext cx="5943600" cy="1708666"/>
            <a:chOff x="1600200" y="3200400"/>
            <a:chExt cx="5943600" cy="1708666"/>
          </a:xfrm>
        </p:grpSpPr>
        <p:sp>
          <p:nvSpPr>
            <p:cNvPr id="5" name="Rectangle 4"/>
            <p:cNvSpPr>
              <a:spLocks noChangeArrowheads="1"/>
            </p:cNvSpPr>
            <p:nvPr/>
          </p:nvSpPr>
          <p:spPr bwMode="auto">
            <a:xfrm>
              <a:off x="1600200" y="3200400"/>
              <a:ext cx="5943600" cy="1074653"/>
            </a:xfrm>
            <a:prstGeom prst="rect">
              <a:avLst/>
            </a:prstGeom>
            <a:solidFill>
              <a:srgbClr val="FF9999"/>
            </a:solidFill>
            <a:ln w="12700">
              <a:solidFill>
                <a:schemeClr val="tx1"/>
              </a:solidFill>
              <a:miter lim="800000"/>
              <a:headEnd/>
              <a:tailEnd/>
            </a:ln>
          </p:spPr>
          <p:txBody>
            <a:bodyPr wrap="square" lIns="90487" tIns="44450" rIns="90487" bIns="44450">
              <a:spAutoFit/>
            </a:bodyPr>
            <a:lstStyle/>
            <a:p>
              <a:pPr algn="l">
                <a:lnSpc>
                  <a:spcPct val="100000"/>
                </a:lnSpc>
                <a:tabLst>
                  <a:tab pos="457200" algn="l"/>
                  <a:tab pos="1485900" algn="l"/>
                </a:tabLst>
              </a:pPr>
              <a:r>
                <a:rPr lang="ro-RO" sz="1600" dirty="0">
                  <a:solidFill>
                    <a:srgbClr val="000000"/>
                  </a:solidFill>
                  <a:latin typeface="Courier New" pitchFamily="49" charset="0"/>
                  <a:ea typeface="MS Mincho" pitchFamily="49" charset="-128"/>
                  <a:cs typeface="Arial" charset="0"/>
                </a:rPr>
                <a:t>00000000004004d0 &lt;ab_plus_c&gt;:</a:t>
              </a:r>
            </a:p>
            <a:p>
              <a:pPr algn="l">
                <a:lnSpc>
                  <a:spcPct val="100000"/>
                </a:lnSpc>
                <a:tabLst>
                  <a:tab pos="457200" algn="l"/>
                  <a:tab pos="1485900" algn="l"/>
                </a:tabLst>
              </a:pPr>
              <a:r>
                <a:rPr lang="ro-RO" sz="1600" dirty="0">
                  <a:solidFill>
                    <a:srgbClr val="000000"/>
                  </a:solidFill>
                  <a:latin typeface="Courier New" pitchFamily="49" charset="0"/>
                  <a:ea typeface="MS Mincho" pitchFamily="49" charset="-128"/>
                  <a:cs typeface="Arial" charset="0"/>
                </a:rPr>
                <a:t>  4004d0:  48 0f af fe  imul %rsi,%rdi                                                </a:t>
              </a:r>
            </a:p>
            <a:p>
              <a:pPr algn="l">
                <a:lnSpc>
                  <a:spcPct val="100000"/>
                </a:lnSpc>
                <a:tabLst>
                  <a:tab pos="457200" algn="l"/>
                  <a:tab pos="1485900" algn="l"/>
                </a:tabLst>
              </a:pPr>
              <a:r>
                <a:rPr lang="ro-RO" sz="1600" dirty="0">
                  <a:solidFill>
                    <a:srgbClr val="000000"/>
                  </a:solidFill>
                  <a:latin typeface="Courier New" pitchFamily="49" charset="0"/>
                  <a:ea typeface="MS Mincho" pitchFamily="49" charset="-128"/>
                  <a:cs typeface="Arial" charset="0"/>
                </a:rPr>
                <a:t>  4004d4:  48 8d 04 17  lea (%rdi,%rdx,1),%rax                                   </a:t>
              </a:r>
            </a:p>
            <a:p>
              <a:pPr algn="l">
                <a:lnSpc>
                  <a:spcPct val="100000"/>
                </a:lnSpc>
                <a:tabLst>
                  <a:tab pos="457200" algn="l"/>
                  <a:tab pos="1485900" algn="l"/>
                </a:tabLst>
              </a:pPr>
              <a:r>
                <a:rPr lang="ro-RO" sz="1600" dirty="0">
                  <a:solidFill>
                    <a:srgbClr val="000000"/>
                  </a:solidFill>
                  <a:latin typeface="Courier New" pitchFamily="49" charset="0"/>
                  <a:ea typeface="MS Mincho" pitchFamily="49" charset="-128"/>
                  <a:cs typeface="Arial" charset="0"/>
                </a:rPr>
                <a:t>  4004d8:  c3           retq </a:t>
              </a:r>
              <a:endParaRPr lang="en-US" sz="1600" dirty="0">
                <a:solidFill>
                  <a:srgbClr val="000000"/>
                </a:solidFill>
                <a:latin typeface="Courier New" pitchFamily="49" charset="0"/>
                <a:ea typeface="MS Mincho" pitchFamily="49" charset="-128"/>
                <a:cs typeface="Arial" charset="0"/>
              </a:endParaRPr>
            </a:p>
          </p:txBody>
        </p:sp>
        <p:sp>
          <p:nvSpPr>
            <p:cNvPr id="6" name="Rectangle 5"/>
            <p:cNvSpPr/>
            <p:nvPr/>
          </p:nvSpPr>
          <p:spPr bwMode="auto">
            <a:xfrm>
              <a:off x="2895600" y="3733800"/>
              <a:ext cx="1600200" cy="541253"/>
            </a:xfrm>
            <a:prstGeom prst="rect">
              <a:avLst/>
            </a:prstGeom>
            <a:noFill/>
            <a:ln w="38100" cap="flat" cmpd="sng" algn="ctr">
              <a:solidFill>
                <a:srgbClr val="00009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nSpc>
                  <a:spcPct val="100000"/>
                </a:lnSpc>
              </a:pPr>
              <a:endParaRPr lang="en-US" sz="2400" dirty="0">
                <a:solidFill>
                  <a:srgbClr val="000000"/>
                </a:solidFill>
                <a:latin typeface="Calibri" pitchFamily="34" charset="0"/>
                <a:cs typeface="Arial" charset="0"/>
              </a:endParaRPr>
            </a:p>
          </p:txBody>
        </p:sp>
        <p:cxnSp>
          <p:nvCxnSpPr>
            <p:cNvPr id="8" name="Straight Arrow Connector 7"/>
            <p:cNvCxnSpPr/>
            <p:nvPr/>
          </p:nvCxnSpPr>
          <p:spPr bwMode="auto">
            <a:xfrm flipH="1" flipV="1">
              <a:off x="4495800" y="4275053"/>
              <a:ext cx="533400" cy="449347"/>
            </a:xfrm>
            <a:prstGeom prst="straightConnector1">
              <a:avLst/>
            </a:prstGeom>
            <a:noFill/>
            <a:ln w="25400" cap="flat" cmpd="sng" algn="ctr">
              <a:solidFill>
                <a:srgbClr val="000090"/>
              </a:solidFill>
              <a:prstDash val="solid"/>
              <a:round/>
              <a:headEnd type="none" w="med" len="med"/>
              <a:tailEnd type="arrow"/>
            </a:ln>
            <a:effectLst/>
          </p:spPr>
        </p:cxnSp>
        <p:sp>
          <p:nvSpPr>
            <p:cNvPr id="9" name="TextBox 8"/>
            <p:cNvSpPr txBox="1"/>
            <p:nvPr/>
          </p:nvSpPr>
          <p:spPr>
            <a:xfrm>
              <a:off x="5017615" y="4539734"/>
              <a:ext cx="1620957" cy="369332"/>
            </a:xfrm>
            <a:prstGeom prst="rect">
              <a:avLst/>
            </a:prstGeom>
            <a:noFill/>
          </p:spPr>
          <p:txBody>
            <a:bodyPr wrap="none" rtlCol="0">
              <a:spAutoFit/>
            </a:bodyPr>
            <a:lstStyle/>
            <a:p>
              <a:pPr algn="l" eaLnBrk="1" hangingPunct="1">
                <a:lnSpc>
                  <a:spcPct val="100000"/>
                </a:lnSpc>
              </a:pPr>
              <a:r>
                <a:rPr lang="en-US" dirty="0" err="1">
                  <a:solidFill>
                    <a:srgbClr val="000000"/>
                  </a:solidFill>
                  <a:latin typeface="Calibri" pitchFamily="34" charset="0"/>
                  <a:cs typeface="Arial" charset="0"/>
                </a:rPr>
                <a:t>rax</a:t>
              </a:r>
              <a:r>
                <a:rPr lang="en-US" dirty="0">
                  <a:solidFill>
                    <a:srgbClr val="000000"/>
                  </a:solidFill>
                  <a:latin typeface="Calibri" pitchFamily="34" charset="0"/>
                  <a:cs typeface="Arial" charset="0"/>
                </a:rPr>
                <a:t> </a:t>
              </a:r>
              <a:r>
                <a:rPr lang="en-US" dirty="0">
                  <a:solidFill>
                    <a:srgbClr val="000000"/>
                  </a:solidFill>
                  <a:latin typeface="Calibri" pitchFamily="34" charset="0"/>
                  <a:cs typeface="Arial" charset="0"/>
                  <a:sym typeface="Wingdings"/>
                </a:rPr>
                <a:t> </a:t>
              </a:r>
              <a:r>
                <a:rPr lang="en-US" dirty="0" err="1">
                  <a:solidFill>
                    <a:srgbClr val="000000"/>
                  </a:solidFill>
                  <a:latin typeface="Calibri" pitchFamily="34" charset="0"/>
                  <a:cs typeface="Arial" charset="0"/>
                  <a:sym typeface="Wingdings"/>
                </a:rPr>
                <a:t>rdi</a:t>
              </a:r>
              <a:r>
                <a:rPr lang="en-US" dirty="0">
                  <a:solidFill>
                    <a:srgbClr val="000000"/>
                  </a:solidFill>
                  <a:latin typeface="Calibri" pitchFamily="34" charset="0"/>
                  <a:cs typeface="Arial" charset="0"/>
                  <a:sym typeface="Wingdings"/>
                </a:rPr>
                <a:t> + </a:t>
              </a:r>
              <a:r>
                <a:rPr lang="en-US" dirty="0" err="1">
                  <a:solidFill>
                    <a:srgbClr val="000000"/>
                  </a:solidFill>
                  <a:latin typeface="Calibri" pitchFamily="34" charset="0"/>
                  <a:cs typeface="Arial" charset="0"/>
                  <a:sym typeface="Wingdings"/>
                </a:rPr>
                <a:t>rdx</a:t>
              </a:r>
              <a:endParaRPr lang="en-US" dirty="0">
                <a:solidFill>
                  <a:srgbClr val="000000"/>
                </a:solidFill>
                <a:latin typeface="Calibri" pitchFamily="34" charset="0"/>
                <a:cs typeface="Arial" charset="0"/>
              </a:endParaRPr>
            </a:p>
          </p:txBody>
        </p:sp>
      </p:grpSp>
      <p:sp>
        <p:nvSpPr>
          <p:cNvPr id="11" name="TextBox 10"/>
          <p:cNvSpPr txBox="1"/>
          <p:nvPr/>
        </p:nvSpPr>
        <p:spPr>
          <a:xfrm>
            <a:off x="5046635" y="4909066"/>
            <a:ext cx="3045307" cy="369332"/>
          </a:xfrm>
          <a:prstGeom prst="rect">
            <a:avLst/>
          </a:prstGeom>
          <a:noFill/>
        </p:spPr>
        <p:txBody>
          <a:bodyPr wrap="none" rtlCol="0">
            <a:spAutoFit/>
          </a:bodyPr>
          <a:lstStyle/>
          <a:p>
            <a:pPr algn="l" eaLnBrk="1" hangingPunct="1">
              <a:lnSpc>
                <a:spcPct val="100000"/>
              </a:lnSpc>
            </a:pPr>
            <a:r>
              <a:rPr lang="en-US" dirty="0">
                <a:solidFill>
                  <a:srgbClr val="000000"/>
                </a:solidFill>
                <a:latin typeface="Calibri" pitchFamily="34" charset="0"/>
                <a:cs typeface="Arial" charset="0"/>
              </a:rPr>
              <a:t>Gadget address = </a:t>
            </a:r>
            <a:r>
              <a:rPr lang="en-US" dirty="0">
                <a:solidFill>
                  <a:srgbClr val="000000"/>
                </a:solidFill>
                <a:latin typeface="Courier New"/>
                <a:cs typeface="Courier New"/>
              </a:rPr>
              <a:t>0x4004d4</a:t>
            </a:r>
          </a:p>
        </p:txBody>
      </p:sp>
    </p:spTree>
    <p:extLst>
      <p:ext uri="{BB962C8B-B14F-4D97-AF65-F5344CB8AC3E}">
        <p14:creationId xmlns:p14="http://schemas.microsoft.com/office/powerpoint/2010/main" val="41020495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ChangeArrowheads="1"/>
          </p:cNvSpPr>
          <p:nvPr/>
        </p:nvSpPr>
        <p:spPr bwMode="auto">
          <a:xfrm>
            <a:off x="1019196" y="4898710"/>
            <a:ext cx="7159604" cy="159017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eaLnBrk="0" hangingPunct="0">
              <a:tabLst>
                <a:tab pos="114300" algn="l"/>
                <a:tab pos="1255713" algn="l"/>
                <a:tab pos="3944938" algn="l"/>
              </a:tabLst>
              <a:defRPr/>
            </a:pPr>
            <a:r>
              <a:rPr lang="cs-CZ" sz="1800" dirty="0">
                <a:latin typeface="Courier New" pitchFamily="49" charset="0"/>
              </a:rPr>
              <a:t>.</a:t>
            </a:r>
            <a:r>
              <a:rPr lang="cs-CZ" sz="1800" dirty="0" smtClean="0">
                <a:latin typeface="Courier New" pitchFamily="49" charset="0"/>
              </a:rPr>
              <a:t>L11:                         # </a:t>
            </a:r>
            <a:r>
              <a:rPr lang="cs-CZ" sz="1800" dirty="0" err="1" smtClean="0">
                <a:latin typeface="Courier New" pitchFamily="49" charset="0"/>
              </a:rPr>
              <a:t>loop</a:t>
            </a:r>
            <a:r>
              <a:rPr lang="cs-CZ" sz="1800" dirty="0" smtClean="0">
                <a:latin typeface="Courier New" pitchFamily="49" charset="0"/>
              </a:rPr>
              <a:t>:</a:t>
            </a:r>
            <a:endParaRPr lang="cs-CZ" sz="1800" dirty="0">
              <a:latin typeface="Courier New" pitchFamily="49" charset="0"/>
            </a:endParaRPr>
          </a:p>
          <a:p>
            <a:pPr algn="l" eaLnBrk="0" hangingPunct="0">
              <a:tabLst>
                <a:tab pos="114300" algn="l"/>
                <a:tab pos="1255713" algn="l"/>
                <a:tab pos="3944938" algn="l"/>
              </a:tabLst>
              <a:defRPr/>
            </a:pPr>
            <a:r>
              <a:rPr lang="cs-CZ" sz="1800" dirty="0" smtClean="0">
                <a:latin typeface="Courier New" pitchFamily="49" charset="0"/>
                <a:ea typeface="+mn-ea"/>
                <a:cs typeface="+mn-cs"/>
              </a:rPr>
              <a:t>  </a:t>
            </a:r>
            <a:r>
              <a:rPr lang="cs-CZ" sz="1800" dirty="0" err="1" smtClean="0">
                <a:latin typeface="Courier New" pitchFamily="49" charset="0"/>
                <a:ea typeface="+mn-ea"/>
                <a:cs typeface="+mn-cs"/>
              </a:rPr>
              <a:t>movslq</a:t>
            </a:r>
            <a:r>
              <a:rPr lang="cs-CZ" sz="1800" dirty="0" smtClean="0">
                <a:latin typeface="Courier New" pitchFamily="49" charset="0"/>
                <a:ea typeface="+mn-ea"/>
                <a:cs typeface="+mn-cs"/>
              </a:rPr>
              <a:t>  </a:t>
            </a:r>
            <a:r>
              <a:rPr lang="cs-CZ" sz="1800" dirty="0">
                <a:latin typeface="Courier New" pitchFamily="49" charset="0"/>
                <a:ea typeface="+mn-ea"/>
                <a:cs typeface="+mn-cs"/>
              </a:rPr>
              <a:t>16(%rdi), %</a:t>
            </a:r>
            <a:r>
              <a:rPr lang="cs-CZ" sz="1800" dirty="0" err="1" smtClean="0">
                <a:latin typeface="Courier New" pitchFamily="49" charset="0"/>
                <a:ea typeface="+mn-ea"/>
                <a:cs typeface="+mn-cs"/>
              </a:rPr>
              <a:t>rax</a:t>
            </a:r>
            <a:r>
              <a:rPr lang="cs-CZ" sz="1800" dirty="0" smtClean="0">
                <a:latin typeface="Courier New" pitchFamily="49" charset="0"/>
                <a:ea typeface="+mn-ea"/>
                <a:cs typeface="+mn-cs"/>
              </a:rPr>
              <a:t>      #   i = M[r+16]	  </a:t>
            </a:r>
            <a:endParaRPr lang="cs-CZ" sz="1800" dirty="0">
              <a:latin typeface="Courier New" pitchFamily="49" charset="0"/>
              <a:ea typeface="+mn-ea"/>
              <a:cs typeface="+mn-cs"/>
            </a:endParaRPr>
          </a:p>
          <a:p>
            <a:pPr algn="l" eaLnBrk="0" hangingPunct="0">
              <a:tabLst>
                <a:tab pos="114300" algn="l"/>
                <a:tab pos="1255713" algn="l"/>
                <a:tab pos="3944938" algn="l"/>
              </a:tabLst>
              <a:defRPr/>
            </a:pPr>
            <a:r>
              <a:rPr lang="cs-CZ" sz="1800" dirty="0" smtClean="0">
                <a:latin typeface="Courier New" pitchFamily="49" charset="0"/>
                <a:ea typeface="+mn-ea"/>
                <a:cs typeface="+mn-cs"/>
              </a:rPr>
              <a:t>  </a:t>
            </a:r>
            <a:r>
              <a:rPr lang="cs-CZ" sz="1800" dirty="0" err="1" smtClean="0">
                <a:latin typeface="Courier New" pitchFamily="49" charset="0"/>
                <a:ea typeface="+mn-ea"/>
                <a:cs typeface="+mn-cs"/>
              </a:rPr>
              <a:t>movl</a:t>
            </a:r>
            <a:r>
              <a:rPr lang="cs-CZ" sz="1800" dirty="0" smtClean="0">
                <a:latin typeface="Courier New" pitchFamily="49" charset="0"/>
                <a:ea typeface="+mn-ea"/>
                <a:cs typeface="+mn-cs"/>
              </a:rPr>
              <a:t>    </a:t>
            </a:r>
            <a:r>
              <a:rPr lang="cs-CZ" sz="1800" dirty="0">
                <a:latin typeface="Courier New" pitchFamily="49" charset="0"/>
                <a:ea typeface="+mn-ea"/>
                <a:cs typeface="+mn-cs"/>
              </a:rPr>
              <a:t>%</a:t>
            </a:r>
            <a:r>
              <a:rPr lang="cs-CZ" sz="1800" dirty="0" err="1">
                <a:latin typeface="Courier New" pitchFamily="49" charset="0"/>
                <a:ea typeface="+mn-ea"/>
                <a:cs typeface="+mn-cs"/>
              </a:rPr>
              <a:t>esi</a:t>
            </a:r>
            <a:r>
              <a:rPr lang="cs-CZ" sz="1800" dirty="0">
                <a:latin typeface="Courier New" pitchFamily="49" charset="0"/>
                <a:ea typeface="+mn-ea"/>
                <a:cs typeface="+mn-cs"/>
              </a:rPr>
              <a:t>, (%rdi,%rax,4</a:t>
            </a:r>
            <a:r>
              <a:rPr lang="cs-CZ" sz="1800" dirty="0" smtClean="0">
                <a:latin typeface="Courier New" pitchFamily="49" charset="0"/>
                <a:ea typeface="+mn-ea"/>
                <a:cs typeface="+mn-cs"/>
              </a:rPr>
              <a:t>) #   M[r+4*i] = val</a:t>
            </a:r>
            <a:endParaRPr lang="cs-CZ" sz="1800" dirty="0">
              <a:latin typeface="Courier New" pitchFamily="49" charset="0"/>
              <a:ea typeface="+mn-ea"/>
              <a:cs typeface="+mn-cs"/>
            </a:endParaRPr>
          </a:p>
          <a:p>
            <a:pPr algn="l" eaLnBrk="0" hangingPunct="0">
              <a:tabLst>
                <a:tab pos="114300" algn="l"/>
                <a:tab pos="1255713" algn="l"/>
                <a:tab pos="3944938" algn="l"/>
              </a:tabLst>
              <a:defRPr/>
            </a:pPr>
            <a:r>
              <a:rPr lang="cs-CZ" sz="1800" dirty="0" smtClean="0">
                <a:latin typeface="Courier New" pitchFamily="49" charset="0"/>
                <a:ea typeface="+mn-ea"/>
                <a:cs typeface="+mn-cs"/>
              </a:rPr>
              <a:t>  </a:t>
            </a:r>
            <a:r>
              <a:rPr lang="cs-CZ" sz="1800" dirty="0" err="1" smtClean="0">
                <a:latin typeface="Courier New" pitchFamily="49" charset="0"/>
                <a:ea typeface="+mn-ea"/>
                <a:cs typeface="+mn-cs"/>
              </a:rPr>
              <a:t>movq</a:t>
            </a:r>
            <a:r>
              <a:rPr lang="cs-CZ" sz="1800" dirty="0" smtClean="0">
                <a:latin typeface="Courier New" pitchFamily="49" charset="0"/>
                <a:ea typeface="+mn-ea"/>
                <a:cs typeface="+mn-cs"/>
              </a:rPr>
              <a:t>    </a:t>
            </a:r>
            <a:r>
              <a:rPr lang="cs-CZ" sz="1800" dirty="0">
                <a:latin typeface="Courier New" pitchFamily="49" charset="0"/>
                <a:ea typeface="+mn-ea"/>
                <a:cs typeface="+mn-cs"/>
              </a:rPr>
              <a:t>24(%rdi), %</a:t>
            </a:r>
            <a:r>
              <a:rPr lang="cs-CZ" sz="1800" dirty="0" smtClean="0">
                <a:latin typeface="Courier New" pitchFamily="49" charset="0"/>
                <a:ea typeface="+mn-ea"/>
                <a:cs typeface="+mn-cs"/>
              </a:rPr>
              <a:t>rdi      #   </a:t>
            </a:r>
            <a:r>
              <a:rPr lang="cs-CZ" sz="1800" dirty="0" err="1" smtClean="0">
                <a:latin typeface="Courier New" pitchFamily="49" charset="0"/>
                <a:ea typeface="+mn-ea"/>
                <a:cs typeface="+mn-cs"/>
              </a:rPr>
              <a:t>r</a:t>
            </a:r>
            <a:r>
              <a:rPr lang="cs-CZ" sz="1800" dirty="0">
                <a:latin typeface="Courier New" pitchFamily="49" charset="0"/>
                <a:ea typeface="+mn-ea"/>
                <a:cs typeface="+mn-cs"/>
              </a:rPr>
              <a:t> </a:t>
            </a:r>
            <a:r>
              <a:rPr lang="cs-CZ" sz="1800" dirty="0" smtClean="0">
                <a:latin typeface="Courier New" pitchFamily="49" charset="0"/>
                <a:ea typeface="+mn-ea"/>
                <a:cs typeface="+mn-cs"/>
              </a:rPr>
              <a:t>= M[r+24]</a:t>
            </a:r>
            <a:endParaRPr lang="cs-CZ" sz="1800" dirty="0">
              <a:latin typeface="Courier New" pitchFamily="49" charset="0"/>
              <a:ea typeface="+mn-ea"/>
              <a:cs typeface="+mn-cs"/>
            </a:endParaRPr>
          </a:p>
          <a:p>
            <a:pPr algn="l" eaLnBrk="0" hangingPunct="0">
              <a:tabLst>
                <a:tab pos="114300" algn="l"/>
                <a:tab pos="1255713" algn="l"/>
                <a:tab pos="3944938" algn="l"/>
              </a:tabLst>
              <a:defRPr/>
            </a:pPr>
            <a:r>
              <a:rPr lang="cs-CZ" sz="1800" dirty="0" smtClean="0">
                <a:latin typeface="Courier New" pitchFamily="49" charset="0"/>
                <a:ea typeface="+mn-ea"/>
                <a:cs typeface="+mn-cs"/>
              </a:rPr>
              <a:t>  </a:t>
            </a:r>
            <a:r>
              <a:rPr lang="cs-CZ" sz="1800" dirty="0" err="1" smtClean="0">
                <a:latin typeface="Courier New" pitchFamily="49" charset="0"/>
                <a:ea typeface="+mn-ea"/>
                <a:cs typeface="+mn-cs"/>
              </a:rPr>
              <a:t>testq</a:t>
            </a:r>
            <a:r>
              <a:rPr lang="cs-CZ" sz="1800" dirty="0" smtClean="0">
                <a:latin typeface="Courier New" pitchFamily="49" charset="0"/>
                <a:ea typeface="+mn-ea"/>
                <a:cs typeface="+mn-cs"/>
              </a:rPr>
              <a:t>   </a:t>
            </a:r>
            <a:r>
              <a:rPr lang="cs-CZ" sz="1800" dirty="0">
                <a:latin typeface="Courier New" pitchFamily="49" charset="0"/>
                <a:ea typeface="+mn-ea"/>
                <a:cs typeface="+mn-cs"/>
              </a:rPr>
              <a:t>%rdi, %</a:t>
            </a:r>
            <a:r>
              <a:rPr lang="cs-CZ" sz="1800" dirty="0" smtClean="0">
                <a:latin typeface="Courier New" pitchFamily="49" charset="0"/>
                <a:ea typeface="+mn-ea"/>
                <a:cs typeface="+mn-cs"/>
              </a:rPr>
              <a:t>rdi          #   Test </a:t>
            </a:r>
            <a:r>
              <a:rPr lang="cs-CZ" sz="1800" dirty="0" err="1" smtClean="0">
                <a:latin typeface="Courier New" pitchFamily="49" charset="0"/>
                <a:ea typeface="+mn-ea"/>
                <a:cs typeface="+mn-cs"/>
              </a:rPr>
              <a:t>r</a:t>
            </a:r>
            <a:endParaRPr lang="cs-CZ" sz="1800" dirty="0">
              <a:latin typeface="Courier New" pitchFamily="49" charset="0"/>
              <a:ea typeface="+mn-ea"/>
              <a:cs typeface="+mn-cs"/>
            </a:endParaRPr>
          </a:p>
          <a:p>
            <a:pPr algn="l" eaLnBrk="0" hangingPunct="0">
              <a:tabLst>
                <a:tab pos="114300" algn="l"/>
                <a:tab pos="1255713" algn="l"/>
                <a:tab pos="3944938" algn="l"/>
              </a:tabLst>
              <a:defRPr/>
            </a:pPr>
            <a:r>
              <a:rPr lang="cs-CZ" sz="1800" dirty="0" smtClean="0">
                <a:latin typeface="Courier New" pitchFamily="49" charset="0"/>
                <a:ea typeface="+mn-ea"/>
                <a:cs typeface="+mn-cs"/>
              </a:rPr>
              <a:t>  </a:t>
            </a:r>
            <a:r>
              <a:rPr lang="cs-CZ" sz="1800" dirty="0" err="1" smtClean="0">
                <a:latin typeface="Courier New" pitchFamily="49" charset="0"/>
                <a:ea typeface="+mn-ea"/>
                <a:cs typeface="+mn-cs"/>
              </a:rPr>
              <a:t>jne</a:t>
            </a:r>
            <a:r>
              <a:rPr lang="cs-CZ" sz="1800" dirty="0" smtClean="0">
                <a:latin typeface="Courier New" pitchFamily="49" charset="0"/>
                <a:ea typeface="+mn-ea"/>
                <a:cs typeface="+mn-cs"/>
              </a:rPr>
              <a:t>     </a:t>
            </a:r>
            <a:r>
              <a:rPr lang="cs-CZ" sz="1800" dirty="0">
                <a:latin typeface="Courier New" pitchFamily="49" charset="0"/>
                <a:ea typeface="+mn-ea"/>
                <a:cs typeface="+mn-cs"/>
              </a:rPr>
              <a:t>.</a:t>
            </a:r>
            <a:r>
              <a:rPr lang="cs-CZ" sz="1800" dirty="0" smtClean="0">
                <a:latin typeface="Courier New" pitchFamily="49" charset="0"/>
                <a:ea typeface="+mn-ea"/>
                <a:cs typeface="+mn-cs"/>
              </a:rPr>
              <a:t>L11                #   </a:t>
            </a:r>
            <a:r>
              <a:rPr lang="cs-CZ" sz="1800" dirty="0" err="1" smtClean="0">
                <a:latin typeface="Courier New" pitchFamily="49" charset="0"/>
                <a:ea typeface="+mn-ea"/>
                <a:cs typeface="+mn-cs"/>
              </a:rPr>
              <a:t>if</a:t>
            </a:r>
            <a:r>
              <a:rPr lang="cs-CZ" sz="1800" dirty="0" smtClean="0">
                <a:latin typeface="Courier New" pitchFamily="49" charset="0"/>
                <a:ea typeface="+mn-ea"/>
                <a:cs typeface="+mn-cs"/>
              </a:rPr>
              <a:t> !=0 </a:t>
            </a:r>
            <a:r>
              <a:rPr lang="cs-CZ" sz="1800" dirty="0" err="1" smtClean="0">
                <a:latin typeface="Courier New" pitchFamily="49" charset="0"/>
                <a:ea typeface="+mn-ea"/>
                <a:cs typeface="+mn-cs"/>
              </a:rPr>
              <a:t>goto</a:t>
            </a:r>
            <a:r>
              <a:rPr lang="cs-CZ" sz="1800" dirty="0" smtClean="0">
                <a:latin typeface="Courier New" pitchFamily="49" charset="0"/>
                <a:ea typeface="+mn-ea"/>
                <a:cs typeface="+mn-cs"/>
              </a:rPr>
              <a:t> </a:t>
            </a:r>
            <a:r>
              <a:rPr lang="cs-CZ" sz="1800" dirty="0" err="1" smtClean="0">
                <a:latin typeface="Courier New" pitchFamily="49" charset="0"/>
                <a:ea typeface="+mn-ea"/>
                <a:cs typeface="+mn-cs"/>
              </a:rPr>
              <a:t>loop</a:t>
            </a:r>
            <a:endParaRPr lang="cs-CZ" sz="1800" dirty="0">
              <a:latin typeface="Courier New" pitchFamily="49" charset="0"/>
              <a:ea typeface="+mn-ea"/>
              <a:cs typeface="+mn-cs"/>
            </a:endParaRPr>
          </a:p>
        </p:txBody>
      </p:sp>
      <p:sp>
        <p:nvSpPr>
          <p:cNvPr id="324612" name="Rectangle 4"/>
          <p:cNvSpPr>
            <a:spLocks noChangeArrowheads="1"/>
          </p:cNvSpPr>
          <p:nvPr/>
        </p:nvSpPr>
        <p:spPr bwMode="auto">
          <a:xfrm>
            <a:off x="142844" y="2057400"/>
            <a:ext cx="3971924" cy="2338076"/>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nn-NO" sz="1800" dirty="0" smtClean="0">
                <a:latin typeface="Courier New" pitchFamily="-96" charset="0"/>
              </a:rPr>
              <a:t>void set_val</a:t>
            </a:r>
          </a:p>
          <a:p>
            <a:pPr algn="l" eaLnBrk="0" hangingPunct="0"/>
            <a:r>
              <a:rPr lang="nn-NO" sz="1800" dirty="0" smtClean="0">
                <a:latin typeface="Courier New" pitchFamily="-96" charset="0"/>
              </a:rPr>
              <a:t>  (struct rec *r, int val)</a:t>
            </a:r>
          </a:p>
          <a:p>
            <a:pPr algn="l" eaLnBrk="0" hangingPunct="0"/>
            <a:r>
              <a:rPr lang="nn-NO" sz="1800" dirty="0" smtClean="0">
                <a:latin typeface="Courier New" pitchFamily="-96" charset="0"/>
              </a:rPr>
              <a:t>{</a:t>
            </a:r>
          </a:p>
          <a:p>
            <a:pPr algn="l" eaLnBrk="0" hangingPunct="0"/>
            <a:r>
              <a:rPr lang="nn-NO" sz="1800" dirty="0" smtClean="0">
                <a:latin typeface="Courier New" pitchFamily="-96" charset="0"/>
              </a:rPr>
              <a:t>  while (r) {</a:t>
            </a:r>
          </a:p>
          <a:p>
            <a:pPr algn="l" eaLnBrk="0" hangingPunct="0"/>
            <a:r>
              <a:rPr lang="nn-NO" sz="1800" dirty="0" smtClean="0">
                <a:latin typeface="Courier New" pitchFamily="-96" charset="0"/>
              </a:rPr>
              <a:t>    int i = r-&gt;i;</a:t>
            </a:r>
          </a:p>
          <a:p>
            <a:pPr algn="l" eaLnBrk="0" hangingPunct="0"/>
            <a:r>
              <a:rPr lang="nn-NO" sz="1800" dirty="0" smtClean="0">
                <a:latin typeface="Courier New" pitchFamily="-96" charset="0"/>
              </a:rPr>
              <a:t>    r-&gt;a[i] = val;</a:t>
            </a:r>
          </a:p>
          <a:p>
            <a:pPr algn="l" eaLnBrk="0" hangingPunct="0"/>
            <a:r>
              <a:rPr lang="nn-NO" sz="1800" dirty="0" smtClean="0">
                <a:latin typeface="Courier New" pitchFamily="-96" charset="0"/>
              </a:rPr>
              <a:t>    r = r-&gt;</a:t>
            </a:r>
            <a:r>
              <a:rPr lang="nn-NO" sz="1800" dirty="0" err="1" smtClean="0">
                <a:latin typeface="Courier New" pitchFamily="-96" charset="0"/>
              </a:rPr>
              <a:t>next</a:t>
            </a:r>
            <a:r>
              <a:rPr lang="nn-NO" sz="1800" dirty="0" smtClean="0">
                <a:latin typeface="Courier New" pitchFamily="-96" charset="0"/>
              </a:rPr>
              <a:t>;</a:t>
            </a:r>
          </a:p>
          <a:p>
            <a:pPr algn="l" eaLnBrk="0" hangingPunct="0"/>
            <a:r>
              <a:rPr lang="nn-NO" sz="1800" dirty="0" smtClean="0">
                <a:latin typeface="Courier New" pitchFamily="-96" charset="0"/>
              </a:rPr>
              <a:t>  }</a:t>
            </a:r>
          </a:p>
          <a:p>
            <a:pPr algn="l" eaLnBrk="0" hangingPunct="0"/>
            <a:r>
              <a:rPr lang="nn-NO" sz="1800" dirty="0" smtClean="0">
                <a:latin typeface="Courier New" pitchFamily="-96" charset="0"/>
              </a:rPr>
              <a:t>}</a:t>
            </a:r>
            <a:endParaRPr lang="nn-NO" sz="1800" dirty="0">
              <a:latin typeface="Courier New" pitchFamily="-96" charset="0"/>
            </a:endParaRPr>
          </a:p>
        </p:txBody>
      </p:sp>
      <p:sp>
        <p:nvSpPr>
          <p:cNvPr id="121860" name="Rectangle 5"/>
          <p:cNvSpPr>
            <a:spLocks noGrp="1" noChangeArrowheads="1"/>
          </p:cNvSpPr>
          <p:nvPr>
            <p:ph type="title"/>
          </p:nvPr>
        </p:nvSpPr>
        <p:spPr>
          <a:xfrm>
            <a:off x="381000" y="569913"/>
            <a:ext cx="7226300" cy="573087"/>
          </a:xfrm>
        </p:spPr>
        <p:txBody>
          <a:bodyPr/>
          <a:lstStyle/>
          <a:p>
            <a:r>
              <a:rPr lang="en-US" dirty="0" smtClean="0">
                <a:latin typeface="Calibri" pitchFamily="-96" charset="0"/>
              </a:rPr>
              <a:t>Following Linked List</a:t>
            </a:r>
            <a:endParaRPr lang="en-US" dirty="0">
              <a:latin typeface="Calibri" pitchFamily="-96" charset="0"/>
            </a:endParaRPr>
          </a:p>
        </p:txBody>
      </p:sp>
      <p:sp>
        <p:nvSpPr>
          <p:cNvPr id="121861" name="Rectangle 6"/>
          <p:cNvSpPr>
            <a:spLocks noGrp="1" noChangeArrowheads="1"/>
          </p:cNvSpPr>
          <p:nvPr>
            <p:ph type="body" idx="1"/>
          </p:nvPr>
        </p:nvSpPr>
        <p:spPr>
          <a:xfrm>
            <a:off x="381000" y="1219200"/>
            <a:ext cx="3044825" cy="709602"/>
          </a:xfrm>
        </p:spPr>
        <p:txBody>
          <a:bodyPr/>
          <a:lstStyle/>
          <a:p>
            <a:r>
              <a:rPr lang="en-US" dirty="0">
                <a:latin typeface="Calibri" pitchFamily="-96" charset="0"/>
              </a:rPr>
              <a:t>C Code</a:t>
            </a:r>
          </a:p>
        </p:txBody>
      </p:sp>
      <p:graphicFrame>
        <p:nvGraphicFramePr>
          <p:cNvPr id="50" name="Table 49"/>
          <p:cNvGraphicFramePr>
            <a:graphicFrameLocks noGrp="1"/>
          </p:cNvGraphicFramePr>
          <p:nvPr>
            <p:extLst>
              <p:ext uri="{D42A27DB-BD31-4B8C-83A1-F6EECF244321}">
                <p14:modId xmlns:p14="http://schemas.microsoft.com/office/powerpoint/2010/main" val="2753997017"/>
              </p:ext>
            </p:extLst>
          </p:nvPr>
        </p:nvGraphicFramePr>
        <p:xfrm>
          <a:off x="4292600" y="3699508"/>
          <a:ext cx="2895600" cy="1112520"/>
        </p:xfrm>
        <a:graphic>
          <a:graphicData uri="http://schemas.openxmlformats.org/drawingml/2006/table">
            <a:tbl>
              <a:tblPr firstRow="1" bandRow="1">
                <a:tableStyleId>{00A15C55-8517-42AA-B614-E9B94910E393}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tblGrid>
              <a:tr h="370840">
                <a:tc>
                  <a:txBody>
                    <a:bodyPr/>
                    <a:lstStyle/>
                    <a:p>
                      <a:r>
                        <a:rPr lang="en-US" dirty="0" smtClean="0">
                          <a:latin typeface="Calibri" pitchFamily="34" charset="0"/>
                        </a:rPr>
                        <a:t>Register</a:t>
                      </a:r>
                      <a:endParaRPr lang="en-US" dirty="0">
                        <a:latin typeface="Calibri" pitchFamily="34" charset="0"/>
                      </a:endParaRPr>
                    </a:p>
                  </a:txBody>
                  <a:tcPr/>
                </a:tc>
                <a:tc>
                  <a:txBody>
                    <a:bodyPr/>
                    <a:lstStyle/>
                    <a:p>
                      <a:r>
                        <a:rPr lang="en-US" dirty="0" smtClean="0">
                          <a:latin typeface="Calibri" pitchFamily="34" charset="0"/>
                        </a:rPr>
                        <a:t>Value</a:t>
                      </a:r>
                      <a:endParaRPr lang="en-US" dirty="0">
                        <a:latin typeface="Calibri" pitchFamily="34" charset="0"/>
                      </a:endParaRPr>
                    </a:p>
                  </a:txBody>
                  <a:tcPr/>
                </a:tc>
                <a:extLst>
                  <a:ext uri="{0D108BD9-81ED-4DB2-BD59-A6C34878D82A}">
                    <a16:rowId xmlns:a16="http://schemas.microsoft.com/office/drawing/2014/main" xmlns="" val="10000"/>
                  </a:ext>
                </a:extLst>
              </a:tr>
              <a:tr h="370840">
                <a:tc>
                  <a:txBody>
                    <a:bodyPr/>
                    <a:lstStyle/>
                    <a:p>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rdi</a:t>
                      </a:r>
                      <a:endParaRPr lang="en-US" b="1" dirty="0">
                        <a:latin typeface="Courier New" pitchFamily="49" charset="0"/>
                        <a:cs typeface="Courier New" pitchFamily="49" charset="0"/>
                      </a:endParaRPr>
                    </a:p>
                  </a:txBody>
                  <a:tcPr/>
                </a:tc>
                <a:tc>
                  <a:txBody>
                    <a:bodyPr/>
                    <a:lstStyle/>
                    <a:p>
                      <a:r>
                        <a:rPr lang="en-US" b="1" dirty="0" smtClean="0">
                          <a:latin typeface="Courier New" pitchFamily="49" charset="0"/>
                          <a:cs typeface="Courier New" pitchFamily="49" charset="0"/>
                        </a:rPr>
                        <a:t>r</a:t>
                      </a:r>
                      <a:endParaRPr lang="en-US" b="1" dirty="0">
                        <a:latin typeface="Courier New" pitchFamily="49" charset="0"/>
                        <a:cs typeface="Courier New" pitchFamily="49" charset="0"/>
                      </a:endParaRPr>
                    </a:p>
                  </a:txBody>
                  <a:tcPr/>
                </a:tc>
                <a:extLst>
                  <a:ext uri="{0D108BD9-81ED-4DB2-BD59-A6C34878D82A}">
                    <a16:rowId xmlns:a16="http://schemas.microsoft.com/office/drawing/2014/main" xmlns="" val="10001"/>
                  </a:ext>
                </a:extLst>
              </a:tr>
              <a:tr h="370840">
                <a:tc>
                  <a:txBody>
                    <a:bodyPr/>
                    <a:lstStyle/>
                    <a:p>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rsi</a:t>
                      </a:r>
                      <a:endParaRPr lang="en-US" b="1" dirty="0">
                        <a:latin typeface="Courier New" pitchFamily="49" charset="0"/>
                        <a:cs typeface="Courier New" pitchFamily="49" charset="0"/>
                      </a:endParaRPr>
                    </a:p>
                  </a:txBody>
                  <a:tcPr/>
                </a:tc>
                <a:tc>
                  <a:txBody>
                    <a:bodyPr/>
                    <a:lstStyle/>
                    <a:p>
                      <a:r>
                        <a:rPr lang="en-US" b="1" dirty="0" err="1" smtClean="0">
                          <a:latin typeface="Courier New" pitchFamily="49" charset="0"/>
                          <a:cs typeface="Courier New" pitchFamily="49" charset="0"/>
                        </a:rPr>
                        <a:t>val</a:t>
                      </a:r>
                      <a:endParaRPr lang="en-US" b="1" dirty="0">
                        <a:latin typeface="Courier New" pitchFamily="49" charset="0"/>
                        <a:cs typeface="Courier New" pitchFamily="49" charset="0"/>
                      </a:endParaRPr>
                    </a:p>
                  </a:txBody>
                  <a:tcPr/>
                </a:tc>
                <a:extLst>
                  <a:ext uri="{0D108BD9-81ED-4DB2-BD59-A6C34878D82A}">
                    <a16:rowId xmlns:a16="http://schemas.microsoft.com/office/drawing/2014/main" xmlns="" val="10002"/>
                  </a:ext>
                </a:extLst>
              </a:tr>
            </a:tbl>
          </a:graphicData>
        </a:graphic>
      </p:graphicFrame>
      <p:sp>
        <p:nvSpPr>
          <p:cNvPr id="18" name="Rectangle 2"/>
          <p:cNvSpPr>
            <a:spLocks noChangeArrowheads="1"/>
          </p:cNvSpPr>
          <p:nvPr/>
        </p:nvSpPr>
        <p:spPr bwMode="auto">
          <a:xfrm>
            <a:off x="5116087" y="332656"/>
            <a:ext cx="3296295" cy="1340880"/>
          </a:xfrm>
          <a:prstGeom prst="rect">
            <a:avLst/>
          </a:prstGeom>
          <a:solidFill>
            <a:srgbClr val="F6F5BD"/>
          </a:solidFill>
          <a:ln w="12700">
            <a:solidFill>
              <a:schemeClr val="tx1"/>
            </a:solidFill>
            <a:miter lim="800000"/>
            <a:headEnd/>
            <a:tailEnd/>
          </a:ln>
        </p:spPr>
        <p:txBody>
          <a:bodyPr wrap="square" lIns="90487" tIns="44450" rIns="90487" bIns="44450">
            <a:prstTxWarp prst="textNoShape">
              <a:avLst/>
            </a:prstTxWarp>
            <a:spAutoFit/>
          </a:bodyPr>
          <a:lstStyle/>
          <a:p>
            <a:pPr algn="l" eaLnBrk="0" hangingPunct="0"/>
            <a:r>
              <a:rPr lang="en-US" sz="1800" dirty="0" err="1">
                <a:latin typeface="Courier New" pitchFamily="-96" charset="0"/>
              </a:rPr>
              <a:t>struct</a:t>
            </a:r>
            <a:r>
              <a:rPr lang="en-US" sz="1800" dirty="0">
                <a:latin typeface="Courier New" pitchFamily="-96" charset="0"/>
              </a:rPr>
              <a:t> </a:t>
            </a:r>
            <a:r>
              <a:rPr lang="en-US" sz="1800" dirty="0" err="1">
                <a:latin typeface="Courier New" pitchFamily="-96" charset="0"/>
              </a:rPr>
              <a:t>rec</a:t>
            </a:r>
            <a:r>
              <a:rPr lang="en-US" sz="1800" dirty="0">
                <a:latin typeface="Courier New" pitchFamily="-96" charset="0"/>
              </a:rPr>
              <a:t> {</a:t>
            </a:r>
          </a:p>
          <a:p>
            <a:pPr algn="l" eaLnBrk="0" hangingPunct="0"/>
            <a:r>
              <a:rPr lang="en-US" sz="1800" dirty="0" smtClean="0">
                <a:latin typeface="Courier New" pitchFamily="-96" charset="0"/>
              </a:rPr>
              <a:t>    </a:t>
            </a:r>
            <a:r>
              <a:rPr lang="en-US" sz="1800" dirty="0" err="1" smtClean="0">
                <a:latin typeface="Courier New" pitchFamily="-96" charset="0"/>
              </a:rPr>
              <a:t>int</a:t>
            </a:r>
            <a:r>
              <a:rPr lang="en-US" sz="1800" dirty="0" smtClean="0">
                <a:latin typeface="Courier New" pitchFamily="-96" charset="0"/>
              </a:rPr>
              <a:t> </a:t>
            </a:r>
            <a:r>
              <a:rPr lang="en-US" sz="1800" dirty="0">
                <a:latin typeface="Courier New" pitchFamily="-96" charset="0"/>
              </a:rPr>
              <a:t>a</a:t>
            </a:r>
            <a:r>
              <a:rPr lang="en-US" sz="1800" dirty="0" smtClean="0">
                <a:latin typeface="Courier New" pitchFamily="-96" charset="0"/>
              </a:rPr>
              <a:t>[4]</a:t>
            </a:r>
            <a:r>
              <a:rPr lang="en-US" sz="1800" dirty="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size_t</a:t>
            </a:r>
            <a:r>
              <a:rPr lang="en-US" sz="1800" dirty="0" smtClean="0">
                <a:latin typeface="Courier New" pitchFamily="-96" charset="0"/>
              </a:rPr>
              <a:t> </a:t>
            </a:r>
            <a:r>
              <a:rPr lang="en-US" sz="1800" dirty="0" err="1" smtClean="0">
                <a:latin typeface="Courier New" pitchFamily="-96" charset="0"/>
              </a:rPr>
              <a:t>i</a:t>
            </a:r>
            <a:r>
              <a:rPr lang="en-US" sz="1800" dirty="0" smtClean="0">
                <a:latin typeface="Courier New" pitchFamily="-96" charset="0"/>
              </a:rPr>
              <a:t>;</a:t>
            </a:r>
          </a:p>
          <a:p>
            <a:pPr algn="l" eaLnBrk="0" hangingPunct="0"/>
            <a:r>
              <a:rPr lang="en-US" sz="1800" dirty="0" smtClean="0">
                <a:latin typeface="Courier New" pitchFamily="-96" charset="0"/>
              </a:rPr>
              <a:t>    </a:t>
            </a:r>
            <a:r>
              <a:rPr lang="en-US" sz="1800" dirty="0" err="1" smtClean="0">
                <a:latin typeface="Courier New" pitchFamily="-96" charset="0"/>
              </a:rPr>
              <a:t>struct</a:t>
            </a:r>
            <a:r>
              <a:rPr lang="en-US" sz="1800" dirty="0" smtClean="0">
                <a:latin typeface="Courier New" pitchFamily="-96" charset="0"/>
              </a:rPr>
              <a:t> rec *next;</a:t>
            </a:r>
            <a:endParaRPr lang="en-US" sz="1800" dirty="0">
              <a:latin typeface="Courier New" pitchFamily="-96" charset="0"/>
            </a:endParaRPr>
          </a:p>
          <a:p>
            <a:pPr algn="l" eaLnBrk="0" hangingPunct="0"/>
            <a:r>
              <a:rPr lang="en-US" sz="1800" dirty="0">
                <a:latin typeface="Courier New" pitchFamily="-96" charset="0"/>
              </a:rPr>
              <a:t>};</a:t>
            </a:r>
          </a:p>
        </p:txBody>
      </p:sp>
      <p:grpSp>
        <p:nvGrpSpPr>
          <p:cNvPr id="3" name="Group 2"/>
          <p:cNvGrpSpPr/>
          <p:nvPr/>
        </p:nvGrpSpPr>
        <p:grpSpPr>
          <a:xfrm>
            <a:off x="4450943" y="1506560"/>
            <a:ext cx="4223157" cy="1992331"/>
            <a:chOff x="4450943" y="1049360"/>
            <a:chExt cx="4223157" cy="1992331"/>
          </a:xfrm>
        </p:grpSpPr>
        <p:sp>
          <p:nvSpPr>
            <p:cNvPr id="48" name="Line 17"/>
            <p:cNvSpPr>
              <a:spLocks noChangeShapeType="1"/>
            </p:cNvSpPr>
            <p:nvPr/>
          </p:nvSpPr>
          <p:spPr bwMode="auto">
            <a:xfrm flipV="1">
              <a:off x="5454489" y="227969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49" name="Rectangle 18"/>
            <p:cNvSpPr>
              <a:spLocks noChangeArrowheads="1"/>
            </p:cNvSpPr>
            <p:nvPr/>
          </p:nvSpPr>
          <p:spPr bwMode="auto">
            <a:xfrm>
              <a:off x="4616289" y="2660691"/>
              <a:ext cx="1524000" cy="381000"/>
            </a:xfrm>
            <a:prstGeom prst="rect">
              <a:avLst/>
            </a:prstGeom>
            <a:noFill/>
            <a:ln w="12700">
              <a:noFill/>
              <a:miter lim="800000"/>
              <a:headEnd/>
              <a:tailEnd/>
            </a:ln>
          </p:spPr>
          <p:txBody>
            <a:bodyPr lIns="90487" tIns="44450" rIns="90487" bIns="44450">
              <a:prstTxWarp prst="textNoShape">
                <a:avLst/>
              </a:prstTxWarp>
            </a:bodyPr>
            <a:lstStyle/>
            <a:p>
              <a:pPr marL="223838" indent="-223838" defTabSz="895350" eaLnBrk="0" hangingPunct="0">
                <a:spcBef>
                  <a:spcPct val="30000"/>
                </a:spcBef>
              </a:pPr>
              <a:r>
                <a:rPr lang="en-US">
                  <a:solidFill>
                    <a:schemeClr val="tx2"/>
                  </a:solidFill>
                  <a:latin typeface="Calibri" pitchFamily="-96" charset="0"/>
                </a:rPr>
                <a:t>Element </a:t>
              </a:r>
              <a:r>
                <a:rPr lang="en-US">
                  <a:latin typeface="Courier New" pitchFamily="-96" charset="0"/>
                </a:rPr>
                <a:t>i</a:t>
              </a:r>
              <a:endParaRPr lang="en-US">
                <a:solidFill>
                  <a:schemeClr val="tx2"/>
                </a:solidFill>
                <a:latin typeface="Calibri" pitchFamily="-96" charset="0"/>
              </a:endParaRPr>
            </a:p>
          </p:txBody>
        </p:sp>
        <p:grpSp>
          <p:nvGrpSpPr>
            <p:cNvPr id="2" name="Group 1"/>
            <p:cNvGrpSpPr/>
            <p:nvPr/>
          </p:nvGrpSpPr>
          <p:grpSpPr>
            <a:xfrm>
              <a:off x="4450943" y="1049360"/>
              <a:ext cx="3979019" cy="1611991"/>
              <a:chOff x="4563315" y="1484784"/>
              <a:chExt cx="3979019" cy="1611991"/>
            </a:xfrm>
          </p:grpSpPr>
          <p:grpSp>
            <p:nvGrpSpPr>
              <p:cNvPr id="19" name="Group 18"/>
              <p:cNvGrpSpPr/>
              <p:nvPr/>
            </p:nvGrpSpPr>
            <p:grpSpPr>
              <a:xfrm>
                <a:off x="4563315" y="1484784"/>
                <a:ext cx="3979019" cy="1611991"/>
                <a:chOff x="4283968" y="1024921"/>
                <a:chExt cx="3979019" cy="1611991"/>
              </a:xfrm>
            </p:grpSpPr>
            <p:sp>
              <p:nvSpPr>
                <p:cNvPr id="20" name="Line 16"/>
                <p:cNvSpPr>
                  <a:spLocks noChangeShapeType="1"/>
                </p:cNvSpPr>
                <p:nvPr/>
              </p:nvSpPr>
              <p:spPr bwMode="auto">
                <a:xfrm>
                  <a:off x="4436368" y="1405921"/>
                  <a:ext cx="0" cy="381000"/>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a:p>
              </p:txBody>
            </p:sp>
            <p:sp>
              <p:nvSpPr>
                <p:cNvPr id="21" name="Rectangle 17"/>
                <p:cNvSpPr>
                  <a:spLocks noChangeArrowheads="1"/>
                </p:cNvSpPr>
                <p:nvPr/>
              </p:nvSpPr>
              <p:spPr bwMode="auto">
                <a:xfrm>
                  <a:off x="4283968" y="1024921"/>
                  <a:ext cx="366713" cy="457200"/>
                </a:xfrm>
                <a:prstGeom prst="rect">
                  <a:avLst/>
                </a:prstGeom>
                <a:noFill/>
                <a:ln w="25400">
                  <a:noFill/>
                  <a:miter lim="800000"/>
                  <a:headEnd/>
                  <a:tailEnd/>
                </a:ln>
              </p:spPr>
              <p:txBody>
                <a:bodyPr wrap="none">
                  <a:prstTxWarp prst="textNoShape">
                    <a:avLst/>
                  </a:prstTxWarp>
                  <a:spAutoFit/>
                </a:bodyPr>
                <a:lstStyle/>
                <a:p>
                  <a:pPr eaLnBrk="0" hangingPunct="0"/>
                  <a:r>
                    <a:rPr lang="en-US">
                      <a:latin typeface="Courier New" pitchFamily="-96" charset="0"/>
                    </a:rPr>
                    <a:t>r</a:t>
                  </a:r>
                </a:p>
              </p:txBody>
            </p:sp>
            <p:sp>
              <p:nvSpPr>
                <p:cNvPr id="22" name="Rectangle 10"/>
                <p:cNvSpPr>
                  <a:spLocks noChangeArrowheads="1"/>
                </p:cNvSpPr>
                <p:nvPr/>
              </p:nvSpPr>
              <p:spPr bwMode="auto">
                <a:xfrm>
                  <a:off x="6161106" y="1826627"/>
                  <a:ext cx="876300" cy="431800"/>
                </a:xfrm>
                <a:prstGeom prst="rect">
                  <a:avLst/>
                </a:prstGeom>
                <a:solidFill>
                  <a:srgbClr val="F1C7C7"/>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err="1">
                      <a:latin typeface="Courier New" pitchFamily="-96" charset="0"/>
                    </a:rPr>
                    <a:t>i</a:t>
                  </a:r>
                  <a:endParaRPr lang="en-US" sz="2000" dirty="0">
                    <a:latin typeface="Courier New" pitchFamily="-96" charset="0"/>
                  </a:endParaRPr>
                </a:p>
              </p:txBody>
            </p:sp>
            <p:sp>
              <p:nvSpPr>
                <p:cNvPr id="23" name="Rectangle 12"/>
                <p:cNvSpPr>
                  <a:spLocks noChangeArrowheads="1"/>
                </p:cNvSpPr>
                <p:nvPr/>
              </p:nvSpPr>
              <p:spPr bwMode="auto">
                <a:xfrm>
                  <a:off x="7037406" y="1826627"/>
                  <a:ext cx="869944" cy="431800"/>
                </a:xfrm>
                <a:prstGeom prst="rect">
                  <a:avLst/>
                </a:prstGeom>
                <a:solidFill>
                  <a:srgbClr val="D5F1CF"/>
                </a:solidFill>
                <a:ln w="25400">
                  <a:solidFill>
                    <a:schemeClr val="tx1"/>
                  </a:solidFill>
                  <a:miter lim="800000"/>
                  <a:headEnd/>
                  <a:tailEnd/>
                </a:ln>
              </p:spPr>
              <p:txBody>
                <a:bodyPr wrap="none" lIns="90487" tIns="44450" rIns="90487" bIns="44450" anchor="ctr">
                  <a:prstTxWarp prst="textNoShape">
                    <a:avLst/>
                  </a:prstTxWarp>
                </a:bodyPr>
                <a:lstStyle/>
                <a:p>
                  <a:pPr algn="ctr" eaLnBrk="0" hangingPunct="0"/>
                  <a:r>
                    <a:rPr lang="en-US" sz="2000" dirty="0" smtClean="0">
                      <a:latin typeface="Courier New" pitchFamily="-96" charset="0"/>
                    </a:rPr>
                    <a:t>next</a:t>
                  </a:r>
                  <a:endParaRPr lang="en-US" sz="2000" dirty="0">
                    <a:latin typeface="Courier New" pitchFamily="-96" charset="0"/>
                  </a:endParaRPr>
                </a:p>
              </p:txBody>
            </p:sp>
            <p:sp>
              <p:nvSpPr>
                <p:cNvPr id="24" name="Rectangle 13"/>
                <p:cNvSpPr>
                  <a:spLocks noChangeArrowheads="1"/>
                </p:cNvSpPr>
                <p:nvPr/>
              </p:nvSpPr>
              <p:spPr bwMode="auto">
                <a:xfrm>
                  <a:off x="4355976" y="2242552"/>
                  <a:ext cx="333375" cy="393700"/>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a:latin typeface="Courier New" pitchFamily="-96" charset="0"/>
                    </a:rPr>
                    <a:t>0</a:t>
                  </a:r>
                </a:p>
              </p:txBody>
            </p:sp>
            <p:sp>
              <p:nvSpPr>
                <p:cNvPr id="25" name="Rectangle 14"/>
                <p:cNvSpPr>
                  <a:spLocks noChangeArrowheads="1"/>
                </p:cNvSpPr>
                <p:nvPr/>
              </p:nvSpPr>
              <p:spPr bwMode="auto">
                <a:xfrm>
                  <a:off x="5886488" y="2239367"/>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16</a:t>
                  </a:r>
                  <a:endParaRPr lang="en-US" sz="2000" dirty="0">
                    <a:latin typeface="Courier New" pitchFamily="-96" charset="0"/>
                  </a:endParaRPr>
                </a:p>
              </p:txBody>
            </p:sp>
            <p:sp>
              <p:nvSpPr>
                <p:cNvPr id="26" name="Rectangle 15"/>
                <p:cNvSpPr>
                  <a:spLocks noChangeArrowheads="1"/>
                </p:cNvSpPr>
                <p:nvPr/>
              </p:nvSpPr>
              <p:spPr bwMode="auto">
                <a:xfrm>
                  <a:off x="6794518"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24</a:t>
                  </a:r>
                  <a:endParaRPr lang="en-US" sz="2000" dirty="0">
                    <a:latin typeface="Courier New" pitchFamily="-96" charset="0"/>
                  </a:endParaRPr>
                </a:p>
              </p:txBody>
            </p:sp>
            <p:sp>
              <p:nvSpPr>
                <p:cNvPr id="27" name="Rectangle 16"/>
                <p:cNvSpPr>
                  <a:spLocks noChangeArrowheads="1"/>
                </p:cNvSpPr>
                <p:nvPr/>
              </p:nvSpPr>
              <p:spPr bwMode="auto">
                <a:xfrm>
                  <a:off x="7772419" y="2225089"/>
                  <a:ext cx="490568" cy="397545"/>
                </a:xfrm>
                <a:prstGeom prst="rect">
                  <a:avLst/>
                </a:prstGeom>
                <a:noFill/>
                <a:ln w="25400">
                  <a:noFill/>
                  <a:miter lim="800000"/>
                  <a:headEnd/>
                  <a:tailEnd/>
                </a:ln>
              </p:spPr>
              <p:txBody>
                <a:bodyPr wrap="none" lIns="90487" tIns="44450" rIns="90487" bIns="44450">
                  <a:prstTxWarp prst="textNoShape">
                    <a:avLst/>
                  </a:prstTxWarp>
                  <a:spAutoFit/>
                </a:bodyPr>
                <a:lstStyle/>
                <a:p>
                  <a:pPr eaLnBrk="0" hangingPunct="0"/>
                  <a:r>
                    <a:rPr lang="en-US" sz="2000" dirty="0" smtClean="0">
                      <a:latin typeface="Courier New" pitchFamily="-96" charset="0"/>
                    </a:rPr>
                    <a:t>32</a:t>
                  </a:r>
                  <a:endParaRPr lang="en-US" sz="2000" dirty="0">
                    <a:latin typeface="Courier New" pitchFamily="-96" charset="0"/>
                  </a:endParaRPr>
                </a:p>
              </p:txBody>
            </p:sp>
          </p:grpSp>
          <p:sp>
            <p:nvSpPr>
              <p:cNvPr id="33" name="Rectangle 11"/>
              <p:cNvSpPr>
                <a:spLocks noChangeArrowheads="1"/>
              </p:cNvSpPr>
              <p:nvPr/>
            </p:nvSpPr>
            <p:spPr bwMode="auto">
              <a:xfrm>
                <a:off x="4700975" y="2286490"/>
                <a:ext cx="1739478" cy="4318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eaLnBrk="0" hangingPunct="0">
                  <a:defRPr/>
                </a:pPr>
                <a:r>
                  <a:rPr lang="en-US" sz="2000">
                    <a:latin typeface="Courier New" pitchFamily="49" charset="0"/>
                    <a:ea typeface="+mn-ea"/>
                    <a:cs typeface="+mn-cs"/>
                  </a:rPr>
                  <a:t>a</a:t>
                </a:r>
              </a:p>
            </p:txBody>
          </p:sp>
        </p:grpSp>
        <p:sp>
          <p:nvSpPr>
            <p:cNvPr id="47" name="Freeform 16"/>
            <p:cNvSpPr>
              <a:spLocks/>
            </p:cNvSpPr>
            <p:nvPr/>
          </p:nvSpPr>
          <p:spPr bwMode="auto">
            <a:xfrm flipH="1">
              <a:off x="7683500" y="1506560"/>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headEnd/>
              <a:tailEnd type="triangle" w="med" len="med"/>
            </a:ln>
          </p:spPr>
          <p:txBody>
            <a:bodyPr wrap="none" anchor="ctr">
              <a:prstTxWarp prst="textNoShape">
                <a:avLst/>
              </a:prstTxWarp>
            </a:bodyPr>
            <a:lstStyle/>
            <a:p>
              <a:pPr eaLnBrk="0" hangingPunct="0"/>
              <a:endParaRPr lang="en-US">
                <a:latin typeface="Calibri" pitchFamily="-96" charset="0"/>
              </a:endParaRPr>
            </a:p>
          </p:txBody>
        </p:sp>
      </p:grpSp>
    </p:spTree>
    <p:extLst>
      <p:ext uri="{BB962C8B-B14F-4D97-AF65-F5344CB8AC3E}">
        <p14:creationId xmlns:p14="http://schemas.microsoft.com/office/powerpoint/2010/main" val="278854983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612"/>
                                        </p:tgtEl>
                                        <p:attrNameLst>
                                          <p:attrName>style.visibility</p:attrName>
                                        </p:attrNameLst>
                                      </p:cBhvr>
                                      <p:to>
                                        <p:strVal val="visible"/>
                                      </p:to>
                                    </p:set>
                                    <p:animEffect transition="in" filter="dissolve">
                                      <p:cBhvr>
                                        <p:cTn id="7" dur="500"/>
                                        <p:tgtEl>
                                          <p:spTgt spid="3246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ssolve">
                                      <p:cBhvr>
                                        <p:cTn id="12" dur="500"/>
                                        <p:tgtEl>
                                          <p:spTgt spid="5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4611"/>
                                        </p:tgtEl>
                                        <p:attrNameLst>
                                          <p:attrName>style.visibility</p:attrName>
                                        </p:attrNameLst>
                                      </p:cBhvr>
                                      <p:to>
                                        <p:strVal val="visible"/>
                                      </p:to>
                                    </p:set>
                                    <p:animEffect transition="in" filter="dissolve">
                                      <p:cBhvr>
                                        <p:cTn id="15" dur="500"/>
                                        <p:tgtEl>
                                          <p:spTgt spid="324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p:bldP spid="3246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Gadget Example #2</a:t>
            </a:r>
            <a:endParaRPr lang="en-US" dirty="0"/>
          </a:p>
        </p:txBody>
      </p:sp>
      <p:sp>
        <p:nvSpPr>
          <p:cNvPr id="16" name="Content Placeholder 15"/>
          <p:cNvSpPr>
            <a:spLocks noGrp="1"/>
          </p:cNvSpPr>
          <p:nvPr>
            <p:ph idx="1"/>
          </p:nvPr>
        </p:nvSpPr>
        <p:spPr>
          <a:xfrm>
            <a:off x="396875" y="5562599"/>
            <a:ext cx="7896225" cy="771525"/>
          </a:xfrm>
        </p:spPr>
        <p:txBody>
          <a:bodyPr/>
          <a:lstStyle/>
          <a:p>
            <a:r>
              <a:rPr lang="en-US" dirty="0" smtClean="0"/>
              <a:t>Repurpose byte codes</a:t>
            </a:r>
            <a:endParaRPr lang="en-US" dirty="0"/>
          </a:p>
        </p:txBody>
      </p:sp>
      <p:sp>
        <p:nvSpPr>
          <p:cNvPr id="4" name="Rectangle 4"/>
          <p:cNvSpPr>
            <a:spLocks noChangeArrowheads="1"/>
          </p:cNvSpPr>
          <p:nvPr/>
        </p:nvSpPr>
        <p:spPr bwMode="auto">
          <a:xfrm>
            <a:off x="457200" y="1447800"/>
            <a:ext cx="3429000" cy="828432"/>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void </a:t>
            </a:r>
            <a:r>
              <a:rPr lang="en-US" sz="1600" dirty="0" err="1">
                <a:solidFill>
                  <a:srgbClr val="000000"/>
                </a:solidFill>
                <a:latin typeface="Courier New" pitchFamily="49" charset="0"/>
                <a:ea typeface="MS Mincho" pitchFamily="49" charset="-128"/>
                <a:cs typeface="Arial" charset="0"/>
              </a:rPr>
              <a:t>setval</a:t>
            </a:r>
            <a:r>
              <a:rPr lang="en-US" sz="1600" dirty="0">
                <a:solidFill>
                  <a:srgbClr val="000000"/>
                </a:solidFill>
                <a:latin typeface="Courier New" pitchFamily="49" charset="0"/>
                <a:ea typeface="MS Mincho" pitchFamily="49" charset="-128"/>
                <a:cs typeface="Arial" charset="0"/>
              </a:rPr>
              <a:t>(unsigned *p) {                                                                         </a:t>
            </a:r>
          </a:p>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    *p = 3347663060u;                                                                              </a:t>
            </a:r>
          </a:p>
          <a:p>
            <a:pPr algn="l">
              <a:lnSpc>
                <a:spcPct val="100000"/>
              </a:lnSpc>
              <a:tabLst>
                <a:tab pos="457200" algn="l"/>
                <a:tab pos="1485900" algn="l"/>
              </a:tabLst>
            </a:pPr>
            <a:r>
              <a:rPr lang="en-US" sz="1600" dirty="0">
                <a:solidFill>
                  <a:srgbClr val="000000"/>
                </a:solidFill>
                <a:latin typeface="Courier New" pitchFamily="49" charset="0"/>
                <a:ea typeface="MS Mincho" pitchFamily="49" charset="-128"/>
                <a:cs typeface="Arial" charset="0"/>
              </a:rPr>
              <a:t>}</a:t>
            </a:r>
          </a:p>
        </p:txBody>
      </p:sp>
      <p:sp>
        <p:nvSpPr>
          <p:cNvPr id="5" name="Rectangle 4"/>
          <p:cNvSpPr>
            <a:spLocks noChangeArrowheads="1"/>
          </p:cNvSpPr>
          <p:nvPr/>
        </p:nvSpPr>
        <p:spPr bwMode="auto">
          <a:xfrm>
            <a:off x="1600200" y="3200400"/>
            <a:ext cx="6858000" cy="1074653"/>
          </a:xfrm>
          <a:prstGeom prst="rect">
            <a:avLst/>
          </a:prstGeom>
          <a:solidFill>
            <a:srgbClr val="FF9999"/>
          </a:solidFill>
          <a:ln w="12700">
            <a:solidFill>
              <a:schemeClr val="tx1"/>
            </a:solidFill>
            <a:miter lim="800000"/>
            <a:headEnd/>
            <a:tailEnd/>
          </a:ln>
        </p:spPr>
        <p:txBody>
          <a:bodyPr wrap="square" lIns="90487" tIns="44450" rIns="90487" bIns="44450">
            <a:spAutoFit/>
          </a:bodyPr>
          <a:lstStyle/>
          <a:p>
            <a:pPr algn="l">
              <a:lnSpc>
                <a:spcPct val="100000"/>
              </a:lnSpc>
              <a:tabLst>
                <a:tab pos="457200" algn="l"/>
                <a:tab pos="1485900" algn="l"/>
              </a:tabLst>
            </a:pPr>
            <a:r>
              <a:rPr lang="da-DK" sz="1600" dirty="0">
                <a:solidFill>
                  <a:srgbClr val="000000"/>
                </a:solidFill>
                <a:latin typeface="Courier New" pitchFamily="49" charset="0"/>
                <a:ea typeface="MS Mincho" pitchFamily="49" charset="-128"/>
                <a:cs typeface="Arial" charset="0"/>
              </a:rPr>
              <a:t>&lt;</a:t>
            </a:r>
            <a:r>
              <a:rPr lang="da-DK" sz="1600" dirty="0" err="1">
                <a:solidFill>
                  <a:srgbClr val="000000"/>
                </a:solidFill>
                <a:latin typeface="Courier New" pitchFamily="49" charset="0"/>
                <a:ea typeface="MS Mincho" pitchFamily="49" charset="-128"/>
                <a:cs typeface="Arial" charset="0"/>
              </a:rPr>
              <a:t>setval</a:t>
            </a:r>
            <a:r>
              <a:rPr lang="da-DK" sz="1600" dirty="0">
                <a:solidFill>
                  <a:srgbClr val="000000"/>
                </a:solidFill>
                <a:latin typeface="Courier New" pitchFamily="49" charset="0"/>
                <a:ea typeface="MS Mincho" pitchFamily="49" charset="-128"/>
                <a:cs typeface="Arial" charset="0"/>
              </a:rPr>
              <a:t>&gt;:</a:t>
            </a:r>
          </a:p>
          <a:p>
            <a:pPr algn="l">
              <a:lnSpc>
                <a:spcPct val="100000"/>
              </a:lnSpc>
              <a:tabLst>
                <a:tab pos="457200" algn="l"/>
                <a:tab pos="1485900" algn="l"/>
              </a:tabLst>
            </a:pPr>
            <a:r>
              <a:rPr lang="da-DK" sz="1600" dirty="0">
                <a:solidFill>
                  <a:srgbClr val="000000"/>
                </a:solidFill>
                <a:latin typeface="Courier New" pitchFamily="49" charset="0"/>
                <a:ea typeface="MS Mincho" pitchFamily="49" charset="-128"/>
                <a:cs typeface="Arial" charset="0"/>
              </a:rPr>
              <a:t>  4004d9:  c7 07 d4 48 89 c7  </a:t>
            </a:r>
            <a:r>
              <a:rPr lang="da-DK" sz="1600" dirty="0" err="1">
                <a:solidFill>
                  <a:srgbClr val="000000"/>
                </a:solidFill>
                <a:latin typeface="Courier New" pitchFamily="49" charset="0"/>
                <a:ea typeface="MS Mincho" pitchFamily="49" charset="-128"/>
                <a:cs typeface="Arial" charset="0"/>
              </a:rPr>
              <a:t>movl</a:t>
            </a:r>
            <a:r>
              <a:rPr lang="da-DK" sz="1600" dirty="0">
                <a:solidFill>
                  <a:srgbClr val="000000"/>
                </a:solidFill>
                <a:latin typeface="Courier New" pitchFamily="49" charset="0"/>
                <a:ea typeface="MS Mincho" pitchFamily="49" charset="-128"/>
                <a:cs typeface="Arial" charset="0"/>
              </a:rPr>
              <a:t>  $0xc78948d4,(%</a:t>
            </a:r>
            <a:r>
              <a:rPr lang="da-DK" sz="1600" dirty="0" err="1">
                <a:solidFill>
                  <a:srgbClr val="000000"/>
                </a:solidFill>
                <a:latin typeface="Courier New" pitchFamily="49" charset="0"/>
                <a:ea typeface="MS Mincho" pitchFamily="49" charset="-128"/>
                <a:cs typeface="Arial" charset="0"/>
              </a:rPr>
              <a:t>rdi</a:t>
            </a:r>
            <a:r>
              <a:rPr lang="da-DK" sz="1600" dirty="0">
                <a:solidFill>
                  <a:srgbClr val="000000"/>
                </a:solidFill>
                <a:latin typeface="Courier New" pitchFamily="49" charset="0"/>
                <a:ea typeface="MS Mincho" pitchFamily="49" charset="-128"/>
                <a:cs typeface="Arial" charset="0"/>
              </a:rPr>
              <a:t>)</a:t>
            </a:r>
          </a:p>
          <a:p>
            <a:pPr algn="l">
              <a:lnSpc>
                <a:spcPct val="100000"/>
              </a:lnSpc>
              <a:tabLst>
                <a:tab pos="457200" algn="l"/>
                <a:tab pos="1485900" algn="l"/>
              </a:tabLst>
            </a:pPr>
            <a:r>
              <a:rPr lang="da-DK" sz="1600" dirty="0">
                <a:solidFill>
                  <a:srgbClr val="000000"/>
                </a:solidFill>
                <a:latin typeface="Courier New" pitchFamily="49" charset="0"/>
                <a:ea typeface="MS Mincho" pitchFamily="49" charset="-128"/>
                <a:cs typeface="Arial" charset="0"/>
              </a:rPr>
              <a:t>  4004df:  c3                 </a:t>
            </a:r>
            <a:r>
              <a:rPr lang="da-DK" sz="1600" dirty="0" err="1">
                <a:solidFill>
                  <a:srgbClr val="000000"/>
                </a:solidFill>
                <a:latin typeface="Courier New" pitchFamily="49" charset="0"/>
                <a:ea typeface="MS Mincho" pitchFamily="49" charset="-128"/>
                <a:cs typeface="Arial" charset="0"/>
              </a:rPr>
              <a:t>retq</a:t>
            </a:r>
            <a:endParaRPr lang="da-DK" sz="1600" dirty="0">
              <a:solidFill>
                <a:srgbClr val="000000"/>
              </a:solidFill>
              <a:latin typeface="Courier New" pitchFamily="49" charset="0"/>
              <a:ea typeface="MS Mincho" pitchFamily="49" charset="-128"/>
              <a:cs typeface="Arial" charset="0"/>
            </a:endParaRPr>
          </a:p>
          <a:p>
            <a:pPr algn="l">
              <a:lnSpc>
                <a:spcPct val="100000"/>
              </a:lnSpc>
              <a:tabLst>
                <a:tab pos="457200" algn="l"/>
                <a:tab pos="1485900" algn="l"/>
              </a:tabLst>
            </a:pPr>
            <a:endParaRPr lang="en-US" sz="1600" dirty="0">
              <a:solidFill>
                <a:srgbClr val="000000"/>
              </a:solidFill>
              <a:latin typeface="Courier New" pitchFamily="49" charset="0"/>
              <a:ea typeface="MS Mincho" pitchFamily="49" charset="-128"/>
              <a:cs typeface="Arial" charset="0"/>
            </a:endParaRPr>
          </a:p>
        </p:txBody>
      </p:sp>
      <p:sp>
        <p:nvSpPr>
          <p:cNvPr id="6" name="Rectangle 5"/>
          <p:cNvSpPr/>
          <p:nvPr/>
        </p:nvSpPr>
        <p:spPr bwMode="auto">
          <a:xfrm>
            <a:off x="2895600" y="3733801"/>
            <a:ext cx="457200" cy="304800"/>
          </a:xfrm>
          <a:prstGeom prst="rect">
            <a:avLst/>
          </a:prstGeom>
          <a:noFill/>
          <a:ln w="38100" cap="flat" cmpd="sng" algn="ctr">
            <a:solidFill>
              <a:srgbClr val="00009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nSpc>
                <a:spcPct val="100000"/>
              </a:lnSpc>
            </a:pPr>
            <a:endParaRPr lang="en-US" sz="2400" dirty="0">
              <a:solidFill>
                <a:srgbClr val="000000"/>
              </a:solidFill>
              <a:latin typeface="Calibri" pitchFamily="34" charset="0"/>
              <a:cs typeface="Arial" charset="0"/>
            </a:endParaRPr>
          </a:p>
        </p:txBody>
      </p:sp>
      <p:cxnSp>
        <p:nvCxnSpPr>
          <p:cNvPr id="8" name="Straight Arrow Connector 7"/>
          <p:cNvCxnSpPr/>
          <p:nvPr/>
        </p:nvCxnSpPr>
        <p:spPr bwMode="auto">
          <a:xfrm flipH="1" flipV="1">
            <a:off x="4419600" y="4275053"/>
            <a:ext cx="609600" cy="449348"/>
          </a:xfrm>
          <a:prstGeom prst="straightConnector1">
            <a:avLst/>
          </a:prstGeom>
          <a:noFill/>
          <a:ln w="25400" cap="flat" cmpd="sng" algn="ctr">
            <a:solidFill>
              <a:srgbClr val="000090"/>
            </a:solidFill>
            <a:prstDash val="solid"/>
            <a:round/>
            <a:headEnd type="none" w="med" len="med"/>
            <a:tailEnd type="arrow"/>
          </a:ln>
          <a:effectLst/>
        </p:spPr>
      </p:cxnSp>
      <p:sp>
        <p:nvSpPr>
          <p:cNvPr id="9" name="TextBox 8"/>
          <p:cNvSpPr txBox="1"/>
          <p:nvPr/>
        </p:nvSpPr>
        <p:spPr>
          <a:xfrm>
            <a:off x="5017615" y="4539734"/>
            <a:ext cx="1095172" cy="369332"/>
          </a:xfrm>
          <a:prstGeom prst="rect">
            <a:avLst/>
          </a:prstGeom>
          <a:noFill/>
        </p:spPr>
        <p:txBody>
          <a:bodyPr wrap="none" rtlCol="0">
            <a:spAutoFit/>
          </a:bodyPr>
          <a:lstStyle/>
          <a:p>
            <a:pPr algn="l" eaLnBrk="1" hangingPunct="1">
              <a:lnSpc>
                <a:spcPct val="100000"/>
              </a:lnSpc>
            </a:pPr>
            <a:r>
              <a:rPr lang="en-US" dirty="0" err="1">
                <a:solidFill>
                  <a:srgbClr val="000000"/>
                </a:solidFill>
                <a:latin typeface="Calibri" pitchFamily="34" charset="0"/>
                <a:cs typeface="Arial" charset="0"/>
              </a:rPr>
              <a:t>rdi</a:t>
            </a:r>
            <a:r>
              <a:rPr lang="en-US" dirty="0">
                <a:solidFill>
                  <a:srgbClr val="000000"/>
                </a:solidFill>
                <a:latin typeface="Calibri" pitchFamily="34" charset="0"/>
                <a:cs typeface="Arial" charset="0"/>
              </a:rPr>
              <a:t> </a:t>
            </a:r>
            <a:r>
              <a:rPr lang="en-US" dirty="0">
                <a:solidFill>
                  <a:srgbClr val="000000"/>
                </a:solidFill>
                <a:latin typeface="Calibri" pitchFamily="34" charset="0"/>
                <a:cs typeface="Arial" charset="0"/>
                <a:sym typeface="Wingdings"/>
              </a:rPr>
              <a:t> </a:t>
            </a:r>
            <a:r>
              <a:rPr lang="en-US" dirty="0" err="1">
                <a:solidFill>
                  <a:srgbClr val="000000"/>
                </a:solidFill>
                <a:latin typeface="Calibri" pitchFamily="34" charset="0"/>
                <a:cs typeface="Arial" charset="0"/>
                <a:sym typeface="Wingdings"/>
              </a:rPr>
              <a:t>rax</a:t>
            </a:r>
            <a:endParaRPr lang="en-US" dirty="0">
              <a:solidFill>
                <a:srgbClr val="000000"/>
              </a:solidFill>
              <a:latin typeface="Calibri" pitchFamily="34" charset="0"/>
              <a:cs typeface="Arial" charset="0"/>
            </a:endParaRPr>
          </a:p>
        </p:txBody>
      </p:sp>
      <p:sp>
        <p:nvSpPr>
          <p:cNvPr id="12" name="Rectangle 11"/>
          <p:cNvSpPr/>
          <p:nvPr/>
        </p:nvSpPr>
        <p:spPr bwMode="auto">
          <a:xfrm>
            <a:off x="4038600" y="3429000"/>
            <a:ext cx="1143000" cy="380999"/>
          </a:xfrm>
          <a:prstGeom prst="rect">
            <a:avLst/>
          </a:prstGeom>
          <a:noFill/>
          <a:ln w="38100" cap="flat" cmpd="sng" algn="ctr">
            <a:solidFill>
              <a:srgbClr val="00009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nSpc>
                <a:spcPct val="100000"/>
              </a:lnSpc>
            </a:pPr>
            <a:endParaRPr lang="en-US" sz="2400" dirty="0">
              <a:solidFill>
                <a:srgbClr val="000000"/>
              </a:solidFill>
              <a:latin typeface="Calibri" pitchFamily="34" charset="0"/>
              <a:cs typeface="Arial" charset="0"/>
            </a:endParaRPr>
          </a:p>
        </p:txBody>
      </p:sp>
      <p:sp>
        <p:nvSpPr>
          <p:cNvPr id="11" name="TextBox 10"/>
          <p:cNvSpPr txBox="1"/>
          <p:nvPr/>
        </p:nvSpPr>
        <p:spPr>
          <a:xfrm>
            <a:off x="5046635" y="4909066"/>
            <a:ext cx="3045307" cy="369332"/>
          </a:xfrm>
          <a:prstGeom prst="rect">
            <a:avLst/>
          </a:prstGeom>
          <a:noFill/>
        </p:spPr>
        <p:txBody>
          <a:bodyPr wrap="none" rtlCol="0">
            <a:spAutoFit/>
          </a:bodyPr>
          <a:lstStyle/>
          <a:p>
            <a:pPr algn="l" eaLnBrk="1" hangingPunct="1">
              <a:lnSpc>
                <a:spcPct val="100000"/>
              </a:lnSpc>
            </a:pPr>
            <a:r>
              <a:rPr lang="en-US" dirty="0">
                <a:solidFill>
                  <a:srgbClr val="000000"/>
                </a:solidFill>
                <a:latin typeface="Calibri" pitchFamily="34" charset="0"/>
                <a:cs typeface="Arial" charset="0"/>
              </a:rPr>
              <a:t>Gadget address = </a:t>
            </a:r>
            <a:r>
              <a:rPr lang="en-US" dirty="0">
                <a:solidFill>
                  <a:srgbClr val="000000"/>
                </a:solidFill>
                <a:latin typeface="Courier New"/>
                <a:cs typeface="Courier New"/>
              </a:rPr>
              <a:t>0x4004dc</a:t>
            </a:r>
          </a:p>
        </p:txBody>
      </p:sp>
      <p:cxnSp>
        <p:nvCxnSpPr>
          <p:cNvPr id="13" name="Straight Arrow Connector 12"/>
          <p:cNvCxnSpPr/>
          <p:nvPr/>
        </p:nvCxnSpPr>
        <p:spPr bwMode="auto">
          <a:xfrm flipH="1">
            <a:off x="4648200" y="2743200"/>
            <a:ext cx="228600" cy="685801"/>
          </a:xfrm>
          <a:prstGeom prst="straightConnector1">
            <a:avLst/>
          </a:prstGeom>
          <a:noFill/>
          <a:ln w="25400" cap="flat" cmpd="sng" algn="ctr">
            <a:solidFill>
              <a:srgbClr val="000090"/>
            </a:solidFill>
            <a:prstDash val="solid"/>
            <a:round/>
            <a:headEnd type="none" w="med" len="med"/>
            <a:tailEnd type="arrow"/>
          </a:ln>
          <a:effectLst/>
        </p:spPr>
      </p:cxnSp>
      <p:sp>
        <p:nvSpPr>
          <p:cNvPr id="7" name="TextBox 6"/>
          <p:cNvSpPr txBox="1"/>
          <p:nvPr/>
        </p:nvSpPr>
        <p:spPr>
          <a:xfrm>
            <a:off x="4800600" y="2438400"/>
            <a:ext cx="3150242" cy="369332"/>
          </a:xfrm>
          <a:prstGeom prst="rect">
            <a:avLst/>
          </a:prstGeom>
          <a:noFill/>
        </p:spPr>
        <p:txBody>
          <a:bodyPr wrap="none" rtlCol="0">
            <a:spAutoFit/>
          </a:bodyPr>
          <a:lstStyle/>
          <a:p>
            <a:pPr algn="l" eaLnBrk="1" hangingPunct="1">
              <a:lnSpc>
                <a:spcPct val="100000"/>
              </a:lnSpc>
            </a:pPr>
            <a:r>
              <a:rPr lang="en-US" dirty="0">
                <a:solidFill>
                  <a:srgbClr val="000000"/>
                </a:solidFill>
                <a:latin typeface="Calibri" pitchFamily="34" charset="0"/>
                <a:cs typeface="Arial" charset="0"/>
              </a:rPr>
              <a:t>Encodes </a:t>
            </a:r>
            <a:r>
              <a:rPr lang="en-US" dirty="0" err="1">
                <a:solidFill>
                  <a:srgbClr val="000000"/>
                </a:solidFill>
                <a:latin typeface="Courier New"/>
                <a:cs typeface="Courier New"/>
              </a:rPr>
              <a:t>movq</a:t>
            </a:r>
            <a:r>
              <a:rPr lang="en-US" dirty="0">
                <a:solidFill>
                  <a:srgbClr val="000000"/>
                </a:solidFill>
                <a:latin typeface="Courier New"/>
                <a:cs typeface="Courier New"/>
              </a:rPr>
              <a:t> %</a:t>
            </a:r>
            <a:r>
              <a:rPr lang="en-US" dirty="0" err="1">
                <a:solidFill>
                  <a:srgbClr val="000000"/>
                </a:solidFill>
                <a:latin typeface="Courier New"/>
                <a:cs typeface="Courier New"/>
              </a:rPr>
              <a:t>rax</a:t>
            </a:r>
            <a:r>
              <a:rPr lang="en-US" dirty="0">
                <a:solidFill>
                  <a:srgbClr val="000000"/>
                </a:solidFill>
                <a:latin typeface="Courier New"/>
                <a:cs typeface="Courier New"/>
              </a:rPr>
              <a:t>, %</a:t>
            </a:r>
            <a:r>
              <a:rPr lang="en-US" dirty="0" err="1">
                <a:solidFill>
                  <a:srgbClr val="000000"/>
                </a:solidFill>
                <a:latin typeface="Courier New"/>
                <a:cs typeface="Courier New"/>
              </a:rPr>
              <a:t>rdi</a:t>
            </a:r>
            <a:endParaRPr lang="en-US" dirty="0">
              <a:solidFill>
                <a:srgbClr val="000000"/>
              </a:solidFill>
              <a:latin typeface="Courier New"/>
              <a:cs typeface="Courier New"/>
            </a:endParaRPr>
          </a:p>
        </p:txBody>
      </p:sp>
    </p:spTree>
    <p:extLst>
      <p:ext uri="{BB962C8B-B14F-4D97-AF65-F5344CB8AC3E}">
        <p14:creationId xmlns:p14="http://schemas.microsoft.com/office/powerpoint/2010/main" val="160368318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ROP Execution</a:t>
            </a:r>
            <a:endParaRPr lang="en-US" dirty="0"/>
          </a:p>
        </p:txBody>
      </p:sp>
      <p:sp>
        <p:nvSpPr>
          <p:cNvPr id="3" name="Content Placeholder 2"/>
          <p:cNvSpPr>
            <a:spLocks noGrp="1"/>
          </p:cNvSpPr>
          <p:nvPr>
            <p:ph idx="1"/>
          </p:nvPr>
        </p:nvSpPr>
        <p:spPr>
          <a:xfrm>
            <a:off x="396875" y="4724399"/>
            <a:ext cx="7896225" cy="1609725"/>
          </a:xfrm>
        </p:spPr>
        <p:txBody>
          <a:bodyPr/>
          <a:lstStyle/>
          <a:p>
            <a:r>
              <a:rPr lang="en-US" dirty="0" smtClean="0"/>
              <a:t>Trigger with </a:t>
            </a:r>
            <a:r>
              <a:rPr lang="en-US" dirty="0" smtClean="0">
                <a:latin typeface="Courier New"/>
                <a:cs typeface="Courier New"/>
              </a:rPr>
              <a:t>ret</a:t>
            </a:r>
            <a:r>
              <a:rPr lang="en-US" dirty="0" smtClean="0"/>
              <a:t> instruction</a:t>
            </a:r>
          </a:p>
          <a:p>
            <a:pPr lvl="1"/>
            <a:r>
              <a:rPr lang="en-US" dirty="0" smtClean="0"/>
              <a:t>Will start executing Gadget 1</a:t>
            </a:r>
          </a:p>
          <a:p>
            <a:r>
              <a:rPr lang="en-US" dirty="0" smtClean="0"/>
              <a:t>Final </a:t>
            </a:r>
            <a:r>
              <a:rPr lang="en-US" dirty="0" smtClean="0">
                <a:latin typeface="Courier New"/>
                <a:cs typeface="Courier New"/>
              </a:rPr>
              <a:t>ret</a:t>
            </a:r>
            <a:r>
              <a:rPr lang="en-US" dirty="0" smtClean="0"/>
              <a:t> in each gadget will start next one</a:t>
            </a:r>
            <a:endParaRPr lang="en-US" dirty="0"/>
          </a:p>
        </p:txBody>
      </p:sp>
      <p:grpSp>
        <p:nvGrpSpPr>
          <p:cNvPr id="23" name="Group 22"/>
          <p:cNvGrpSpPr/>
          <p:nvPr/>
        </p:nvGrpSpPr>
        <p:grpSpPr>
          <a:xfrm>
            <a:off x="2057400" y="1257300"/>
            <a:ext cx="4191000" cy="2286000"/>
            <a:chOff x="2362200" y="2133600"/>
            <a:chExt cx="4191000" cy="2286000"/>
          </a:xfrm>
        </p:grpSpPr>
        <p:sp>
          <p:nvSpPr>
            <p:cNvPr id="4" name="Rectangle 3"/>
            <p:cNvSpPr/>
            <p:nvPr/>
          </p:nvSpPr>
          <p:spPr>
            <a:xfrm>
              <a:off x="2895600" y="3810000"/>
              <a:ext cx="1066800" cy="30480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Helvetica"/>
              </a:endParaRPr>
            </a:p>
          </p:txBody>
        </p:sp>
        <p:sp>
          <p:nvSpPr>
            <p:cNvPr id="5" name="Rectangle 4"/>
            <p:cNvSpPr/>
            <p:nvPr/>
          </p:nvSpPr>
          <p:spPr>
            <a:xfrm>
              <a:off x="2895600" y="3505200"/>
              <a:ext cx="1066800" cy="30480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Helvetica"/>
              </a:endParaRPr>
            </a:p>
          </p:txBody>
        </p:sp>
        <p:sp>
          <p:nvSpPr>
            <p:cNvPr id="6" name="Rectangle 5"/>
            <p:cNvSpPr/>
            <p:nvPr/>
          </p:nvSpPr>
          <p:spPr>
            <a:xfrm>
              <a:off x="2895600" y="2895600"/>
              <a:ext cx="1066800" cy="60960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nchorCtr="1"/>
            <a:lstStyle/>
            <a:p>
              <a:endParaRPr lang="en-US" sz="1200" dirty="0" smtClean="0">
                <a:solidFill>
                  <a:srgbClr val="000000"/>
                </a:solidFill>
                <a:latin typeface="Wingdings"/>
                <a:ea typeface="Wingdings"/>
                <a:cs typeface="Wingdings"/>
                <a:sym typeface="Wingdings"/>
              </a:endParaRPr>
            </a:p>
            <a:p>
              <a:r>
                <a:rPr lang="en-US" sz="1200" dirty="0" smtClean="0">
                  <a:solidFill>
                    <a:srgbClr val="000000"/>
                  </a:solidFill>
                  <a:latin typeface="Wingdings"/>
                  <a:ea typeface="Wingdings"/>
                  <a:cs typeface="Wingdings"/>
                  <a:sym typeface="Wingdings"/>
                </a:rPr>
                <a:t></a:t>
              </a:r>
            </a:p>
            <a:p>
              <a:r>
                <a:rPr lang="en-US" sz="1200" dirty="0" smtClean="0">
                  <a:solidFill>
                    <a:srgbClr val="000000"/>
                  </a:solidFill>
                  <a:latin typeface="Wingdings"/>
                  <a:ea typeface="Wingdings"/>
                  <a:cs typeface="Wingdings"/>
                  <a:sym typeface="Wingdings"/>
                </a:rPr>
                <a:t></a:t>
              </a:r>
              <a:endParaRPr lang="en-US" sz="1200" dirty="0" smtClean="0">
                <a:solidFill>
                  <a:srgbClr val="000000"/>
                </a:solidFill>
                <a:latin typeface="Helvetica"/>
              </a:endParaRPr>
            </a:p>
            <a:p>
              <a:r>
                <a:rPr lang="en-US" sz="1200" dirty="0" smtClean="0">
                  <a:solidFill>
                    <a:srgbClr val="000000"/>
                  </a:solidFill>
                  <a:latin typeface="Wingdings"/>
                  <a:ea typeface="Wingdings"/>
                  <a:cs typeface="Wingdings"/>
                  <a:sym typeface="Wingdings"/>
                </a:rPr>
                <a:t></a:t>
              </a:r>
              <a:endParaRPr lang="en-US" sz="1200" dirty="0" smtClean="0">
                <a:solidFill>
                  <a:srgbClr val="000000"/>
                </a:solidFill>
                <a:latin typeface="Helvetica"/>
              </a:endParaRPr>
            </a:p>
            <a:p>
              <a:endParaRPr lang="en-US" sz="1200" dirty="0">
                <a:solidFill>
                  <a:srgbClr val="000000"/>
                </a:solidFill>
                <a:latin typeface="Helvetica"/>
              </a:endParaRPr>
            </a:p>
          </p:txBody>
        </p:sp>
        <p:sp>
          <p:nvSpPr>
            <p:cNvPr id="7" name="Rectangle 6"/>
            <p:cNvSpPr/>
            <p:nvPr/>
          </p:nvSpPr>
          <p:spPr>
            <a:xfrm>
              <a:off x="2895600" y="2590800"/>
              <a:ext cx="1066800" cy="30480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Helvetica"/>
              </a:endParaRPr>
            </a:p>
          </p:txBody>
        </p:sp>
        <p:sp>
          <p:nvSpPr>
            <p:cNvPr id="9" name="Rectangle 8"/>
            <p:cNvSpPr/>
            <p:nvPr/>
          </p:nvSpPr>
          <p:spPr>
            <a:xfrm>
              <a:off x="6248400" y="4038600"/>
              <a:ext cx="304800" cy="381000"/>
            </a:xfrm>
            <a:prstGeom prst="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a:solidFill>
                    <a:srgbClr val="000066"/>
                  </a:solidFill>
                  <a:latin typeface="Courier New"/>
                  <a:cs typeface="Courier New"/>
                </a:rPr>
                <a:t>c</a:t>
              </a:r>
              <a:r>
                <a:rPr lang="en-US" sz="1200" dirty="0" smtClean="0">
                  <a:solidFill>
                    <a:srgbClr val="000066"/>
                  </a:solidFill>
                  <a:latin typeface="Courier New"/>
                  <a:cs typeface="Courier New"/>
                </a:rPr>
                <a:t>3</a:t>
              </a:r>
              <a:endParaRPr lang="en-US" sz="1200" dirty="0">
                <a:solidFill>
                  <a:srgbClr val="000066"/>
                </a:solidFill>
                <a:latin typeface="Courier New"/>
                <a:cs typeface="Courier New"/>
              </a:endParaRPr>
            </a:p>
          </p:txBody>
        </p:sp>
        <p:sp>
          <p:nvSpPr>
            <p:cNvPr id="10" name="Rectangle 9"/>
            <p:cNvSpPr/>
            <p:nvPr/>
          </p:nvSpPr>
          <p:spPr>
            <a:xfrm>
              <a:off x="4724400" y="4038600"/>
              <a:ext cx="1828800" cy="381000"/>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000000"/>
                  </a:solidFill>
                  <a:latin typeface="Calibri"/>
                  <a:cs typeface="Calibri"/>
                </a:rPr>
                <a:t>Gadget 1 code</a:t>
              </a:r>
              <a:endParaRPr lang="en-US" sz="1200" dirty="0">
                <a:solidFill>
                  <a:srgbClr val="000000"/>
                </a:solidFill>
                <a:latin typeface="Calibri"/>
                <a:cs typeface="Calibri"/>
              </a:endParaRPr>
            </a:p>
          </p:txBody>
        </p:sp>
        <p:sp>
          <p:nvSpPr>
            <p:cNvPr id="12" name="Rectangle 11"/>
            <p:cNvSpPr/>
            <p:nvPr/>
          </p:nvSpPr>
          <p:spPr>
            <a:xfrm>
              <a:off x="6248400" y="3352800"/>
              <a:ext cx="304800" cy="381000"/>
            </a:xfrm>
            <a:prstGeom prst="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a:solidFill>
                    <a:srgbClr val="000066"/>
                  </a:solidFill>
                  <a:latin typeface="Courier New"/>
                  <a:cs typeface="Courier New"/>
                </a:rPr>
                <a:t>c</a:t>
              </a:r>
              <a:r>
                <a:rPr lang="en-US" sz="1200" dirty="0" smtClean="0">
                  <a:solidFill>
                    <a:srgbClr val="000066"/>
                  </a:solidFill>
                  <a:latin typeface="Courier New"/>
                  <a:cs typeface="Courier New"/>
                </a:rPr>
                <a:t>3</a:t>
              </a:r>
              <a:endParaRPr lang="en-US" sz="1200" dirty="0">
                <a:solidFill>
                  <a:srgbClr val="000066"/>
                </a:solidFill>
                <a:latin typeface="Courier New"/>
                <a:cs typeface="Courier New"/>
              </a:endParaRPr>
            </a:p>
          </p:txBody>
        </p:sp>
        <p:sp>
          <p:nvSpPr>
            <p:cNvPr id="13" name="Rectangle 12"/>
            <p:cNvSpPr/>
            <p:nvPr/>
          </p:nvSpPr>
          <p:spPr>
            <a:xfrm>
              <a:off x="4724400" y="3352800"/>
              <a:ext cx="1828800" cy="381000"/>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000000"/>
                  </a:solidFill>
                  <a:latin typeface="Calibri"/>
                  <a:cs typeface="Calibri"/>
                </a:rPr>
                <a:t>Gadget 2 code</a:t>
              </a:r>
              <a:endParaRPr lang="en-US" sz="1200" dirty="0">
                <a:solidFill>
                  <a:srgbClr val="000000"/>
                </a:solidFill>
                <a:latin typeface="Calibri"/>
                <a:cs typeface="Calibri"/>
              </a:endParaRPr>
            </a:p>
          </p:txBody>
        </p:sp>
        <p:sp>
          <p:nvSpPr>
            <p:cNvPr id="15" name="Rectangle 14"/>
            <p:cNvSpPr/>
            <p:nvPr/>
          </p:nvSpPr>
          <p:spPr>
            <a:xfrm>
              <a:off x="6248400" y="2362200"/>
              <a:ext cx="304800" cy="381000"/>
            </a:xfrm>
            <a:prstGeom prst="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a:solidFill>
                    <a:srgbClr val="000066"/>
                  </a:solidFill>
                  <a:latin typeface="Courier New"/>
                  <a:cs typeface="Courier New"/>
                </a:rPr>
                <a:t>c</a:t>
              </a:r>
              <a:r>
                <a:rPr lang="en-US" sz="1200" dirty="0" smtClean="0">
                  <a:solidFill>
                    <a:srgbClr val="000066"/>
                  </a:solidFill>
                  <a:latin typeface="Courier New"/>
                  <a:cs typeface="Courier New"/>
                </a:rPr>
                <a:t>3</a:t>
              </a:r>
              <a:endParaRPr lang="en-US" sz="1200" dirty="0">
                <a:solidFill>
                  <a:srgbClr val="000066"/>
                </a:solidFill>
                <a:latin typeface="Courier New"/>
                <a:cs typeface="Courier New"/>
              </a:endParaRPr>
            </a:p>
          </p:txBody>
        </p:sp>
        <p:sp>
          <p:nvSpPr>
            <p:cNvPr id="16" name="Rectangle 15"/>
            <p:cNvSpPr/>
            <p:nvPr/>
          </p:nvSpPr>
          <p:spPr>
            <a:xfrm>
              <a:off x="4724400" y="2362200"/>
              <a:ext cx="1828800" cy="381000"/>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000000"/>
                  </a:solidFill>
                  <a:latin typeface="Calibri"/>
                  <a:cs typeface="Calibri"/>
                </a:rPr>
                <a:t>Gadget </a:t>
              </a:r>
              <a:r>
                <a:rPr lang="en-US" sz="1200" i="1" dirty="0" smtClean="0">
                  <a:solidFill>
                    <a:srgbClr val="000000"/>
                  </a:solidFill>
                  <a:latin typeface="Calibri"/>
                  <a:cs typeface="Calibri"/>
                </a:rPr>
                <a:t>n</a:t>
              </a:r>
              <a:r>
                <a:rPr lang="en-US" sz="1200" dirty="0" smtClean="0">
                  <a:solidFill>
                    <a:srgbClr val="000000"/>
                  </a:solidFill>
                  <a:latin typeface="Calibri"/>
                  <a:cs typeface="Calibri"/>
                </a:rPr>
                <a:t> code</a:t>
              </a:r>
              <a:endParaRPr lang="en-US" sz="1200" dirty="0">
                <a:solidFill>
                  <a:srgbClr val="000000"/>
                </a:solidFill>
                <a:latin typeface="Calibri"/>
                <a:cs typeface="Calibri"/>
              </a:endParaRPr>
            </a:p>
          </p:txBody>
        </p:sp>
        <p:cxnSp>
          <p:nvCxnSpPr>
            <p:cNvPr id="17" name="Straight Arrow Connector 16"/>
            <p:cNvCxnSpPr>
              <a:endCxn id="10" idx="1"/>
            </p:cNvCxnSpPr>
            <p:nvPr/>
          </p:nvCxnSpPr>
          <p:spPr>
            <a:xfrm>
              <a:off x="3429000" y="3962400"/>
              <a:ext cx="1295400" cy="266700"/>
            </a:xfrm>
            <a:prstGeom prst="straightConnector1">
              <a:avLst/>
            </a:prstGeom>
            <a:ln>
              <a:solidFill>
                <a:srgbClr val="000000"/>
              </a:solidFill>
              <a:headEnd type="oval" w="lg" len="l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1"/>
            </p:cNvCxnSpPr>
            <p:nvPr/>
          </p:nvCxnSpPr>
          <p:spPr>
            <a:xfrm flipV="1">
              <a:off x="3429000" y="3543300"/>
              <a:ext cx="1295400" cy="114300"/>
            </a:xfrm>
            <a:prstGeom prst="straightConnector1">
              <a:avLst/>
            </a:prstGeom>
            <a:ln>
              <a:solidFill>
                <a:srgbClr val="000000"/>
              </a:solidFill>
              <a:headEnd type="oval" w="lg" len="l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6" idx="1"/>
            </p:cNvCxnSpPr>
            <p:nvPr/>
          </p:nvCxnSpPr>
          <p:spPr>
            <a:xfrm flipV="1">
              <a:off x="3429000" y="2552700"/>
              <a:ext cx="1295400" cy="228600"/>
            </a:xfrm>
            <a:prstGeom prst="straightConnector1">
              <a:avLst/>
            </a:prstGeom>
            <a:ln>
              <a:solidFill>
                <a:srgbClr val="000000"/>
              </a:solidFill>
              <a:headEnd type="oval" w="lg" len="lg"/>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1"/>
            </p:cNvCxnSpPr>
            <p:nvPr/>
          </p:nvCxnSpPr>
          <p:spPr>
            <a:xfrm>
              <a:off x="2362200" y="3962400"/>
              <a:ext cx="533400" cy="0"/>
            </a:xfrm>
            <a:prstGeom prst="straightConnector1">
              <a:avLst/>
            </a:prstGeom>
            <a:ln>
              <a:solidFill>
                <a:srgbClr val="000000"/>
              </a:solidFill>
              <a:headEnd type="none" w="lg" len="l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95600" y="2133600"/>
              <a:ext cx="1066800" cy="338554"/>
            </a:xfrm>
            <a:prstGeom prst="rect">
              <a:avLst/>
            </a:prstGeom>
            <a:noFill/>
          </p:spPr>
          <p:txBody>
            <a:bodyPr wrap="square" rtlCol="0">
              <a:spAutoFit/>
            </a:bodyPr>
            <a:lstStyle/>
            <a:p>
              <a:r>
                <a:rPr lang="en-US" sz="1600" dirty="0" smtClean="0">
                  <a:solidFill>
                    <a:srgbClr val="000066"/>
                  </a:solidFill>
                  <a:latin typeface="Calibri"/>
                  <a:cs typeface="Calibri"/>
                </a:rPr>
                <a:t>Stack</a:t>
              </a:r>
              <a:endParaRPr lang="en-US" sz="1600" dirty="0">
                <a:solidFill>
                  <a:srgbClr val="000066"/>
                </a:solidFill>
                <a:latin typeface="Calibri"/>
                <a:cs typeface="Calibri"/>
              </a:endParaRPr>
            </a:p>
          </p:txBody>
        </p:sp>
      </p:grpSp>
      <p:sp>
        <p:nvSpPr>
          <p:cNvPr id="22" name="Rectangle 21"/>
          <p:cNvSpPr/>
          <p:nvPr/>
        </p:nvSpPr>
        <p:spPr>
          <a:xfrm>
            <a:off x="990600" y="2957256"/>
            <a:ext cx="1066800" cy="304800"/>
          </a:xfrm>
          <a:prstGeom prst="rect">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smtClean="0">
                <a:solidFill>
                  <a:srgbClr val="000000"/>
                </a:solidFill>
                <a:latin typeface="Courier New"/>
                <a:cs typeface="Courier New"/>
              </a:rPr>
              <a:t>%</a:t>
            </a:r>
            <a:r>
              <a:rPr lang="en-US" sz="1200" dirty="0" err="1" smtClean="0">
                <a:solidFill>
                  <a:srgbClr val="000000"/>
                </a:solidFill>
                <a:latin typeface="Courier New"/>
                <a:cs typeface="Courier New"/>
              </a:rPr>
              <a:t>rsp</a:t>
            </a:r>
            <a:endParaRPr lang="en-US" sz="1200" dirty="0">
              <a:solidFill>
                <a:srgbClr val="000000"/>
              </a:solidFill>
              <a:latin typeface="Courier New"/>
              <a:cs typeface="Courier New"/>
            </a:endParaRPr>
          </a:p>
        </p:txBody>
      </p:sp>
    </p:spTree>
    <p:extLst>
      <p:ext uri="{BB962C8B-B14F-4D97-AF65-F5344CB8AC3E}">
        <p14:creationId xmlns:p14="http://schemas.microsoft.com/office/powerpoint/2010/main" val="1346713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78" y="248109"/>
            <a:ext cx="3556176" cy="1577722"/>
          </a:xfrm>
        </p:spPr>
        <p:txBody>
          <a:bodyPr/>
          <a:lstStyle/>
          <a:p>
            <a:pPr>
              <a:defRPr/>
            </a:pPr>
            <a:r>
              <a:rPr lang="en-US" dirty="0" smtClean="0">
                <a:latin typeface="Helvetica" charset="0"/>
                <a:ea typeface="ＭＳ Ｐゴシック" charset="0"/>
                <a:cs typeface="ＭＳ Ｐゴシック" charset="0"/>
              </a:rPr>
              <a:t>Review of ROP and Gadgets for Attack Lab</a:t>
            </a:r>
            <a:endParaRPr lang="en-US" dirty="0">
              <a:latin typeface="Helvetica" charset="0"/>
              <a:ea typeface="ＭＳ Ｐゴシック" charset="0"/>
              <a:cs typeface="ＭＳ Ｐゴシック" charset="0"/>
            </a:endParaRPr>
          </a:p>
        </p:txBody>
      </p:sp>
      <p:sp>
        <p:nvSpPr>
          <p:cNvPr id="3" name="Content Placeholder 2"/>
          <p:cNvSpPr>
            <a:spLocks noGrp="1"/>
          </p:cNvSpPr>
          <p:nvPr>
            <p:ph idx="1"/>
          </p:nvPr>
        </p:nvSpPr>
        <p:spPr>
          <a:xfrm>
            <a:off x="298865" y="2054855"/>
            <a:ext cx="3815299" cy="4535950"/>
          </a:xfrm>
        </p:spPr>
        <p:txBody>
          <a:bodyPr/>
          <a:lstStyle/>
          <a:p>
            <a:pPr>
              <a:defRPr/>
            </a:pPr>
            <a:r>
              <a:rPr lang="en-US" dirty="0" smtClean="0">
                <a:latin typeface="Helvetica" charset="0"/>
              </a:rPr>
              <a:t>Figure out what assembly instructions you want to execute (and their hex values)</a:t>
            </a:r>
          </a:p>
          <a:p>
            <a:pPr>
              <a:defRPr/>
            </a:pPr>
            <a:r>
              <a:rPr lang="en-US" dirty="0" smtClean="0">
                <a:latin typeface="Helvetica" charset="0"/>
              </a:rPr>
              <a:t>Find the corresponding gadgets in the code</a:t>
            </a:r>
          </a:p>
          <a:p>
            <a:pPr>
              <a:defRPr/>
            </a:pPr>
            <a:r>
              <a:rPr lang="en-US" dirty="0" smtClean="0">
                <a:latin typeface="Helvetica" charset="0"/>
              </a:rPr>
              <a:t>Overwrite the call stack with the addresses of gadgets, e.g.</a:t>
            </a:r>
          </a:p>
          <a:p>
            <a:pPr>
              <a:defRPr/>
            </a:pPr>
            <a:r>
              <a:rPr lang="en-US" dirty="0">
                <a:latin typeface="Helvetica" charset="0"/>
                <a:ea typeface="ＭＳ Ｐゴシック" charset="0"/>
                <a:cs typeface="ＭＳ Ｐゴシック" charset="0"/>
              </a:rPr>
              <a:t>	</a:t>
            </a:r>
            <a:r>
              <a:rPr lang="en-US" dirty="0" smtClean="0">
                <a:latin typeface="Helvetica" charset="0"/>
                <a:ea typeface="ＭＳ Ｐゴシック" charset="0"/>
                <a:cs typeface="ＭＳ Ｐゴシック" charset="0"/>
              </a:rPr>
              <a:t>&amp;(g1) = starting address of gadget g1</a:t>
            </a:r>
            <a:endParaRPr lang="en-US" dirty="0">
              <a:latin typeface="Helvetica" charset="0"/>
              <a:ea typeface="ＭＳ Ｐゴシック" charset="0"/>
              <a:cs typeface="ＭＳ Ｐゴシック" charset="0"/>
            </a:endParaRPr>
          </a:p>
          <a:p>
            <a:pPr>
              <a:defRPr/>
            </a:pPr>
            <a:endParaRPr lang="en-US" dirty="0" smtClean="0">
              <a:latin typeface="Helvetica" charset="0"/>
              <a:ea typeface="ＭＳ Ｐゴシック" charset="0"/>
              <a:cs typeface="ＭＳ Ｐゴシック" charset="0"/>
            </a:endParaRPr>
          </a:p>
          <a:p>
            <a:pPr>
              <a:defRPr/>
            </a:pPr>
            <a:endParaRPr lang="en-US" dirty="0" smtClean="0">
              <a:latin typeface="Helvetica"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rot="5400000">
            <a:off x="3264104" y="841320"/>
            <a:ext cx="6721218" cy="5038576"/>
          </a:xfrm>
          <a:prstGeom prst="rect">
            <a:avLst/>
          </a:prstGeom>
        </p:spPr>
      </p:pic>
    </p:spTree>
    <p:extLst>
      <p:ext uri="{BB962C8B-B14F-4D97-AF65-F5344CB8AC3E}">
        <p14:creationId xmlns:p14="http://schemas.microsoft.com/office/powerpoint/2010/main" val="288222145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743200"/>
            <a:ext cx="8716962" cy="781050"/>
          </a:xfrm>
        </p:spPr>
        <p:txBody>
          <a:bodyPr/>
          <a:lstStyle/>
          <a:p>
            <a:pPr algn="ctr">
              <a:defRPr/>
            </a:pPr>
            <a:r>
              <a:rPr lang="en-US" dirty="0" smtClean="0"/>
              <a:t>Supplementary Slides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609600" y="228600"/>
            <a:ext cx="6092825" cy="573088"/>
          </a:xfrm>
        </p:spPr>
        <p:txBody>
          <a:bodyPr/>
          <a:lstStyle/>
          <a:p>
            <a:pPr eaLnBrk="1" hangingPunct="1">
              <a:defRPr/>
            </a:pPr>
            <a:r>
              <a:rPr lang="en-US">
                <a:ea typeface="+mj-ea"/>
                <a:cs typeface="+mj-cs"/>
              </a:rPr>
              <a:t>Linux vs. Windows</a:t>
            </a:r>
          </a:p>
        </p:txBody>
      </p:sp>
      <p:sp>
        <p:nvSpPr>
          <p:cNvPr id="328707" name="Rectangle 3"/>
          <p:cNvSpPr>
            <a:spLocks noGrp="1" noChangeArrowheads="1"/>
          </p:cNvSpPr>
          <p:nvPr>
            <p:ph type="body" idx="1"/>
          </p:nvPr>
        </p:nvSpPr>
        <p:spPr>
          <a:xfrm>
            <a:off x="290513" y="1220788"/>
            <a:ext cx="8307387" cy="1903412"/>
          </a:xfrm>
        </p:spPr>
        <p:txBody>
          <a:bodyPr/>
          <a:lstStyle/>
          <a:p>
            <a:pPr eaLnBrk="1" hangingPunct="1">
              <a:buFont typeface="Wingdings" charset="2"/>
              <a:buNone/>
              <a:defRPr/>
            </a:pPr>
            <a:endParaRPr lang="en-US" dirty="0">
              <a:ea typeface="+mn-ea"/>
              <a:cs typeface="+mn-cs"/>
            </a:endParaRPr>
          </a:p>
          <a:p>
            <a:pPr eaLnBrk="1" hangingPunct="1">
              <a:buFont typeface="Wingdings" charset="2"/>
              <a:buNone/>
              <a:defRPr/>
            </a:pPr>
            <a:r>
              <a:rPr lang="en-US" dirty="0">
                <a:ea typeface="+mn-ea"/>
                <a:cs typeface="+mn-cs"/>
              </a:rPr>
              <a:t>Windows (including Cygwin):</a:t>
            </a:r>
          </a:p>
          <a:p>
            <a:pPr lvl="1" eaLnBrk="1" hangingPunct="1">
              <a:buFont typeface="Wingdings" charset="2"/>
              <a:buChar char="n"/>
              <a:defRPr/>
            </a:pPr>
            <a:r>
              <a:rPr lang="en-US" dirty="0"/>
              <a:t>K = 8, due to </a:t>
            </a:r>
            <a:r>
              <a:rPr lang="en-US" dirty="0">
                <a:latin typeface="Courier New" charset="0"/>
              </a:rPr>
              <a:t>double</a:t>
            </a:r>
            <a:r>
              <a:rPr lang="en-US" dirty="0"/>
              <a:t> </a:t>
            </a:r>
            <a:r>
              <a:rPr lang="en-US" dirty="0" smtClean="0"/>
              <a:t>element</a:t>
            </a:r>
            <a:endParaRPr lang="en-US" dirty="0"/>
          </a:p>
        </p:txBody>
      </p:sp>
      <p:sp>
        <p:nvSpPr>
          <p:cNvPr id="55299" name="Rectangle 4"/>
          <p:cNvSpPr>
            <a:spLocks noChangeArrowheads="1"/>
          </p:cNvSpPr>
          <p:nvPr/>
        </p:nvSpPr>
        <p:spPr bwMode="auto">
          <a:xfrm>
            <a:off x="6019800" y="838200"/>
            <a:ext cx="2214563" cy="1474788"/>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S1 {</a:t>
            </a:r>
          </a:p>
          <a:p>
            <a:pPr algn="l">
              <a:lnSpc>
                <a:spcPct val="100000"/>
              </a:lnSpc>
            </a:pPr>
            <a:r>
              <a:rPr lang="en-US">
                <a:latin typeface="Courier New" charset="0"/>
              </a:rPr>
              <a:t>  char c;</a:t>
            </a:r>
          </a:p>
          <a:p>
            <a:pPr algn="l">
              <a:lnSpc>
                <a:spcPct val="100000"/>
              </a:lnSpc>
            </a:pPr>
            <a:r>
              <a:rPr lang="en-US">
                <a:latin typeface="Courier New" charset="0"/>
              </a:rPr>
              <a:t>  int i[2];</a:t>
            </a:r>
          </a:p>
          <a:p>
            <a:pPr algn="l">
              <a:lnSpc>
                <a:spcPct val="100000"/>
              </a:lnSpc>
            </a:pPr>
            <a:r>
              <a:rPr lang="en-US">
                <a:latin typeface="Courier New" charset="0"/>
              </a:rPr>
              <a:t>  double v;</a:t>
            </a:r>
          </a:p>
          <a:p>
            <a:pPr algn="l">
              <a:lnSpc>
                <a:spcPct val="100000"/>
              </a:lnSpc>
            </a:pPr>
            <a:r>
              <a:rPr lang="en-US">
                <a:latin typeface="Courier New" charset="0"/>
              </a:rPr>
              <a:t>} *p;</a:t>
            </a:r>
          </a:p>
        </p:txBody>
      </p:sp>
      <p:grpSp>
        <p:nvGrpSpPr>
          <p:cNvPr id="55300" name="Group 47"/>
          <p:cNvGrpSpPr>
            <a:grpSpLocks/>
          </p:cNvGrpSpPr>
          <p:nvPr/>
        </p:nvGrpSpPr>
        <p:grpSpPr bwMode="auto">
          <a:xfrm>
            <a:off x="685800" y="2667000"/>
            <a:ext cx="7981950" cy="1460500"/>
            <a:chOff x="432" y="1680"/>
            <a:chExt cx="5028" cy="920"/>
          </a:xfrm>
        </p:grpSpPr>
        <p:sp>
          <p:nvSpPr>
            <p:cNvPr id="55321" name="Rectangle 7"/>
            <p:cNvSpPr>
              <a:spLocks noChangeArrowheads="1"/>
            </p:cNvSpPr>
            <p:nvPr/>
          </p:nvSpPr>
          <p:spPr bwMode="auto">
            <a:xfrm>
              <a:off x="621" y="1680"/>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a:t>
              </a:r>
            </a:p>
          </p:txBody>
        </p:sp>
        <p:sp>
          <p:nvSpPr>
            <p:cNvPr id="55322" name="Rectangle 8"/>
            <p:cNvSpPr>
              <a:spLocks noChangeArrowheads="1"/>
            </p:cNvSpPr>
            <p:nvPr/>
          </p:nvSpPr>
          <p:spPr bwMode="auto">
            <a:xfrm>
              <a:off x="1389" y="1680"/>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i[0]</a:t>
              </a:r>
            </a:p>
          </p:txBody>
        </p:sp>
        <p:sp>
          <p:nvSpPr>
            <p:cNvPr id="55323" name="Rectangle 9"/>
            <p:cNvSpPr>
              <a:spLocks noChangeArrowheads="1"/>
            </p:cNvSpPr>
            <p:nvPr/>
          </p:nvSpPr>
          <p:spPr bwMode="auto">
            <a:xfrm>
              <a:off x="2157" y="1680"/>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i[1]</a:t>
              </a:r>
            </a:p>
          </p:txBody>
        </p:sp>
        <p:sp>
          <p:nvSpPr>
            <p:cNvPr id="55324" name="Rectangle 10"/>
            <p:cNvSpPr>
              <a:spLocks noChangeArrowheads="1"/>
            </p:cNvSpPr>
            <p:nvPr/>
          </p:nvSpPr>
          <p:spPr bwMode="auto">
            <a:xfrm>
              <a:off x="3693" y="1680"/>
              <a:ext cx="1520"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v</a:t>
              </a:r>
            </a:p>
          </p:txBody>
        </p:sp>
        <p:sp>
          <p:nvSpPr>
            <p:cNvPr id="55325" name="Rectangle 11"/>
            <p:cNvSpPr>
              <a:spLocks noChangeArrowheads="1"/>
            </p:cNvSpPr>
            <p:nvPr/>
          </p:nvSpPr>
          <p:spPr bwMode="auto">
            <a:xfrm>
              <a:off x="813" y="1680"/>
              <a:ext cx="560"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5326" name="Rectangle 12"/>
            <p:cNvSpPr>
              <a:spLocks noChangeArrowheads="1"/>
            </p:cNvSpPr>
            <p:nvPr/>
          </p:nvSpPr>
          <p:spPr bwMode="auto">
            <a:xfrm>
              <a:off x="2925" y="1680"/>
              <a:ext cx="752"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5327" name="Rectangle 13"/>
            <p:cNvSpPr>
              <a:spLocks noChangeArrowheads="1"/>
            </p:cNvSpPr>
            <p:nvPr/>
          </p:nvSpPr>
          <p:spPr bwMode="auto">
            <a:xfrm>
              <a:off x="452" y="1872"/>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5328" name="Rectangle 14"/>
            <p:cNvSpPr>
              <a:spLocks noChangeArrowheads="1"/>
            </p:cNvSpPr>
            <p:nvPr/>
          </p:nvSpPr>
          <p:spPr bwMode="auto">
            <a:xfrm>
              <a:off x="1200" y="1872"/>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p+4</a:t>
              </a:r>
            </a:p>
          </p:txBody>
        </p:sp>
        <p:sp>
          <p:nvSpPr>
            <p:cNvPr id="55329" name="Rectangle 15"/>
            <p:cNvSpPr>
              <a:spLocks noChangeArrowheads="1"/>
            </p:cNvSpPr>
            <p:nvPr/>
          </p:nvSpPr>
          <p:spPr bwMode="auto">
            <a:xfrm>
              <a:off x="1968" y="1872"/>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5330" name="Rectangle 16"/>
            <p:cNvSpPr>
              <a:spLocks noChangeArrowheads="1"/>
            </p:cNvSpPr>
            <p:nvPr/>
          </p:nvSpPr>
          <p:spPr bwMode="auto">
            <a:xfrm>
              <a:off x="3466" y="1872"/>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5331" name="Rectangle 17"/>
            <p:cNvSpPr>
              <a:spLocks noChangeArrowheads="1"/>
            </p:cNvSpPr>
            <p:nvPr/>
          </p:nvSpPr>
          <p:spPr bwMode="auto">
            <a:xfrm>
              <a:off x="5002" y="1872"/>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p+24</a:t>
              </a:r>
            </a:p>
          </p:txBody>
        </p:sp>
        <p:sp>
          <p:nvSpPr>
            <p:cNvPr id="55332" name="Line 18"/>
            <p:cNvSpPr>
              <a:spLocks noChangeShapeType="1"/>
            </p:cNvSpPr>
            <p:nvPr/>
          </p:nvSpPr>
          <p:spPr bwMode="auto">
            <a:xfrm flipV="1">
              <a:off x="1392" y="2064"/>
              <a:ext cx="9" cy="14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3" name="Rectangle 19"/>
            <p:cNvSpPr>
              <a:spLocks noChangeArrowheads="1"/>
            </p:cNvSpPr>
            <p:nvPr/>
          </p:nvSpPr>
          <p:spPr bwMode="auto">
            <a:xfrm>
              <a:off x="768" y="2208"/>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4</a:t>
              </a:r>
            </a:p>
          </p:txBody>
        </p:sp>
        <p:sp>
          <p:nvSpPr>
            <p:cNvPr id="55334" name="Rectangle 20"/>
            <p:cNvSpPr>
              <a:spLocks noChangeArrowheads="1"/>
            </p:cNvSpPr>
            <p:nvPr/>
          </p:nvSpPr>
          <p:spPr bwMode="auto">
            <a:xfrm>
              <a:off x="2880" y="2208"/>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8</a:t>
              </a:r>
            </a:p>
          </p:txBody>
        </p:sp>
        <p:sp>
          <p:nvSpPr>
            <p:cNvPr id="55335" name="Line 21"/>
            <p:cNvSpPr>
              <a:spLocks noChangeShapeType="1"/>
            </p:cNvSpPr>
            <p:nvPr/>
          </p:nvSpPr>
          <p:spPr bwMode="auto">
            <a:xfrm flipV="1">
              <a:off x="3696" y="2064"/>
              <a:ext cx="9" cy="14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6" name="Rectangle 22"/>
            <p:cNvSpPr>
              <a:spLocks noChangeArrowheads="1"/>
            </p:cNvSpPr>
            <p:nvPr/>
          </p:nvSpPr>
          <p:spPr bwMode="auto">
            <a:xfrm>
              <a:off x="432" y="2360"/>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l" defTabSz="895350">
                <a:spcBef>
                  <a:spcPct val="30000"/>
                </a:spcBef>
              </a:pPr>
              <a:r>
                <a:rPr lang="en-US">
                  <a:solidFill>
                    <a:schemeClr val="tx2"/>
                  </a:solidFill>
                </a:rPr>
                <a:t>Multiple of 8</a:t>
              </a:r>
            </a:p>
          </p:txBody>
        </p:sp>
        <p:sp>
          <p:nvSpPr>
            <p:cNvPr id="55337" name="Line 23"/>
            <p:cNvSpPr>
              <a:spLocks noChangeShapeType="1"/>
            </p:cNvSpPr>
            <p:nvPr/>
          </p:nvSpPr>
          <p:spPr bwMode="auto">
            <a:xfrm flipV="1">
              <a:off x="672" y="2072"/>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38" name="Rectangle 24"/>
            <p:cNvSpPr>
              <a:spLocks noChangeArrowheads="1"/>
            </p:cNvSpPr>
            <p:nvPr/>
          </p:nvSpPr>
          <p:spPr bwMode="auto">
            <a:xfrm>
              <a:off x="3696" y="2304"/>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r" defTabSz="895350">
                <a:spcBef>
                  <a:spcPct val="30000"/>
                </a:spcBef>
              </a:pPr>
              <a:r>
                <a:rPr lang="en-US">
                  <a:solidFill>
                    <a:schemeClr val="tx2"/>
                  </a:solidFill>
                </a:rPr>
                <a:t>Multiple of 8</a:t>
              </a:r>
            </a:p>
          </p:txBody>
        </p:sp>
        <p:sp>
          <p:nvSpPr>
            <p:cNvPr id="55339" name="Line 25"/>
            <p:cNvSpPr>
              <a:spLocks noChangeShapeType="1"/>
            </p:cNvSpPr>
            <p:nvPr/>
          </p:nvSpPr>
          <p:spPr bwMode="auto">
            <a:xfrm flipV="1">
              <a:off x="5232" y="2064"/>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6389" name="Group 48"/>
          <p:cNvGrpSpPr>
            <a:grpSpLocks/>
          </p:cNvGrpSpPr>
          <p:nvPr/>
        </p:nvGrpSpPr>
        <p:grpSpPr bwMode="auto">
          <a:xfrm>
            <a:off x="533400" y="5105400"/>
            <a:ext cx="6867525" cy="1447800"/>
            <a:chOff x="528" y="3216"/>
            <a:chExt cx="4326" cy="912"/>
          </a:xfrm>
        </p:grpSpPr>
        <p:sp>
          <p:nvSpPr>
            <p:cNvPr id="55303" name="Rectangle 26"/>
            <p:cNvSpPr>
              <a:spLocks noChangeArrowheads="1"/>
            </p:cNvSpPr>
            <p:nvPr/>
          </p:nvSpPr>
          <p:spPr bwMode="auto">
            <a:xfrm>
              <a:off x="813" y="321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a:t>
              </a:r>
            </a:p>
          </p:txBody>
        </p:sp>
        <p:sp>
          <p:nvSpPr>
            <p:cNvPr id="55304" name="Rectangle 27"/>
            <p:cNvSpPr>
              <a:spLocks noChangeArrowheads="1"/>
            </p:cNvSpPr>
            <p:nvPr/>
          </p:nvSpPr>
          <p:spPr bwMode="auto">
            <a:xfrm>
              <a:off x="1581" y="321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i[0]</a:t>
              </a:r>
            </a:p>
          </p:txBody>
        </p:sp>
        <p:sp>
          <p:nvSpPr>
            <p:cNvPr id="55305" name="Rectangle 28"/>
            <p:cNvSpPr>
              <a:spLocks noChangeArrowheads="1"/>
            </p:cNvSpPr>
            <p:nvPr/>
          </p:nvSpPr>
          <p:spPr bwMode="auto">
            <a:xfrm>
              <a:off x="2349" y="321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i[1]</a:t>
              </a:r>
            </a:p>
          </p:txBody>
        </p:sp>
        <p:sp>
          <p:nvSpPr>
            <p:cNvPr id="55306" name="Rectangle 29"/>
            <p:cNvSpPr>
              <a:spLocks noChangeArrowheads="1"/>
            </p:cNvSpPr>
            <p:nvPr/>
          </p:nvSpPr>
          <p:spPr bwMode="auto">
            <a:xfrm>
              <a:off x="1005" y="3216"/>
              <a:ext cx="560"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5307" name="Rectangle 30"/>
            <p:cNvSpPr>
              <a:spLocks noChangeArrowheads="1"/>
            </p:cNvSpPr>
            <p:nvPr/>
          </p:nvSpPr>
          <p:spPr bwMode="auto">
            <a:xfrm>
              <a:off x="624" y="3400"/>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5308" name="Rectangle 31"/>
            <p:cNvSpPr>
              <a:spLocks noChangeArrowheads="1"/>
            </p:cNvSpPr>
            <p:nvPr/>
          </p:nvSpPr>
          <p:spPr bwMode="auto">
            <a:xfrm>
              <a:off x="1392" y="3400"/>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p+4</a:t>
              </a:r>
            </a:p>
          </p:txBody>
        </p:sp>
        <p:sp>
          <p:nvSpPr>
            <p:cNvPr id="55309" name="Rectangle 32"/>
            <p:cNvSpPr>
              <a:spLocks noChangeArrowheads="1"/>
            </p:cNvSpPr>
            <p:nvPr/>
          </p:nvSpPr>
          <p:spPr bwMode="auto">
            <a:xfrm>
              <a:off x="2160" y="3400"/>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5310" name="Line 33"/>
            <p:cNvSpPr>
              <a:spLocks noChangeShapeType="1"/>
            </p:cNvSpPr>
            <p:nvPr/>
          </p:nvSpPr>
          <p:spPr bwMode="auto">
            <a:xfrm flipV="1">
              <a:off x="1584" y="3552"/>
              <a:ext cx="9" cy="14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1" name="Rectangle 34"/>
            <p:cNvSpPr>
              <a:spLocks noChangeArrowheads="1"/>
            </p:cNvSpPr>
            <p:nvPr/>
          </p:nvSpPr>
          <p:spPr bwMode="auto">
            <a:xfrm>
              <a:off x="960" y="3696"/>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4</a:t>
              </a:r>
            </a:p>
          </p:txBody>
        </p:sp>
        <p:sp>
          <p:nvSpPr>
            <p:cNvPr id="55312" name="Rectangle 35"/>
            <p:cNvSpPr>
              <a:spLocks noChangeArrowheads="1"/>
            </p:cNvSpPr>
            <p:nvPr/>
          </p:nvSpPr>
          <p:spPr bwMode="auto">
            <a:xfrm>
              <a:off x="2160" y="3696"/>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4</a:t>
              </a:r>
            </a:p>
          </p:txBody>
        </p:sp>
        <p:sp>
          <p:nvSpPr>
            <p:cNvPr id="55313" name="Rectangle 36"/>
            <p:cNvSpPr>
              <a:spLocks noChangeArrowheads="1"/>
            </p:cNvSpPr>
            <p:nvPr/>
          </p:nvSpPr>
          <p:spPr bwMode="auto">
            <a:xfrm>
              <a:off x="528" y="3888"/>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l" defTabSz="895350">
                <a:spcBef>
                  <a:spcPct val="30000"/>
                </a:spcBef>
              </a:pPr>
              <a:r>
                <a:rPr lang="en-US">
                  <a:solidFill>
                    <a:schemeClr val="tx2"/>
                  </a:solidFill>
                </a:rPr>
                <a:t>Multiple of 4</a:t>
              </a:r>
            </a:p>
          </p:txBody>
        </p:sp>
        <p:sp>
          <p:nvSpPr>
            <p:cNvPr id="55314" name="Line 37"/>
            <p:cNvSpPr>
              <a:spLocks noChangeShapeType="1"/>
            </p:cNvSpPr>
            <p:nvPr/>
          </p:nvSpPr>
          <p:spPr bwMode="auto">
            <a:xfrm flipV="1">
              <a:off x="816" y="3600"/>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5" name="Rectangle 39"/>
            <p:cNvSpPr>
              <a:spLocks noChangeArrowheads="1"/>
            </p:cNvSpPr>
            <p:nvPr/>
          </p:nvSpPr>
          <p:spPr bwMode="auto">
            <a:xfrm>
              <a:off x="3087" y="3216"/>
              <a:ext cx="1520"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v</a:t>
              </a:r>
            </a:p>
          </p:txBody>
        </p:sp>
        <p:sp>
          <p:nvSpPr>
            <p:cNvPr id="55316" name="Rectangle 40"/>
            <p:cNvSpPr>
              <a:spLocks noChangeArrowheads="1"/>
            </p:cNvSpPr>
            <p:nvPr/>
          </p:nvSpPr>
          <p:spPr bwMode="auto">
            <a:xfrm>
              <a:off x="2860" y="3400"/>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p+12</a:t>
              </a:r>
            </a:p>
          </p:txBody>
        </p:sp>
        <p:sp>
          <p:nvSpPr>
            <p:cNvPr id="55317" name="Rectangle 41"/>
            <p:cNvSpPr>
              <a:spLocks noChangeArrowheads="1"/>
            </p:cNvSpPr>
            <p:nvPr/>
          </p:nvSpPr>
          <p:spPr bwMode="auto">
            <a:xfrm>
              <a:off x="4396" y="3400"/>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p+20</a:t>
              </a:r>
            </a:p>
          </p:txBody>
        </p:sp>
        <p:sp>
          <p:nvSpPr>
            <p:cNvPr id="55318" name="Line 42"/>
            <p:cNvSpPr>
              <a:spLocks noChangeShapeType="1"/>
            </p:cNvSpPr>
            <p:nvPr/>
          </p:nvSpPr>
          <p:spPr bwMode="auto">
            <a:xfrm flipV="1">
              <a:off x="3090" y="3552"/>
              <a:ext cx="9" cy="14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9" name="Rectangle 43"/>
            <p:cNvSpPr>
              <a:spLocks noChangeArrowheads="1"/>
            </p:cNvSpPr>
            <p:nvPr/>
          </p:nvSpPr>
          <p:spPr bwMode="auto">
            <a:xfrm>
              <a:off x="3090" y="3840"/>
              <a:ext cx="16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r" defTabSz="895350">
                <a:spcBef>
                  <a:spcPct val="30000"/>
                </a:spcBef>
              </a:pPr>
              <a:r>
                <a:rPr lang="en-US">
                  <a:solidFill>
                    <a:schemeClr val="tx2"/>
                  </a:solidFill>
                </a:rPr>
                <a:t>Multiple of 4</a:t>
              </a:r>
            </a:p>
          </p:txBody>
        </p:sp>
        <p:sp>
          <p:nvSpPr>
            <p:cNvPr id="55320" name="Line 44"/>
            <p:cNvSpPr>
              <a:spLocks noChangeShapeType="1"/>
            </p:cNvSpPr>
            <p:nvPr/>
          </p:nvSpPr>
          <p:spPr bwMode="auto">
            <a:xfrm flipV="1">
              <a:off x="4626" y="3600"/>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Rectangle 3"/>
          <p:cNvSpPr txBox="1">
            <a:spLocks noChangeArrowheads="1"/>
          </p:cNvSpPr>
          <p:nvPr/>
        </p:nvSpPr>
        <p:spPr bwMode="auto">
          <a:xfrm>
            <a:off x="304800" y="4114800"/>
            <a:ext cx="8307388" cy="1066800"/>
          </a:xfrm>
          <a:prstGeom prst="rect">
            <a:avLst/>
          </a:prstGeom>
          <a:noFill/>
          <a:ln w="9525">
            <a:noFill/>
            <a:miter lim="800000"/>
            <a:headEnd/>
            <a:tailEnd/>
          </a:ln>
          <a:effectLst/>
        </p:spPr>
        <p:txBody>
          <a:bodyPr lIns="90479" tIns="44446" rIns="90479" bIns="44446"/>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a:lstStyle>
          <a:p>
            <a:pPr eaLnBrk="1" hangingPunct="1">
              <a:buFont typeface="Wingdings" charset="2"/>
              <a:buNone/>
              <a:defRPr/>
            </a:pPr>
            <a:r>
              <a:rPr lang="en-US" dirty="0" smtClean="0">
                <a:ea typeface="+mn-ea"/>
                <a:cs typeface="+mn-cs"/>
              </a:rPr>
              <a:t>Linux:</a:t>
            </a:r>
          </a:p>
          <a:p>
            <a:pPr lvl="1" eaLnBrk="1" hangingPunct="1">
              <a:buFont typeface="Wingdings" charset="2"/>
              <a:buChar char="n"/>
              <a:defRPr/>
            </a:pPr>
            <a:r>
              <a:rPr lang="en-US" dirty="0" smtClean="0"/>
              <a:t>K = 4; </a:t>
            </a:r>
            <a:r>
              <a:rPr lang="en-US" dirty="0" smtClean="0">
                <a:latin typeface="Courier New" charset="0"/>
              </a:rPr>
              <a:t>double</a:t>
            </a:r>
            <a:r>
              <a:rPr lang="en-US" dirty="0" smtClean="0"/>
              <a:t> treated like a 4-byte data type</a:t>
            </a:r>
            <a:endParaRPr lang="en-US" dirty="0"/>
          </a:p>
        </p:txBody>
      </p:sp>
    </p:spTree>
    <p:extLst>
      <p:ext uri="{BB962C8B-B14F-4D97-AF65-F5344CB8AC3E}">
        <p14:creationId xmlns:p14="http://schemas.microsoft.com/office/powerpoint/2010/main" val="534975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dissolve">
                                      <p:cBhvr>
                                        <p:cTn id="7" dur="500"/>
                                        <p:tgtEl>
                                          <p:spTgt spid="1638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52400" y="228600"/>
            <a:ext cx="9247188" cy="573088"/>
          </a:xfrm>
        </p:spPr>
        <p:txBody>
          <a:bodyPr/>
          <a:lstStyle/>
          <a:p>
            <a:pPr eaLnBrk="1" hangingPunct="1">
              <a:defRPr/>
            </a:pPr>
            <a:r>
              <a:rPr lang="en-US">
                <a:ea typeface="+mj-ea"/>
                <a:cs typeface="+mj-cs"/>
              </a:rPr>
              <a:t>Overall Alignment Requirement</a:t>
            </a:r>
          </a:p>
        </p:txBody>
      </p:sp>
      <p:sp>
        <p:nvSpPr>
          <p:cNvPr id="56322" name="Rectangle 14"/>
          <p:cNvSpPr>
            <a:spLocks noChangeArrowheads="1"/>
          </p:cNvSpPr>
          <p:nvPr/>
        </p:nvSpPr>
        <p:spPr bwMode="auto">
          <a:xfrm>
            <a:off x="914400" y="1066800"/>
            <a:ext cx="2214563" cy="1474788"/>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S2 {</a:t>
            </a:r>
          </a:p>
          <a:p>
            <a:pPr algn="l">
              <a:lnSpc>
                <a:spcPct val="100000"/>
              </a:lnSpc>
            </a:pPr>
            <a:r>
              <a:rPr lang="en-US">
                <a:latin typeface="Courier New" charset="0"/>
              </a:rPr>
              <a:t>  double x;</a:t>
            </a:r>
          </a:p>
          <a:p>
            <a:pPr algn="l">
              <a:lnSpc>
                <a:spcPct val="100000"/>
              </a:lnSpc>
            </a:pPr>
            <a:r>
              <a:rPr lang="en-US">
                <a:latin typeface="Courier New" charset="0"/>
              </a:rPr>
              <a:t>  int i[2];</a:t>
            </a:r>
          </a:p>
          <a:p>
            <a:pPr algn="l">
              <a:lnSpc>
                <a:spcPct val="100000"/>
              </a:lnSpc>
            </a:pPr>
            <a:r>
              <a:rPr lang="en-US">
                <a:latin typeface="Courier New" charset="0"/>
              </a:rPr>
              <a:t>  char c;</a:t>
            </a:r>
          </a:p>
          <a:p>
            <a:pPr algn="l">
              <a:lnSpc>
                <a:spcPct val="100000"/>
              </a:lnSpc>
            </a:pPr>
            <a:r>
              <a:rPr lang="en-US">
                <a:latin typeface="Courier New" charset="0"/>
              </a:rPr>
              <a:t>} *p;</a:t>
            </a:r>
          </a:p>
        </p:txBody>
      </p:sp>
      <p:sp>
        <p:nvSpPr>
          <p:cNvPr id="34819" name="Rectangle 15"/>
          <p:cNvSpPr>
            <a:spLocks noChangeArrowheads="1"/>
          </p:cNvSpPr>
          <p:nvPr/>
        </p:nvSpPr>
        <p:spPr bwMode="auto">
          <a:xfrm>
            <a:off x="838200" y="3733800"/>
            <a:ext cx="2214563" cy="1474788"/>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S3 {</a:t>
            </a:r>
          </a:p>
          <a:p>
            <a:pPr algn="l">
              <a:lnSpc>
                <a:spcPct val="100000"/>
              </a:lnSpc>
            </a:pPr>
            <a:r>
              <a:rPr lang="en-US">
                <a:latin typeface="Courier New" charset="0"/>
              </a:rPr>
              <a:t>  float x[2];</a:t>
            </a:r>
          </a:p>
          <a:p>
            <a:pPr algn="l">
              <a:lnSpc>
                <a:spcPct val="100000"/>
              </a:lnSpc>
            </a:pPr>
            <a:r>
              <a:rPr lang="en-US">
                <a:latin typeface="Courier New" charset="0"/>
              </a:rPr>
              <a:t>  int i[2];</a:t>
            </a:r>
          </a:p>
          <a:p>
            <a:pPr algn="l">
              <a:lnSpc>
                <a:spcPct val="100000"/>
              </a:lnSpc>
            </a:pPr>
            <a:r>
              <a:rPr lang="en-US">
                <a:latin typeface="Courier New" charset="0"/>
              </a:rPr>
              <a:t>  char c;</a:t>
            </a:r>
          </a:p>
          <a:p>
            <a:pPr algn="l">
              <a:lnSpc>
                <a:spcPct val="100000"/>
              </a:lnSpc>
            </a:pPr>
            <a:r>
              <a:rPr lang="en-US">
                <a:latin typeface="Courier New" charset="0"/>
              </a:rPr>
              <a:t>} *p;</a:t>
            </a:r>
          </a:p>
        </p:txBody>
      </p:sp>
      <p:grpSp>
        <p:nvGrpSpPr>
          <p:cNvPr id="56324" name="Group 32"/>
          <p:cNvGrpSpPr>
            <a:grpSpLocks/>
          </p:cNvGrpSpPr>
          <p:nvPr/>
        </p:nvGrpSpPr>
        <p:grpSpPr bwMode="auto">
          <a:xfrm>
            <a:off x="609600" y="2819400"/>
            <a:ext cx="7899400" cy="1019175"/>
            <a:chOff x="384" y="1776"/>
            <a:chExt cx="4976" cy="642"/>
          </a:xfrm>
        </p:grpSpPr>
        <p:sp>
          <p:nvSpPr>
            <p:cNvPr id="56340" name="Rectangle 9"/>
            <p:cNvSpPr>
              <a:spLocks noChangeArrowheads="1"/>
            </p:cNvSpPr>
            <p:nvPr/>
          </p:nvSpPr>
          <p:spPr bwMode="auto">
            <a:xfrm>
              <a:off x="384" y="2016"/>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6341" name="Rectangle 10"/>
            <p:cNvSpPr>
              <a:spLocks noChangeArrowheads="1"/>
            </p:cNvSpPr>
            <p:nvPr/>
          </p:nvSpPr>
          <p:spPr bwMode="auto">
            <a:xfrm>
              <a:off x="2614" y="2016"/>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p+12</a:t>
              </a:r>
            </a:p>
          </p:txBody>
        </p:sp>
        <p:sp>
          <p:nvSpPr>
            <p:cNvPr id="56342" name="Rectangle 11"/>
            <p:cNvSpPr>
              <a:spLocks noChangeArrowheads="1"/>
            </p:cNvSpPr>
            <p:nvPr/>
          </p:nvSpPr>
          <p:spPr bwMode="auto">
            <a:xfrm>
              <a:off x="1872" y="2016"/>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6343" name="Rectangle 12"/>
            <p:cNvSpPr>
              <a:spLocks noChangeArrowheads="1"/>
            </p:cNvSpPr>
            <p:nvPr/>
          </p:nvSpPr>
          <p:spPr bwMode="auto">
            <a:xfrm>
              <a:off x="3430" y="2016"/>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6344" name="Rectangle 13"/>
            <p:cNvSpPr>
              <a:spLocks noChangeArrowheads="1"/>
            </p:cNvSpPr>
            <p:nvPr/>
          </p:nvSpPr>
          <p:spPr bwMode="auto">
            <a:xfrm>
              <a:off x="4095" y="2016"/>
              <a:ext cx="1265"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t>Windows</a:t>
              </a:r>
              <a:r>
                <a:rPr lang="en-US">
                  <a:latin typeface="Courier New" charset="0"/>
                </a:rPr>
                <a:t>: p+24</a:t>
              </a:r>
            </a:p>
            <a:p>
              <a:pPr algn="r">
                <a:lnSpc>
                  <a:spcPct val="100000"/>
                </a:lnSpc>
              </a:pPr>
              <a:r>
                <a:rPr lang="en-US"/>
                <a:t>Linux</a:t>
              </a:r>
              <a:r>
                <a:rPr lang="en-US">
                  <a:latin typeface="Courier New" charset="0"/>
                </a:rPr>
                <a:t>: p+20</a:t>
              </a:r>
            </a:p>
          </p:txBody>
        </p:sp>
        <p:sp>
          <p:nvSpPr>
            <p:cNvPr id="56345" name="Rectangle 4"/>
            <p:cNvSpPr>
              <a:spLocks noChangeArrowheads="1"/>
            </p:cNvSpPr>
            <p:nvPr/>
          </p:nvSpPr>
          <p:spPr bwMode="auto">
            <a:xfrm>
              <a:off x="3600" y="177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a:t>
              </a:r>
            </a:p>
          </p:txBody>
        </p:sp>
        <p:sp>
          <p:nvSpPr>
            <p:cNvPr id="56346" name="Rectangle 5"/>
            <p:cNvSpPr>
              <a:spLocks noChangeArrowheads="1"/>
            </p:cNvSpPr>
            <p:nvPr/>
          </p:nvSpPr>
          <p:spPr bwMode="auto">
            <a:xfrm>
              <a:off x="2064" y="177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i[0]</a:t>
              </a:r>
            </a:p>
          </p:txBody>
        </p:sp>
        <p:sp>
          <p:nvSpPr>
            <p:cNvPr id="56347" name="Rectangle 6"/>
            <p:cNvSpPr>
              <a:spLocks noChangeArrowheads="1"/>
            </p:cNvSpPr>
            <p:nvPr/>
          </p:nvSpPr>
          <p:spPr bwMode="auto">
            <a:xfrm>
              <a:off x="2832" y="177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i[1]</a:t>
              </a:r>
            </a:p>
          </p:txBody>
        </p:sp>
        <p:sp>
          <p:nvSpPr>
            <p:cNvPr id="56348" name="Rectangle 7"/>
            <p:cNvSpPr>
              <a:spLocks noChangeArrowheads="1"/>
            </p:cNvSpPr>
            <p:nvPr/>
          </p:nvSpPr>
          <p:spPr bwMode="auto">
            <a:xfrm>
              <a:off x="528" y="1776"/>
              <a:ext cx="1520"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x</a:t>
              </a:r>
            </a:p>
          </p:txBody>
        </p:sp>
        <p:sp>
          <p:nvSpPr>
            <p:cNvPr id="56349" name="Rectangle 8"/>
            <p:cNvSpPr>
              <a:spLocks noChangeArrowheads="1"/>
            </p:cNvSpPr>
            <p:nvPr/>
          </p:nvSpPr>
          <p:spPr bwMode="auto">
            <a:xfrm>
              <a:off x="3792" y="1776"/>
              <a:ext cx="1344" cy="176"/>
            </a:xfrm>
            <a:prstGeom prst="rect">
              <a:avLst/>
            </a:prstGeom>
            <a:solidFill>
              <a:srgbClr val="B2B2B2"/>
            </a:solidFill>
            <a:ln w="25400">
              <a:solidFill>
                <a:schemeClr val="tx1"/>
              </a:solidFill>
              <a:miter lim="800000"/>
              <a:headEnd/>
              <a:tailEnd/>
            </a:ln>
          </p:spPr>
          <p:txBody>
            <a:bodyPr wrap="none" anchor="ctr"/>
            <a:lstStyle/>
            <a:p>
              <a:endParaRPr lang="en-US"/>
            </a:p>
          </p:txBody>
        </p:sp>
      </p:grpSp>
      <p:grpSp>
        <p:nvGrpSpPr>
          <p:cNvPr id="34821" name="Group 33"/>
          <p:cNvGrpSpPr>
            <a:grpSpLocks/>
          </p:cNvGrpSpPr>
          <p:nvPr/>
        </p:nvGrpSpPr>
        <p:grpSpPr bwMode="auto">
          <a:xfrm>
            <a:off x="609600" y="5410200"/>
            <a:ext cx="6746875" cy="744538"/>
            <a:chOff x="384" y="3408"/>
            <a:chExt cx="4250" cy="469"/>
          </a:xfrm>
        </p:grpSpPr>
        <p:sp>
          <p:nvSpPr>
            <p:cNvPr id="56328" name="Rectangle 17"/>
            <p:cNvSpPr>
              <a:spLocks noChangeArrowheads="1"/>
            </p:cNvSpPr>
            <p:nvPr/>
          </p:nvSpPr>
          <p:spPr bwMode="auto">
            <a:xfrm>
              <a:off x="3600" y="3408"/>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a:t>
              </a:r>
            </a:p>
          </p:txBody>
        </p:sp>
        <p:sp>
          <p:nvSpPr>
            <p:cNvPr id="56329" name="Rectangle 18"/>
            <p:cNvSpPr>
              <a:spLocks noChangeArrowheads="1"/>
            </p:cNvSpPr>
            <p:nvPr/>
          </p:nvSpPr>
          <p:spPr bwMode="auto">
            <a:xfrm>
              <a:off x="2064" y="3408"/>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i[0]</a:t>
              </a:r>
            </a:p>
          </p:txBody>
        </p:sp>
        <p:sp>
          <p:nvSpPr>
            <p:cNvPr id="56330" name="Rectangle 19"/>
            <p:cNvSpPr>
              <a:spLocks noChangeArrowheads="1"/>
            </p:cNvSpPr>
            <p:nvPr/>
          </p:nvSpPr>
          <p:spPr bwMode="auto">
            <a:xfrm>
              <a:off x="2832" y="3408"/>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i[1]</a:t>
              </a:r>
            </a:p>
          </p:txBody>
        </p:sp>
        <p:sp>
          <p:nvSpPr>
            <p:cNvPr id="56331" name="Rectangle 20"/>
            <p:cNvSpPr>
              <a:spLocks noChangeArrowheads="1"/>
            </p:cNvSpPr>
            <p:nvPr/>
          </p:nvSpPr>
          <p:spPr bwMode="auto">
            <a:xfrm>
              <a:off x="3792" y="3408"/>
              <a:ext cx="576"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6332" name="Rectangle 21"/>
            <p:cNvSpPr>
              <a:spLocks noChangeArrowheads="1"/>
            </p:cNvSpPr>
            <p:nvPr/>
          </p:nvSpPr>
          <p:spPr bwMode="auto">
            <a:xfrm>
              <a:off x="384" y="364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6333" name="Rectangle 22"/>
            <p:cNvSpPr>
              <a:spLocks noChangeArrowheads="1"/>
            </p:cNvSpPr>
            <p:nvPr/>
          </p:nvSpPr>
          <p:spPr bwMode="auto">
            <a:xfrm>
              <a:off x="2614" y="364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p+12</a:t>
              </a:r>
            </a:p>
          </p:txBody>
        </p:sp>
        <p:sp>
          <p:nvSpPr>
            <p:cNvPr id="56334" name="Rectangle 23"/>
            <p:cNvSpPr>
              <a:spLocks noChangeArrowheads="1"/>
            </p:cNvSpPr>
            <p:nvPr/>
          </p:nvSpPr>
          <p:spPr bwMode="auto">
            <a:xfrm>
              <a:off x="1872" y="364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6335" name="Rectangle 24"/>
            <p:cNvSpPr>
              <a:spLocks noChangeArrowheads="1"/>
            </p:cNvSpPr>
            <p:nvPr/>
          </p:nvSpPr>
          <p:spPr bwMode="auto">
            <a:xfrm>
              <a:off x="3430" y="364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6336" name="Rectangle 25"/>
            <p:cNvSpPr>
              <a:spLocks noChangeArrowheads="1"/>
            </p:cNvSpPr>
            <p:nvPr/>
          </p:nvSpPr>
          <p:spPr bwMode="auto">
            <a:xfrm>
              <a:off x="4176" y="364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p+20</a:t>
              </a:r>
            </a:p>
          </p:txBody>
        </p:sp>
        <p:sp>
          <p:nvSpPr>
            <p:cNvPr id="56337" name="Rectangle 26"/>
            <p:cNvSpPr>
              <a:spLocks noChangeArrowheads="1"/>
            </p:cNvSpPr>
            <p:nvPr/>
          </p:nvSpPr>
          <p:spPr bwMode="auto">
            <a:xfrm>
              <a:off x="528" y="3408"/>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x[0]</a:t>
              </a:r>
            </a:p>
          </p:txBody>
        </p:sp>
        <p:sp>
          <p:nvSpPr>
            <p:cNvPr id="56338" name="Rectangle 27"/>
            <p:cNvSpPr>
              <a:spLocks noChangeArrowheads="1"/>
            </p:cNvSpPr>
            <p:nvPr/>
          </p:nvSpPr>
          <p:spPr bwMode="auto">
            <a:xfrm>
              <a:off x="1296" y="3408"/>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x[1]</a:t>
              </a:r>
            </a:p>
          </p:txBody>
        </p:sp>
        <p:sp>
          <p:nvSpPr>
            <p:cNvPr id="56339" name="Rectangle 28"/>
            <p:cNvSpPr>
              <a:spLocks noChangeArrowheads="1"/>
            </p:cNvSpPr>
            <p:nvPr/>
          </p:nvSpPr>
          <p:spPr bwMode="auto">
            <a:xfrm>
              <a:off x="1104" y="364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p+4</a:t>
              </a:r>
            </a:p>
          </p:txBody>
        </p:sp>
      </p:grpSp>
      <p:sp>
        <p:nvSpPr>
          <p:cNvPr id="56326" name="Text Box 29"/>
          <p:cNvSpPr txBox="1">
            <a:spLocks noChangeArrowheads="1"/>
          </p:cNvSpPr>
          <p:nvPr/>
        </p:nvSpPr>
        <p:spPr bwMode="auto">
          <a:xfrm>
            <a:off x="3505200" y="1271588"/>
            <a:ext cx="28844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tabLst>
                <a:tab pos="346075" algn="l"/>
              </a:tabLst>
              <a:defRPr sz="2400" b="1">
                <a:solidFill>
                  <a:schemeClr val="tx1"/>
                </a:solidFill>
                <a:latin typeface="Helvetica" charset="0"/>
                <a:ea typeface="ＭＳ Ｐゴシック" charset="0"/>
                <a:cs typeface="ＭＳ Ｐゴシック" charset="0"/>
              </a:defRPr>
            </a:lvl1pPr>
            <a:lvl2pPr marL="742950" indent="-285750">
              <a:tabLst>
                <a:tab pos="346075" algn="l"/>
              </a:tabLst>
              <a:defRPr sz="2400" b="1">
                <a:solidFill>
                  <a:schemeClr val="tx1"/>
                </a:solidFill>
                <a:latin typeface="Helvetica" charset="0"/>
                <a:ea typeface="ＭＳ Ｐゴシック" charset="0"/>
              </a:defRPr>
            </a:lvl2pPr>
            <a:lvl3pPr marL="1143000" indent="-228600">
              <a:tabLst>
                <a:tab pos="346075" algn="l"/>
              </a:tabLst>
              <a:defRPr sz="2400" b="1">
                <a:solidFill>
                  <a:schemeClr val="tx1"/>
                </a:solidFill>
                <a:latin typeface="Helvetica" charset="0"/>
                <a:ea typeface="ＭＳ Ｐゴシック" charset="0"/>
              </a:defRPr>
            </a:lvl3pPr>
            <a:lvl4pPr marL="1600200" indent="-228600">
              <a:tabLst>
                <a:tab pos="346075" algn="l"/>
              </a:tabLst>
              <a:defRPr sz="2400" b="1">
                <a:solidFill>
                  <a:schemeClr val="tx1"/>
                </a:solidFill>
                <a:latin typeface="Helvetica" charset="0"/>
                <a:ea typeface="ＭＳ Ｐゴシック" charset="0"/>
              </a:defRPr>
            </a:lvl4pPr>
            <a:lvl5pPr marL="2057400" indent="-228600">
              <a:tabLst>
                <a:tab pos="346075" algn="l"/>
              </a:tabLst>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tabLst>
                <a:tab pos="346075" algn="l"/>
              </a:tabLs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tabLst>
                <a:tab pos="346075" algn="l"/>
              </a:tabLs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tabLst>
                <a:tab pos="346075" algn="l"/>
              </a:tabLs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tabLst>
                <a:tab pos="346075" algn="l"/>
              </a:tabLst>
              <a:defRPr sz="2400" b="1">
                <a:solidFill>
                  <a:schemeClr val="tx1"/>
                </a:solidFill>
                <a:latin typeface="Helvetica" charset="0"/>
                <a:ea typeface="ＭＳ Ｐゴシック" charset="0"/>
              </a:defRPr>
            </a:lvl9pPr>
          </a:lstStyle>
          <a:p>
            <a:pPr algn="l">
              <a:lnSpc>
                <a:spcPct val="100000"/>
              </a:lnSpc>
            </a:pPr>
            <a:r>
              <a:rPr lang="en-US" sz="2000">
                <a:latin typeface="Courier New" charset="0"/>
              </a:rPr>
              <a:t>p</a:t>
            </a:r>
            <a:r>
              <a:rPr lang="en-US" sz="2000"/>
              <a:t> must be multiple of: </a:t>
            </a:r>
          </a:p>
          <a:p>
            <a:pPr algn="l">
              <a:lnSpc>
                <a:spcPct val="100000"/>
              </a:lnSpc>
            </a:pPr>
            <a:r>
              <a:rPr lang="en-US" sz="2000"/>
              <a:t>	8 for Windows</a:t>
            </a:r>
          </a:p>
          <a:p>
            <a:pPr algn="l">
              <a:lnSpc>
                <a:spcPct val="100000"/>
              </a:lnSpc>
            </a:pPr>
            <a:r>
              <a:rPr lang="en-US" sz="2000"/>
              <a:t>	4 for Linux</a:t>
            </a:r>
          </a:p>
        </p:txBody>
      </p:sp>
      <p:sp>
        <p:nvSpPr>
          <p:cNvPr id="34823" name="Text Box 30"/>
          <p:cNvSpPr txBox="1">
            <a:spLocks noChangeArrowheads="1"/>
          </p:cNvSpPr>
          <p:nvPr/>
        </p:nvSpPr>
        <p:spPr bwMode="auto">
          <a:xfrm>
            <a:off x="3505200" y="4395788"/>
            <a:ext cx="460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2000">
                <a:latin typeface="Courier New" charset="0"/>
              </a:rPr>
              <a:t>p</a:t>
            </a:r>
            <a:r>
              <a:rPr lang="en-US" sz="2000"/>
              <a:t> must be multiple of 4 (in either OS)</a:t>
            </a:r>
          </a:p>
        </p:txBody>
      </p:sp>
    </p:spTree>
    <p:extLst>
      <p:ext uri="{BB962C8B-B14F-4D97-AF65-F5344CB8AC3E}">
        <p14:creationId xmlns:p14="http://schemas.microsoft.com/office/powerpoint/2010/main" val="1057926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par>
                                <p:cTn id="8" presetID="9" presetClass="entr" presetSubtype="0" fill="hold"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dissolve">
                                      <p:cBhvr>
                                        <p:cTn id="10" dur="500"/>
                                        <p:tgtEl>
                                          <p:spTgt spid="348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823"/>
                                        </p:tgtEl>
                                        <p:attrNameLst>
                                          <p:attrName>style.visibility</p:attrName>
                                        </p:attrNameLst>
                                      </p:cBhvr>
                                      <p:to>
                                        <p:strVal val="visible"/>
                                      </p:to>
                                    </p:set>
                                    <p:animEffect transition="in" filter="dissolve">
                                      <p:cBhvr>
                                        <p:cTn id="13"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p:bldP spid="348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461963" y="228600"/>
            <a:ext cx="8221662" cy="573088"/>
          </a:xfrm>
        </p:spPr>
        <p:txBody>
          <a:bodyPr/>
          <a:lstStyle/>
          <a:p>
            <a:pPr eaLnBrk="1" hangingPunct="1">
              <a:defRPr/>
            </a:pPr>
            <a:r>
              <a:rPr lang="en-US">
                <a:ea typeface="+mj-ea"/>
                <a:cs typeface="+mj-cs"/>
              </a:rPr>
              <a:t>Ordering Elements Within Structure</a:t>
            </a:r>
          </a:p>
        </p:txBody>
      </p:sp>
      <p:sp>
        <p:nvSpPr>
          <p:cNvPr id="57346" name="Rectangle 3"/>
          <p:cNvSpPr>
            <a:spLocks noChangeArrowheads="1"/>
          </p:cNvSpPr>
          <p:nvPr/>
        </p:nvSpPr>
        <p:spPr bwMode="auto">
          <a:xfrm>
            <a:off x="762000" y="914400"/>
            <a:ext cx="2214563" cy="1749425"/>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S4 {</a:t>
            </a:r>
          </a:p>
          <a:p>
            <a:pPr algn="l">
              <a:lnSpc>
                <a:spcPct val="100000"/>
              </a:lnSpc>
            </a:pPr>
            <a:r>
              <a:rPr lang="en-US">
                <a:latin typeface="Courier New" charset="0"/>
              </a:rPr>
              <a:t>  char c1;</a:t>
            </a:r>
          </a:p>
          <a:p>
            <a:pPr algn="l">
              <a:lnSpc>
                <a:spcPct val="100000"/>
              </a:lnSpc>
            </a:pPr>
            <a:r>
              <a:rPr lang="en-US">
                <a:latin typeface="Courier New" charset="0"/>
              </a:rPr>
              <a:t>  double v;</a:t>
            </a:r>
          </a:p>
          <a:p>
            <a:pPr algn="l">
              <a:lnSpc>
                <a:spcPct val="100000"/>
              </a:lnSpc>
            </a:pPr>
            <a:r>
              <a:rPr lang="en-US">
                <a:latin typeface="Courier New" charset="0"/>
              </a:rPr>
              <a:t>  char c2;</a:t>
            </a:r>
          </a:p>
          <a:p>
            <a:pPr algn="l">
              <a:lnSpc>
                <a:spcPct val="100000"/>
              </a:lnSpc>
            </a:pPr>
            <a:r>
              <a:rPr lang="en-US">
                <a:latin typeface="Courier New" charset="0"/>
              </a:rPr>
              <a:t>  int i;</a:t>
            </a:r>
          </a:p>
          <a:p>
            <a:pPr algn="l">
              <a:lnSpc>
                <a:spcPct val="100000"/>
              </a:lnSpc>
            </a:pPr>
            <a:r>
              <a:rPr lang="en-US">
                <a:latin typeface="Courier New" charset="0"/>
              </a:rPr>
              <a:t>} *p;</a:t>
            </a:r>
          </a:p>
        </p:txBody>
      </p:sp>
      <p:sp>
        <p:nvSpPr>
          <p:cNvPr id="35843" name="Rectangle 4"/>
          <p:cNvSpPr>
            <a:spLocks noChangeArrowheads="1"/>
          </p:cNvSpPr>
          <p:nvPr/>
        </p:nvSpPr>
        <p:spPr bwMode="auto">
          <a:xfrm>
            <a:off x="838200" y="3581400"/>
            <a:ext cx="2214563" cy="1749425"/>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S5 {</a:t>
            </a:r>
          </a:p>
          <a:p>
            <a:pPr algn="l">
              <a:lnSpc>
                <a:spcPct val="100000"/>
              </a:lnSpc>
            </a:pPr>
            <a:r>
              <a:rPr lang="en-US">
                <a:latin typeface="Courier New" charset="0"/>
              </a:rPr>
              <a:t>  double v;</a:t>
            </a:r>
          </a:p>
          <a:p>
            <a:pPr algn="l">
              <a:lnSpc>
                <a:spcPct val="100000"/>
              </a:lnSpc>
            </a:pPr>
            <a:r>
              <a:rPr lang="en-US">
                <a:latin typeface="Courier New" charset="0"/>
              </a:rPr>
              <a:t>  char c1;</a:t>
            </a:r>
          </a:p>
          <a:p>
            <a:pPr algn="l">
              <a:lnSpc>
                <a:spcPct val="100000"/>
              </a:lnSpc>
            </a:pPr>
            <a:r>
              <a:rPr lang="en-US">
                <a:latin typeface="Courier New" charset="0"/>
              </a:rPr>
              <a:t>  char c2;</a:t>
            </a:r>
          </a:p>
          <a:p>
            <a:pPr algn="l">
              <a:lnSpc>
                <a:spcPct val="100000"/>
              </a:lnSpc>
            </a:pPr>
            <a:r>
              <a:rPr lang="en-US">
                <a:latin typeface="Courier New" charset="0"/>
              </a:rPr>
              <a:t>  int i;</a:t>
            </a:r>
          </a:p>
          <a:p>
            <a:pPr algn="l">
              <a:lnSpc>
                <a:spcPct val="100000"/>
              </a:lnSpc>
            </a:pPr>
            <a:r>
              <a:rPr lang="en-US">
                <a:latin typeface="Courier New" charset="0"/>
              </a:rPr>
              <a:t>} *p;</a:t>
            </a:r>
          </a:p>
        </p:txBody>
      </p:sp>
      <p:grpSp>
        <p:nvGrpSpPr>
          <p:cNvPr id="57348" name="Group 30"/>
          <p:cNvGrpSpPr>
            <a:grpSpLocks/>
          </p:cNvGrpSpPr>
          <p:nvPr/>
        </p:nvGrpSpPr>
        <p:grpSpPr bwMode="auto">
          <a:xfrm>
            <a:off x="533400" y="2819400"/>
            <a:ext cx="7813675" cy="668338"/>
            <a:chOff x="336" y="1776"/>
            <a:chExt cx="4922" cy="421"/>
          </a:xfrm>
        </p:grpSpPr>
        <p:sp>
          <p:nvSpPr>
            <p:cNvPr id="57361" name="Rectangle 6"/>
            <p:cNvSpPr>
              <a:spLocks noChangeArrowheads="1"/>
            </p:cNvSpPr>
            <p:nvPr/>
          </p:nvSpPr>
          <p:spPr bwMode="auto">
            <a:xfrm>
              <a:off x="480" y="177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c1</a:t>
              </a:r>
            </a:p>
          </p:txBody>
        </p:sp>
        <p:sp>
          <p:nvSpPr>
            <p:cNvPr id="57362" name="Rectangle 7"/>
            <p:cNvSpPr>
              <a:spLocks noChangeArrowheads="1"/>
            </p:cNvSpPr>
            <p:nvPr/>
          </p:nvSpPr>
          <p:spPr bwMode="auto">
            <a:xfrm>
              <a:off x="4272" y="177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a:t>
              </a:r>
            </a:p>
          </p:txBody>
        </p:sp>
        <p:sp>
          <p:nvSpPr>
            <p:cNvPr id="57363" name="Rectangle 8"/>
            <p:cNvSpPr>
              <a:spLocks noChangeArrowheads="1"/>
            </p:cNvSpPr>
            <p:nvPr/>
          </p:nvSpPr>
          <p:spPr bwMode="auto">
            <a:xfrm>
              <a:off x="2016" y="1776"/>
              <a:ext cx="1520"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v</a:t>
              </a:r>
            </a:p>
          </p:txBody>
        </p:sp>
        <p:sp>
          <p:nvSpPr>
            <p:cNvPr id="57364" name="Rectangle 9"/>
            <p:cNvSpPr>
              <a:spLocks noChangeArrowheads="1"/>
            </p:cNvSpPr>
            <p:nvPr/>
          </p:nvSpPr>
          <p:spPr bwMode="auto">
            <a:xfrm>
              <a:off x="672" y="1776"/>
              <a:ext cx="1344"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7365" name="Rectangle 10"/>
            <p:cNvSpPr>
              <a:spLocks noChangeArrowheads="1"/>
            </p:cNvSpPr>
            <p:nvPr/>
          </p:nvSpPr>
          <p:spPr bwMode="auto">
            <a:xfrm>
              <a:off x="336" y="196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7366" name="Rectangle 11"/>
            <p:cNvSpPr>
              <a:spLocks noChangeArrowheads="1"/>
            </p:cNvSpPr>
            <p:nvPr/>
          </p:nvSpPr>
          <p:spPr bwMode="auto">
            <a:xfrm>
              <a:off x="4080" y="196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p+20</a:t>
              </a:r>
            </a:p>
          </p:txBody>
        </p:sp>
        <p:sp>
          <p:nvSpPr>
            <p:cNvPr id="57367" name="Rectangle 12"/>
            <p:cNvSpPr>
              <a:spLocks noChangeArrowheads="1"/>
            </p:cNvSpPr>
            <p:nvPr/>
          </p:nvSpPr>
          <p:spPr bwMode="auto">
            <a:xfrm>
              <a:off x="1824" y="196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7368" name="Rectangle 13"/>
            <p:cNvSpPr>
              <a:spLocks noChangeArrowheads="1"/>
            </p:cNvSpPr>
            <p:nvPr/>
          </p:nvSpPr>
          <p:spPr bwMode="auto">
            <a:xfrm>
              <a:off x="3382" y="196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7369" name="Rectangle 14"/>
            <p:cNvSpPr>
              <a:spLocks noChangeArrowheads="1"/>
            </p:cNvSpPr>
            <p:nvPr/>
          </p:nvSpPr>
          <p:spPr bwMode="auto">
            <a:xfrm>
              <a:off x="4800" y="196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p+24</a:t>
              </a:r>
            </a:p>
          </p:txBody>
        </p:sp>
        <p:sp>
          <p:nvSpPr>
            <p:cNvPr id="57370" name="Rectangle 15"/>
            <p:cNvSpPr>
              <a:spLocks noChangeArrowheads="1"/>
            </p:cNvSpPr>
            <p:nvPr/>
          </p:nvSpPr>
          <p:spPr bwMode="auto">
            <a:xfrm>
              <a:off x="3504" y="177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c2</a:t>
              </a:r>
            </a:p>
          </p:txBody>
        </p:sp>
        <p:sp>
          <p:nvSpPr>
            <p:cNvPr id="57371" name="Rectangle 16"/>
            <p:cNvSpPr>
              <a:spLocks noChangeArrowheads="1"/>
            </p:cNvSpPr>
            <p:nvPr/>
          </p:nvSpPr>
          <p:spPr bwMode="auto">
            <a:xfrm>
              <a:off x="3696" y="1776"/>
              <a:ext cx="576" cy="176"/>
            </a:xfrm>
            <a:prstGeom prst="rect">
              <a:avLst/>
            </a:prstGeom>
            <a:solidFill>
              <a:srgbClr val="B2B2B2"/>
            </a:solidFill>
            <a:ln w="25400">
              <a:solidFill>
                <a:schemeClr val="tx1"/>
              </a:solidFill>
              <a:miter lim="800000"/>
              <a:headEnd/>
              <a:tailEnd/>
            </a:ln>
          </p:spPr>
          <p:txBody>
            <a:bodyPr wrap="none" anchor="ctr"/>
            <a:lstStyle/>
            <a:p>
              <a:endParaRPr lang="en-US"/>
            </a:p>
          </p:txBody>
        </p:sp>
      </p:grpSp>
      <p:grpSp>
        <p:nvGrpSpPr>
          <p:cNvPr id="35845" name="Group 29"/>
          <p:cNvGrpSpPr>
            <a:grpSpLocks/>
          </p:cNvGrpSpPr>
          <p:nvPr/>
        </p:nvGrpSpPr>
        <p:grpSpPr bwMode="auto">
          <a:xfrm>
            <a:off x="685800" y="5486400"/>
            <a:ext cx="5562600" cy="668338"/>
            <a:chOff x="432" y="3456"/>
            <a:chExt cx="3504" cy="421"/>
          </a:xfrm>
        </p:grpSpPr>
        <p:sp>
          <p:nvSpPr>
            <p:cNvPr id="57352" name="Rectangle 18"/>
            <p:cNvSpPr>
              <a:spLocks noChangeArrowheads="1"/>
            </p:cNvSpPr>
            <p:nvPr/>
          </p:nvSpPr>
          <p:spPr bwMode="auto">
            <a:xfrm>
              <a:off x="2448" y="3456"/>
              <a:ext cx="384" cy="176"/>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7353" name="Rectangle 19"/>
            <p:cNvSpPr>
              <a:spLocks noChangeArrowheads="1"/>
            </p:cNvSpPr>
            <p:nvPr/>
          </p:nvSpPr>
          <p:spPr bwMode="auto">
            <a:xfrm>
              <a:off x="2112" y="345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c1</a:t>
              </a:r>
            </a:p>
          </p:txBody>
        </p:sp>
        <p:sp>
          <p:nvSpPr>
            <p:cNvPr id="57354" name="Rectangle 20"/>
            <p:cNvSpPr>
              <a:spLocks noChangeArrowheads="1"/>
            </p:cNvSpPr>
            <p:nvPr/>
          </p:nvSpPr>
          <p:spPr bwMode="auto">
            <a:xfrm>
              <a:off x="2832" y="3456"/>
              <a:ext cx="752"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a:t>
              </a:r>
            </a:p>
          </p:txBody>
        </p:sp>
        <p:sp>
          <p:nvSpPr>
            <p:cNvPr id="57355" name="Rectangle 21"/>
            <p:cNvSpPr>
              <a:spLocks noChangeArrowheads="1"/>
            </p:cNvSpPr>
            <p:nvPr/>
          </p:nvSpPr>
          <p:spPr bwMode="auto">
            <a:xfrm>
              <a:off x="576" y="3456"/>
              <a:ext cx="1520"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v</a:t>
              </a:r>
            </a:p>
          </p:txBody>
        </p:sp>
        <p:sp>
          <p:nvSpPr>
            <p:cNvPr id="57356" name="Rectangle 22"/>
            <p:cNvSpPr>
              <a:spLocks noChangeArrowheads="1"/>
            </p:cNvSpPr>
            <p:nvPr/>
          </p:nvSpPr>
          <p:spPr bwMode="auto">
            <a:xfrm>
              <a:off x="432" y="364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7357" name="Rectangle 23"/>
            <p:cNvSpPr>
              <a:spLocks noChangeArrowheads="1"/>
            </p:cNvSpPr>
            <p:nvPr/>
          </p:nvSpPr>
          <p:spPr bwMode="auto">
            <a:xfrm>
              <a:off x="2640" y="364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p+12</a:t>
              </a:r>
            </a:p>
          </p:txBody>
        </p:sp>
        <p:sp>
          <p:nvSpPr>
            <p:cNvPr id="57358" name="Rectangle 24"/>
            <p:cNvSpPr>
              <a:spLocks noChangeArrowheads="1"/>
            </p:cNvSpPr>
            <p:nvPr/>
          </p:nvSpPr>
          <p:spPr bwMode="auto">
            <a:xfrm>
              <a:off x="1920" y="3648"/>
              <a:ext cx="37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7359" name="Rectangle 25"/>
            <p:cNvSpPr>
              <a:spLocks noChangeArrowheads="1"/>
            </p:cNvSpPr>
            <p:nvPr/>
          </p:nvSpPr>
          <p:spPr bwMode="auto">
            <a:xfrm>
              <a:off x="3478" y="3648"/>
              <a:ext cx="4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7360" name="Rectangle 26"/>
            <p:cNvSpPr>
              <a:spLocks noChangeArrowheads="1"/>
            </p:cNvSpPr>
            <p:nvPr/>
          </p:nvSpPr>
          <p:spPr bwMode="auto">
            <a:xfrm>
              <a:off x="2304" y="3456"/>
              <a:ext cx="176" cy="176"/>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c2</a:t>
              </a:r>
            </a:p>
          </p:txBody>
        </p:sp>
      </p:grpSp>
      <p:sp>
        <p:nvSpPr>
          <p:cNvPr id="57350" name="Text Box 27"/>
          <p:cNvSpPr txBox="1">
            <a:spLocks noChangeArrowheads="1"/>
          </p:cNvSpPr>
          <p:nvPr/>
        </p:nvSpPr>
        <p:spPr bwMode="auto">
          <a:xfrm>
            <a:off x="3733800" y="1422400"/>
            <a:ext cx="441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2000"/>
              <a:t>10 bytes wasted space in Windows</a:t>
            </a:r>
          </a:p>
        </p:txBody>
      </p:sp>
      <p:sp>
        <p:nvSpPr>
          <p:cNvPr id="35847" name="Text Box 28"/>
          <p:cNvSpPr txBox="1">
            <a:spLocks noChangeArrowheads="1"/>
          </p:cNvSpPr>
          <p:nvPr/>
        </p:nvSpPr>
        <p:spPr bwMode="auto">
          <a:xfrm>
            <a:off x="4572000" y="4394200"/>
            <a:ext cx="2782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2000"/>
              <a:t>2 bytes wasted space</a:t>
            </a:r>
          </a:p>
        </p:txBody>
      </p:sp>
    </p:spTree>
    <p:extLst>
      <p:ext uri="{BB962C8B-B14F-4D97-AF65-F5344CB8AC3E}">
        <p14:creationId xmlns:p14="http://schemas.microsoft.com/office/powerpoint/2010/main" val="2094462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dissolve">
                                      <p:cBhvr>
                                        <p:cTn id="7" dur="500"/>
                                        <p:tgtEl>
                                          <p:spTgt spid="35843"/>
                                        </p:tgtEl>
                                      </p:cBhvr>
                                    </p:animEffect>
                                  </p:childTnLst>
                                </p:cTn>
                              </p:par>
                              <p:par>
                                <p:cTn id="8" presetID="9" presetClass="entr" presetSubtype="0" fill="hold" nodeType="withEffect">
                                  <p:stCondLst>
                                    <p:cond delay="0"/>
                                  </p:stCondLst>
                                  <p:childTnLst>
                                    <p:set>
                                      <p:cBhvr>
                                        <p:cTn id="9" dur="1" fill="hold">
                                          <p:stCondLst>
                                            <p:cond delay="0"/>
                                          </p:stCondLst>
                                        </p:cTn>
                                        <p:tgtEl>
                                          <p:spTgt spid="35845"/>
                                        </p:tgtEl>
                                        <p:attrNameLst>
                                          <p:attrName>style.visibility</p:attrName>
                                        </p:attrNameLst>
                                      </p:cBhvr>
                                      <p:to>
                                        <p:strVal val="visible"/>
                                      </p:to>
                                    </p:set>
                                    <p:animEffect transition="in" filter="dissolve">
                                      <p:cBhvr>
                                        <p:cTn id="10" dur="500"/>
                                        <p:tgtEl>
                                          <p:spTgt spid="358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847"/>
                                        </p:tgtEl>
                                        <p:attrNameLst>
                                          <p:attrName>style.visibility</p:attrName>
                                        </p:attrNameLst>
                                      </p:cBhvr>
                                      <p:to>
                                        <p:strVal val="visible"/>
                                      </p:to>
                                    </p:set>
                                    <p:animEffect transition="in" filter="dissolve">
                                      <p:cBhvr>
                                        <p:cTn id="13"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p:bldP spid="358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381000" y="520700"/>
            <a:ext cx="6167438" cy="573088"/>
          </a:xfrm>
          <a:effectLst>
            <a:outerShdw blurRad="63500" dist="53882" dir="2700000" algn="ctr" rotWithShape="0">
              <a:srgbClr val="969696"/>
            </a:outerShdw>
          </a:effectLst>
        </p:spPr>
        <p:txBody>
          <a:bodyPr/>
          <a:lstStyle/>
          <a:p>
            <a:pPr eaLnBrk="1" hangingPunct="1">
              <a:defRPr/>
            </a:pPr>
            <a:r>
              <a:rPr lang="en-US">
                <a:ea typeface="+mj-ea"/>
                <a:cs typeface="+mj-cs"/>
              </a:rPr>
              <a:t>Basic Data Types</a:t>
            </a:r>
          </a:p>
        </p:txBody>
      </p:sp>
      <p:sp>
        <p:nvSpPr>
          <p:cNvPr id="300035" name="Rectangle 3"/>
          <p:cNvSpPr>
            <a:spLocks noGrp="1" noChangeArrowheads="1"/>
          </p:cNvSpPr>
          <p:nvPr>
            <p:ph type="body" idx="1"/>
          </p:nvPr>
        </p:nvSpPr>
        <p:spPr>
          <a:xfrm>
            <a:off x="290513" y="1584325"/>
            <a:ext cx="8307387" cy="4860925"/>
          </a:xfrm>
        </p:spPr>
        <p:txBody>
          <a:bodyPr lIns="90487" tIns="44450" rIns="90487" bIns="44450"/>
          <a:lstStyle/>
          <a:p>
            <a:pPr marL="223838" indent="-223838" defTabSz="895350" eaLnBrk="1" hangingPunct="1">
              <a:buFont typeface="Wingdings" charset="2"/>
              <a:buNone/>
              <a:tabLst>
                <a:tab pos="2400300" algn="l"/>
                <a:tab pos="3429000" algn="l"/>
                <a:tab pos="4521200" algn="l"/>
                <a:tab pos="6578600" algn="l"/>
              </a:tabLst>
              <a:defRPr/>
            </a:pPr>
            <a:r>
              <a:rPr lang="en-US">
                <a:ea typeface="+mn-ea"/>
                <a:cs typeface="+mn-cs"/>
              </a:rPr>
              <a:t>Integral</a:t>
            </a:r>
          </a:p>
          <a:p>
            <a:pPr marL="560388" lvl="1" indent="-222250" defTabSz="895350" eaLnBrk="1" hangingPunct="1">
              <a:buFont typeface="Wingdings" charset="2"/>
              <a:buChar char="n"/>
              <a:tabLst>
                <a:tab pos="2400300" algn="l"/>
                <a:tab pos="3429000" algn="l"/>
                <a:tab pos="4521200" algn="l"/>
                <a:tab pos="6578600" algn="l"/>
              </a:tabLst>
              <a:defRPr/>
            </a:pPr>
            <a:r>
              <a:rPr lang="en-US"/>
              <a:t>Stored &amp; operated on in general registers</a:t>
            </a:r>
          </a:p>
          <a:p>
            <a:pPr marL="560388" lvl="1" indent="-222250" defTabSz="895350" eaLnBrk="1" hangingPunct="1">
              <a:buFont typeface="Wingdings" charset="2"/>
              <a:buChar char="n"/>
              <a:tabLst>
                <a:tab pos="2400300" algn="l"/>
                <a:tab pos="3429000" algn="l"/>
                <a:tab pos="4521200" algn="l"/>
                <a:tab pos="6578600" algn="l"/>
              </a:tabLst>
              <a:defRPr/>
            </a:pPr>
            <a:r>
              <a:rPr lang="en-US"/>
              <a:t>Signed vs. unsigned depends on instructions used</a:t>
            </a:r>
          </a:p>
          <a:p>
            <a:pPr marL="839788" lvl="2" indent="-165100" defTabSz="895350" eaLnBrk="1" hangingPunct="1">
              <a:buFont typeface="Wingdings" charset="2"/>
              <a:buNone/>
              <a:tabLst>
                <a:tab pos="2400300" algn="l"/>
                <a:tab pos="3429000" algn="l"/>
                <a:tab pos="4521200" algn="l"/>
                <a:tab pos="6578600" algn="l"/>
              </a:tabLst>
              <a:defRPr/>
            </a:pPr>
            <a:r>
              <a:rPr lang="en-US"/>
              <a:t>Intel	GAS	Bytes	C</a:t>
            </a:r>
          </a:p>
          <a:p>
            <a:pPr marL="839788" lvl="2" indent="-165100" defTabSz="895350" eaLnBrk="1" hangingPunct="1">
              <a:buFont typeface="Wingdings" charset="2"/>
              <a:buNone/>
              <a:tabLst>
                <a:tab pos="2400300" algn="l"/>
                <a:tab pos="3429000" algn="l"/>
                <a:tab pos="4521200" algn="l"/>
                <a:tab pos="6578600" algn="l"/>
              </a:tabLst>
              <a:defRPr/>
            </a:pPr>
            <a:r>
              <a:rPr lang="en-US"/>
              <a:t>byte	</a:t>
            </a:r>
            <a:r>
              <a:rPr lang="en-US">
                <a:latin typeface="Courier New" charset="0"/>
              </a:rPr>
              <a:t>b</a:t>
            </a:r>
            <a:r>
              <a:rPr lang="en-US"/>
              <a:t>	1	[</a:t>
            </a:r>
            <a:r>
              <a:rPr lang="en-US">
                <a:latin typeface="Courier New" charset="0"/>
              </a:rPr>
              <a:t>unsigned</a:t>
            </a:r>
            <a:r>
              <a:rPr lang="en-US"/>
              <a:t>]</a:t>
            </a:r>
            <a:r>
              <a:rPr lang="en-US">
                <a:latin typeface="Courier New" charset="0"/>
              </a:rPr>
              <a:t> char</a:t>
            </a:r>
          </a:p>
          <a:p>
            <a:pPr marL="839788" lvl="2" indent="-165100" defTabSz="895350" eaLnBrk="1" hangingPunct="1">
              <a:buFont typeface="Wingdings" charset="2"/>
              <a:buNone/>
              <a:tabLst>
                <a:tab pos="2400300" algn="l"/>
                <a:tab pos="3429000" algn="l"/>
                <a:tab pos="4521200" algn="l"/>
                <a:tab pos="6578600" algn="l"/>
              </a:tabLst>
              <a:defRPr/>
            </a:pPr>
            <a:r>
              <a:rPr lang="en-US"/>
              <a:t>word	</a:t>
            </a:r>
            <a:r>
              <a:rPr lang="en-US">
                <a:latin typeface="Courier New" charset="0"/>
              </a:rPr>
              <a:t>w</a:t>
            </a:r>
            <a:r>
              <a:rPr lang="en-US"/>
              <a:t>	2	[</a:t>
            </a:r>
            <a:r>
              <a:rPr lang="en-US">
                <a:latin typeface="Courier New" charset="0"/>
              </a:rPr>
              <a:t>unsigned</a:t>
            </a:r>
            <a:r>
              <a:rPr lang="en-US"/>
              <a:t>]</a:t>
            </a:r>
            <a:r>
              <a:rPr lang="en-US">
                <a:latin typeface="Courier New" charset="0"/>
              </a:rPr>
              <a:t> short</a:t>
            </a:r>
            <a:endParaRPr lang="en-US"/>
          </a:p>
          <a:p>
            <a:pPr marL="839788" lvl="2" indent="-165100" defTabSz="895350" eaLnBrk="1" hangingPunct="1">
              <a:buFont typeface="Wingdings" charset="2"/>
              <a:buNone/>
              <a:tabLst>
                <a:tab pos="2400300" algn="l"/>
                <a:tab pos="3429000" algn="l"/>
                <a:tab pos="4521200" algn="l"/>
                <a:tab pos="6578600" algn="l"/>
              </a:tabLst>
              <a:defRPr/>
            </a:pPr>
            <a:r>
              <a:rPr lang="en-US"/>
              <a:t>double word	</a:t>
            </a:r>
            <a:r>
              <a:rPr lang="en-US">
                <a:latin typeface="Courier New" charset="0"/>
              </a:rPr>
              <a:t>l</a:t>
            </a:r>
            <a:r>
              <a:rPr lang="en-US"/>
              <a:t>	4	[</a:t>
            </a:r>
            <a:r>
              <a:rPr lang="en-US">
                <a:latin typeface="Courier New" charset="0"/>
              </a:rPr>
              <a:t>unsigned</a:t>
            </a:r>
            <a:r>
              <a:rPr lang="en-US"/>
              <a:t>]</a:t>
            </a:r>
            <a:r>
              <a:rPr lang="en-US">
                <a:latin typeface="Courier New" charset="0"/>
              </a:rPr>
              <a:t> int</a:t>
            </a:r>
            <a:endParaRPr lang="en-US"/>
          </a:p>
          <a:p>
            <a:pPr marL="223838" indent="-223838" defTabSz="895350" eaLnBrk="1" hangingPunct="1">
              <a:buFont typeface="Wingdings" charset="2"/>
              <a:buNone/>
              <a:tabLst>
                <a:tab pos="2400300" algn="l"/>
                <a:tab pos="3429000" algn="l"/>
                <a:tab pos="4521200" algn="l"/>
                <a:tab pos="6578600" algn="l"/>
              </a:tabLst>
              <a:defRPr/>
            </a:pPr>
            <a:r>
              <a:rPr lang="en-US">
                <a:ea typeface="+mn-ea"/>
                <a:cs typeface="+mn-cs"/>
              </a:rPr>
              <a:t>Floating Point</a:t>
            </a:r>
          </a:p>
          <a:p>
            <a:pPr marL="560388" lvl="1" indent="-222250" defTabSz="895350" eaLnBrk="1" hangingPunct="1">
              <a:buFont typeface="Wingdings" charset="2"/>
              <a:buChar char="n"/>
              <a:tabLst>
                <a:tab pos="2400300" algn="l"/>
                <a:tab pos="3429000" algn="l"/>
                <a:tab pos="4521200" algn="l"/>
                <a:tab pos="6578600" algn="l"/>
              </a:tabLst>
              <a:defRPr/>
            </a:pPr>
            <a:r>
              <a:rPr lang="en-US"/>
              <a:t>Stored &amp; operated on in floating point registers</a:t>
            </a:r>
          </a:p>
          <a:p>
            <a:pPr marL="839788" lvl="2" indent="-165100" defTabSz="895350" eaLnBrk="1" hangingPunct="1">
              <a:buFont typeface="Wingdings" charset="2"/>
              <a:buNone/>
              <a:tabLst>
                <a:tab pos="2400300" algn="l"/>
                <a:tab pos="3429000" algn="l"/>
                <a:tab pos="4521200" algn="l"/>
                <a:tab pos="6578600" algn="l"/>
              </a:tabLst>
              <a:defRPr/>
            </a:pPr>
            <a:r>
              <a:rPr lang="en-US"/>
              <a:t>Intel	GAS	Bytes	C</a:t>
            </a:r>
          </a:p>
          <a:p>
            <a:pPr marL="839788" lvl="2" indent="-165100" defTabSz="895350" eaLnBrk="1" hangingPunct="1">
              <a:buFont typeface="Wingdings" charset="2"/>
              <a:buNone/>
              <a:tabLst>
                <a:tab pos="2400300" algn="l"/>
                <a:tab pos="3429000" algn="l"/>
                <a:tab pos="4521200" algn="l"/>
                <a:tab pos="6578600" algn="l"/>
              </a:tabLst>
              <a:defRPr/>
            </a:pPr>
            <a:r>
              <a:rPr lang="en-US"/>
              <a:t>Single	</a:t>
            </a:r>
            <a:r>
              <a:rPr lang="en-US">
                <a:latin typeface="Courier New" charset="0"/>
              </a:rPr>
              <a:t>s</a:t>
            </a:r>
            <a:r>
              <a:rPr lang="en-US"/>
              <a:t>	4	</a:t>
            </a:r>
            <a:r>
              <a:rPr lang="en-US">
                <a:latin typeface="Courier New" charset="0"/>
              </a:rPr>
              <a:t>float</a:t>
            </a:r>
          </a:p>
          <a:p>
            <a:pPr marL="839788" lvl="2" indent="-165100" defTabSz="895350" eaLnBrk="1" hangingPunct="1">
              <a:buFont typeface="Wingdings" charset="2"/>
              <a:buNone/>
              <a:tabLst>
                <a:tab pos="2400300" algn="l"/>
                <a:tab pos="3429000" algn="l"/>
                <a:tab pos="4521200" algn="l"/>
                <a:tab pos="6578600" algn="l"/>
              </a:tabLst>
              <a:defRPr/>
            </a:pPr>
            <a:r>
              <a:rPr lang="en-US"/>
              <a:t>Double	</a:t>
            </a:r>
            <a:r>
              <a:rPr lang="en-US">
                <a:latin typeface="Courier New" charset="0"/>
              </a:rPr>
              <a:t>l</a:t>
            </a:r>
            <a:r>
              <a:rPr lang="en-US"/>
              <a:t>	8	</a:t>
            </a:r>
            <a:r>
              <a:rPr lang="en-US">
                <a:latin typeface="Courier New" charset="0"/>
              </a:rPr>
              <a:t>double</a:t>
            </a:r>
          </a:p>
          <a:p>
            <a:pPr marL="839788" lvl="2" indent="-165100" defTabSz="895350" eaLnBrk="1" hangingPunct="1">
              <a:buFont typeface="Wingdings" charset="2"/>
              <a:buNone/>
              <a:tabLst>
                <a:tab pos="2400300" algn="l"/>
                <a:tab pos="3429000" algn="l"/>
                <a:tab pos="4521200" algn="l"/>
                <a:tab pos="6578600" algn="l"/>
              </a:tabLst>
              <a:defRPr/>
            </a:pPr>
            <a:r>
              <a:rPr lang="en-US"/>
              <a:t>Extended	</a:t>
            </a:r>
            <a:r>
              <a:rPr lang="en-US">
                <a:latin typeface="Courier New" charset="0"/>
              </a:rPr>
              <a:t>t</a:t>
            </a:r>
            <a:r>
              <a:rPr lang="en-US"/>
              <a:t>	10/12	</a:t>
            </a:r>
            <a:r>
              <a:rPr lang="en-US">
                <a:latin typeface="Courier New" charset="0"/>
              </a:rPr>
              <a:t>long double</a:t>
            </a:r>
          </a:p>
        </p:txBody>
      </p:sp>
    </p:spTree>
    <p:extLst>
      <p:ext uri="{BB962C8B-B14F-4D97-AF65-F5344CB8AC3E}">
        <p14:creationId xmlns:p14="http://schemas.microsoft.com/office/powerpoint/2010/main" val="2853424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5800" y="228600"/>
            <a:ext cx="6362700" cy="573088"/>
          </a:xfrm>
        </p:spPr>
        <p:txBody>
          <a:bodyPr/>
          <a:lstStyle/>
          <a:p>
            <a:pPr eaLnBrk="1" hangingPunct="1">
              <a:defRPr/>
            </a:pPr>
            <a:r>
              <a:rPr lang="en-US">
                <a:ea typeface="+mj-ea"/>
                <a:cs typeface="+mj-cs"/>
              </a:rPr>
              <a:t>C pointer declarations</a:t>
            </a:r>
          </a:p>
        </p:txBody>
      </p:sp>
      <p:sp>
        <p:nvSpPr>
          <p:cNvPr id="64514" name="Text Box 3"/>
          <p:cNvSpPr txBox="1">
            <a:spLocks noChangeArrowheads="1"/>
          </p:cNvSpPr>
          <p:nvPr/>
        </p:nvSpPr>
        <p:spPr bwMode="auto">
          <a:xfrm>
            <a:off x="438150" y="1054100"/>
            <a:ext cx="840105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latin typeface="Courier New" charset="0"/>
              </a:rPr>
              <a:t>int *p				</a:t>
            </a:r>
            <a:r>
              <a:rPr lang="en-US" sz="1800">
                <a:solidFill>
                  <a:srgbClr val="000066"/>
                </a:solidFill>
              </a:rPr>
              <a:t>p is a pointer to int</a:t>
            </a:r>
            <a:endParaRPr lang="en-US" sz="1800">
              <a:solidFill>
                <a:srgbClr val="000066"/>
              </a:solidFill>
              <a:latin typeface="Courier New" charset="0"/>
            </a:endParaRPr>
          </a:p>
          <a:p>
            <a:pPr algn="l">
              <a:lnSpc>
                <a:spcPct val="100000"/>
              </a:lnSpc>
            </a:pPr>
            <a:endParaRPr lang="en-US" sz="1800">
              <a:solidFill>
                <a:srgbClr val="000066"/>
              </a:solidFill>
              <a:latin typeface="Courier New" charset="0"/>
            </a:endParaRPr>
          </a:p>
          <a:p>
            <a:pPr algn="l">
              <a:lnSpc>
                <a:spcPct val="100000"/>
              </a:lnSpc>
            </a:pPr>
            <a:r>
              <a:rPr lang="en-US" sz="1800">
                <a:solidFill>
                  <a:srgbClr val="000066"/>
                </a:solidFill>
                <a:latin typeface="Courier New" charset="0"/>
              </a:rPr>
              <a:t>int *p[13]			</a:t>
            </a:r>
            <a:r>
              <a:rPr lang="en-US" sz="1800">
                <a:solidFill>
                  <a:srgbClr val="000066"/>
                </a:solidFill>
              </a:rPr>
              <a:t>p is an array[13] of pointer to int</a:t>
            </a:r>
            <a:endParaRPr lang="en-US" sz="1800">
              <a:solidFill>
                <a:srgbClr val="000066"/>
              </a:solidFill>
              <a:latin typeface="Courier New" charset="0"/>
            </a:endParaRPr>
          </a:p>
          <a:p>
            <a:pPr algn="l">
              <a:lnSpc>
                <a:spcPct val="100000"/>
              </a:lnSpc>
            </a:pPr>
            <a:endParaRPr lang="en-US" sz="1800">
              <a:solidFill>
                <a:srgbClr val="000066"/>
              </a:solidFill>
              <a:latin typeface="Courier New" charset="0"/>
            </a:endParaRPr>
          </a:p>
          <a:p>
            <a:pPr algn="l">
              <a:lnSpc>
                <a:spcPct val="100000"/>
              </a:lnSpc>
            </a:pPr>
            <a:r>
              <a:rPr lang="en-US" sz="1800">
                <a:solidFill>
                  <a:srgbClr val="000066"/>
                </a:solidFill>
                <a:latin typeface="Courier New" charset="0"/>
              </a:rPr>
              <a:t>int *(p[13])			</a:t>
            </a:r>
            <a:r>
              <a:rPr lang="en-US" sz="1800">
                <a:solidFill>
                  <a:srgbClr val="000066"/>
                </a:solidFill>
              </a:rPr>
              <a:t>p is an array[13] of pointer to int</a:t>
            </a:r>
          </a:p>
          <a:p>
            <a:pPr algn="l">
              <a:lnSpc>
                <a:spcPct val="100000"/>
              </a:lnSpc>
            </a:pPr>
            <a:endParaRPr lang="en-US" sz="1800">
              <a:solidFill>
                <a:srgbClr val="000066"/>
              </a:solidFill>
            </a:endParaRPr>
          </a:p>
          <a:p>
            <a:pPr algn="l">
              <a:lnSpc>
                <a:spcPct val="100000"/>
              </a:lnSpc>
            </a:pPr>
            <a:r>
              <a:rPr lang="en-US" sz="1800">
                <a:solidFill>
                  <a:srgbClr val="000066"/>
                </a:solidFill>
                <a:latin typeface="Courier New" charset="0"/>
              </a:rPr>
              <a:t>int **p			</a:t>
            </a:r>
            <a:r>
              <a:rPr lang="en-US" sz="1800">
                <a:solidFill>
                  <a:srgbClr val="000066"/>
                </a:solidFill>
              </a:rPr>
              <a:t>p is a pointer to a pointer to an int</a:t>
            </a:r>
          </a:p>
          <a:p>
            <a:pPr algn="l">
              <a:lnSpc>
                <a:spcPct val="100000"/>
              </a:lnSpc>
            </a:pPr>
            <a:endParaRPr lang="en-US" sz="1800">
              <a:solidFill>
                <a:srgbClr val="000066"/>
              </a:solidFill>
            </a:endParaRPr>
          </a:p>
          <a:p>
            <a:pPr algn="l">
              <a:lnSpc>
                <a:spcPct val="100000"/>
              </a:lnSpc>
            </a:pPr>
            <a:r>
              <a:rPr lang="en-US" sz="1800">
                <a:solidFill>
                  <a:srgbClr val="000066"/>
                </a:solidFill>
                <a:latin typeface="Courier New" charset="0"/>
              </a:rPr>
              <a:t>int (*p)[13]			</a:t>
            </a:r>
            <a:r>
              <a:rPr lang="en-US" sz="1800">
                <a:solidFill>
                  <a:srgbClr val="000066"/>
                </a:solidFill>
              </a:rPr>
              <a:t>p is a pointer to an array[13] of int</a:t>
            </a:r>
          </a:p>
          <a:p>
            <a:pPr algn="l">
              <a:lnSpc>
                <a:spcPct val="100000"/>
              </a:lnSpc>
            </a:pPr>
            <a:endParaRPr lang="en-US" sz="1800">
              <a:solidFill>
                <a:srgbClr val="000066"/>
              </a:solidFill>
            </a:endParaRPr>
          </a:p>
          <a:p>
            <a:pPr algn="l">
              <a:lnSpc>
                <a:spcPct val="100000"/>
              </a:lnSpc>
            </a:pPr>
            <a:r>
              <a:rPr lang="en-US" sz="1800">
                <a:solidFill>
                  <a:srgbClr val="000066"/>
                </a:solidFill>
                <a:latin typeface="Courier New" charset="0"/>
              </a:rPr>
              <a:t>int *f()			</a:t>
            </a:r>
            <a:r>
              <a:rPr lang="en-US" sz="1800">
                <a:solidFill>
                  <a:srgbClr val="000066"/>
                </a:solidFill>
              </a:rPr>
              <a:t>f is a function returning a pointer to int</a:t>
            </a:r>
          </a:p>
          <a:p>
            <a:pPr algn="l">
              <a:lnSpc>
                <a:spcPct val="100000"/>
              </a:lnSpc>
            </a:pPr>
            <a:endParaRPr lang="en-US" sz="1800">
              <a:solidFill>
                <a:srgbClr val="000066"/>
              </a:solidFill>
            </a:endParaRPr>
          </a:p>
          <a:p>
            <a:pPr algn="l">
              <a:lnSpc>
                <a:spcPct val="100000"/>
              </a:lnSpc>
            </a:pPr>
            <a:r>
              <a:rPr lang="en-US" sz="1800">
                <a:solidFill>
                  <a:srgbClr val="000066"/>
                </a:solidFill>
                <a:latin typeface="Courier New" charset="0"/>
              </a:rPr>
              <a:t>int (*f)()			</a:t>
            </a:r>
            <a:r>
              <a:rPr lang="en-US" sz="1800">
                <a:solidFill>
                  <a:srgbClr val="000066"/>
                </a:solidFill>
              </a:rPr>
              <a:t>f is a pointer to a function returning int</a:t>
            </a:r>
            <a:endParaRPr lang="en-US" sz="1800">
              <a:solidFill>
                <a:srgbClr val="000066"/>
              </a:solidFill>
              <a:latin typeface="Courier New" charset="0"/>
            </a:endParaRPr>
          </a:p>
          <a:p>
            <a:pPr algn="l">
              <a:lnSpc>
                <a:spcPct val="100000"/>
              </a:lnSpc>
            </a:pPr>
            <a:endParaRPr lang="en-US" sz="1800">
              <a:solidFill>
                <a:srgbClr val="000066"/>
              </a:solidFill>
              <a:latin typeface="Courier New" charset="0"/>
            </a:endParaRPr>
          </a:p>
          <a:p>
            <a:pPr algn="l">
              <a:lnSpc>
                <a:spcPct val="100000"/>
              </a:lnSpc>
            </a:pPr>
            <a:r>
              <a:rPr lang="en-US" sz="1800">
                <a:solidFill>
                  <a:srgbClr val="000066"/>
                </a:solidFill>
                <a:latin typeface="Courier New" charset="0"/>
              </a:rPr>
              <a:t>int (*(*f())[13])()		</a:t>
            </a:r>
            <a:r>
              <a:rPr lang="en-US" sz="1800">
                <a:solidFill>
                  <a:srgbClr val="000066"/>
                </a:solidFill>
              </a:rPr>
              <a:t>f is a function returning ptr to an array[13]</a:t>
            </a:r>
          </a:p>
          <a:p>
            <a:pPr algn="l">
              <a:lnSpc>
                <a:spcPct val="100000"/>
              </a:lnSpc>
            </a:pPr>
            <a:r>
              <a:rPr lang="en-US" sz="1800">
                <a:solidFill>
                  <a:srgbClr val="000066"/>
                </a:solidFill>
              </a:rPr>
              <a:t>                    			of pointers to functions returning int</a:t>
            </a:r>
            <a:endParaRPr lang="en-US" sz="1800">
              <a:solidFill>
                <a:srgbClr val="000066"/>
              </a:solidFill>
              <a:latin typeface="Courier New" charset="0"/>
            </a:endParaRPr>
          </a:p>
          <a:p>
            <a:pPr algn="l">
              <a:lnSpc>
                <a:spcPct val="100000"/>
              </a:lnSpc>
            </a:pPr>
            <a:endParaRPr lang="en-US" sz="1800">
              <a:solidFill>
                <a:srgbClr val="000066"/>
              </a:solidFill>
              <a:latin typeface="Courier New" charset="0"/>
            </a:endParaRPr>
          </a:p>
          <a:p>
            <a:pPr algn="l">
              <a:lnSpc>
                <a:spcPct val="100000"/>
              </a:lnSpc>
            </a:pPr>
            <a:r>
              <a:rPr lang="en-US" sz="1800">
                <a:solidFill>
                  <a:srgbClr val="000066"/>
                </a:solidFill>
                <a:latin typeface="Courier New" charset="0"/>
              </a:rPr>
              <a:t>int (*(*x[3])())[5]		</a:t>
            </a:r>
            <a:r>
              <a:rPr lang="en-US" sz="1800">
                <a:solidFill>
                  <a:srgbClr val="000066"/>
                </a:solidFill>
              </a:rPr>
              <a:t>x is an array[3] of pointers  to functions </a:t>
            </a:r>
          </a:p>
          <a:p>
            <a:pPr algn="l">
              <a:lnSpc>
                <a:spcPct val="100000"/>
              </a:lnSpc>
            </a:pPr>
            <a:r>
              <a:rPr lang="en-US" sz="1800">
                <a:solidFill>
                  <a:srgbClr val="000066"/>
                </a:solidFill>
              </a:rPr>
              <a:t>				returning pointers to array[5] of ints</a:t>
            </a:r>
          </a:p>
          <a:p>
            <a:pPr algn="l">
              <a:lnSpc>
                <a:spcPct val="100000"/>
              </a:lnSpc>
            </a:pPr>
            <a:endParaRPr lang="en-US" sz="1800">
              <a:solidFill>
                <a:srgbClr val="000066"/>
              </a:solidFill>
            </a:endParaRPr>
          </a:p>
        </p:txBody>
      </p:sp>
    </p:spTree>
    <p:extLst>
      <p:ext uri="{BB962C8B-B14F-4D97-AF65-F5344CB8AC3E}">
        <p14:creationId xmlns:p14="http://schemas.microsoft.com/office/powerpoint/2010/main" val="118046048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#1</a:t>
            </a:r>
            <a:endParaRPr lang="en-US" dirty="0"/>
          </a:p>
        </p:txBody>
      </p:sp>
      <p:sp>
        <p:nvSpPr>
          <p:cNvPr id="3" name="Content Placeholder 2"/>
          <p:cNvSpPr>
            <a:spLocks noGrp="1"/>
          </p:cNvSpPr>
          <p:nvPr>
            <p:ph idx="1"/>
          </p:nvPr>
        </p:nvSpPr>
        <p:spPr>
          <a:xfrm>
            <a:off x="396875" y="4797151"/>
            <a:ext cx="7896225" cy="1536973"/>
          </a:xfrm>
        </p:spPr>
        <p:txBody>
          <a:bodyPr/>
          <a:lstStyle/>
          <a:p>
            <a:r>
              <a:rPr lang="en-US" dirty="0" err="1" smtClean="0"/>
              <a:t>Cmp</a:t>
            </a:r>
            <a:r>
              <a:rPr lang="en-US" dirty="0" smtClean="0"/>
              <a:t>: Compiles (Y/N)</a:t>
            </a:r>
          </a:p>
          <a:p>
            <a:r>
              <a:rPr lang="en-US" dirty="0" smtClean="0"/>
              <a:t>Bad: Possible bad pointer reference (Y/N)</a:t>
            </a:r>
          </a:p>
          <a:p>
            <a:r>
              <a:rPr lang="en-US" dirty="0" smtClean="0"/>
              <a:t>Size: Value returned by </a:t>
            </a:r>
            <a:r>
              <a:rPr lang="en-US" dirty="0" err="1" smtClean="0">
                <a:latin typeface="Courier New"/>
                <a:cs typeface="Courier New"/>
              </a:rPr>
              <a:t>sizeof</a:t>
            </a:r>
            <a:endParaRPr lang="en-US" dirty="0" smtClean="0">
              <a:latin typeface="Courier New"/>
              <a:cs typeface="Courier New"/>
            </a:endParaRPr>
          </a:p>
          <a:p>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288868657"/>
              </p:ext>
            </p:extLst>
          </p:nvPr>
        </p:nvGraphicFramePr>
        <p:xfrm>
          <a:off x="691952" y="1421160"/>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640553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533400" y="228600"/>
            <a:ext cx="5170488" cy="573088"/>
          </a:xfrm>
        </p:spPr>
        <p:txBody>
          <a:bodyPr/>
          <a:lstStyle/>
          <a:p>
            <a:pPr eaLnBrk="1" hangingPunct="1">
              <a:defRPr/>
            </a:pPr>
            <a:r>
              <a:rPr lang="en-US">
                <a:ea typeface="+mj-ea"/>
                <a:cs typeface="+mj-cs"/>
              </a:rPr>
              <a:t>Alignment</a:t>
            </a:r>
          </a:p>
        </p:txBody>
      </p:sp>
      <p:sp>
        <p:nvSpPr>
          <p:cNvPr id="325635" name="Rectangle 3"/>
          <p:cNvSpPr>
            <a:spLocks noGrp="1" noChangeArrowheads="1"/>
          </p:cNvSpPr>
          <p:nvPr>
            <p:ph type="body" idx="1"/>
          </p:nvPr>
        </p:nvSpPr>
        <p:spPr/>
        <p:txBody>
          <a:bodyPr/>
          <a:lstStyle/>
          <a:p>
            <a:pPr eaLnBrk="1" hangingPunct="1">
              <a:buFont typeface="Wingdings" charset="2"/>
              <a:buNone/>
              <a:defRPr/>
            </a:pPr>
            <a:r>
              <a:rPr lang="en-US" dirty="0">
                <a:ea typeface="+mn-ea"/>
                <a:cs typeface="+mn-cs"/>
              </a:rPr>
              <a:t>Aligned Data</a:t>
            </a:r>
          </a:p>
          <a:p>
            <a:pPr lvl="1" eaLnBrk="1" hangingPunct="1">
              <a:buFont typeface="Wingdings" charset="2"/>
              <a:buChar char="n"/>
              <a:defRPr/>
            </a:pPr>
            <a:r>
              <a:rPr lang="en-US" dirty="0"/>
              <a:t>Primitive data type requires K bytes</a:t>
            </a:r>
          </a:p>
          <a:p>
            <a:pPr lvl="1" eaLnBrk="1" hangingPunct="1">
              <a:buFont typeface="Wingdings" charset="2"/>
              <a:buChar char="n"/>
              <a:defRPr/>
            </a:pPr>
            <a:r>
              <a:rPr lang="en-US" dirty="0"/>
              <a:t>Address must be multiple of K</a:t>
            </a:r>
          </a:p>
          <a:p>
            <a:pPr lvl="1" eaLnBrk="1" hangingPunct="1">
              <a:buFont typeface="Wingdings" charset="2"/>
              <a:buChar char="n"/>
              <a:defRPr/>
            </a:pPr>
            <a:r>
              <a:rPr lang="en-US" dirty="0"/>
              <a:t>Required on some machines; advised on </a:t>
            </a:r>
            <a:r>
              <a:rPr lang="en-US" dirty="0" smtClean="0"/>
              <a:t>x86-64</a:t>
            </a:r>
            <a:endParaRPr lang="en-US" dirty="0"/>
          </a:p>
          <a:p>
            <a:pPr lvl="2" eaLnBrk="1" hangingPunct="1">
              <a:buFont typeface="Wingdings" charset="2"/>
              <a:buChar char="l"/>
              <a:defRPr/>
            </a:pPr>
            <a:r>
              <a:rPr lang="en-US" dirty="0"/>
              <a:t>treated differently by Linux and Windows!</a:t>
            </a:r>
          </a:p>
          <a:p>
            <a:pPr eaLnBrk="1" hangingPunct="1">
              <a:buFont typeface="Wingdings" charset="2"/>
              <a:buNone/>
              <a:defRPr/>
            </a:pPr>
            <a:r>
              <a:rPr lang="en-US" dirty="0">
                <a:ea typeface="+mn-ea"/>
                <a:cs typeface="+mn-cs"/>
              </a:rPr>
              <a:t>Motivation for Aligning Data</a:t>
            </a:r>
          </a:p>
          <a:p>
            <a:pPr lvl="1" eaLnBrk="1" hangingPunct="1">
              <a:buFont typeface="Wingdings" charset="2"/>
              <a:buChar char="n"/>
              <a:defRPr/>
            </a:pPr>
            <a:r>
              <a:rPr lang="en-US" dirty="0"/>
              <a:t>Memory accessed by (aligned) </a:t>
            </a:r>
            <a:r>
              <a:rPr lang="en-US" dirty="0" smtClean="0"/>
              <a:t>chunks of 4 or 8 bytes (double </a:t>
            </a:r>
            <a:r>
              <a:rPr lang="en-US" dirty="0"/>
              <a:t>or quad-</a:t>
            </a:r>
            <a:r>
              <a:rPr lang="en-US" dirty="0" smtClean="0"/>
              <a:t>words) – system-dependent</a:t>
            </a:r>
            <a:endParaRPr lang="en-US" dirty="0"/>
          </a:p>
          <a:p>
            <a:pPr lvl="2" eaLnBrk="1" hangingPunct="1">
              <a:buFont typeface="Wingdings" charset="2"/>
              <a:buChar char="l"/>
              <a:defRPr/>
            </a:pPr>
            <a:r>
              <a:rPr lang="en-US" dirty="0"/>
              <a:t>Inefficient to load or store datum that spans quad word boundaries</a:t>
            </a:r>
          </a:p>
          <a:p>
            <a:pPr lvl="2" eaLnBrk="1" hangingPunct="1">
              <a:buFont typeface="Wingdings" charset="2"/>
              <a:buChar char="l"/>
              <a:defRPr/>
            </a:pPr>
            <a:r>
              <a:rPr lang="en-US" dirty="0"/>
              <a:t>Virtual memory very tricky when datum spans 2 pages</a:t>
            </a:r>
          </a:p>
          <a:p>
            <a:pPr eaLnBrk="1" hangingPunct="1">
              <a:buFont typeface="Wingdings" charset="2"/>
              <a:buNone/>
              <a:defRPr/>
            </a:pPr>
            <a:r>
              <a:rPr lang="en-US" dirty="0">
                <a:ea typeface="+mn-ea"/>
                <a:cs typeface="+mn-cs"/>
              </a:rPr>
              <a:t>Compiler</a:t>
            </a:r>
          </a:p>
          <a:p>
            <a:pPr lvl="1" eaLnBrk="1" hangingPunct="1">
              <a:buFont typeface="Wingdings" charset="2"/>
              <a:buChar char="n"/>
              <a:defRPr/>
            </a:pPr>
            <a:r>
              <a:rPr lang="en-US" dirty="0"/>
              <a:t>Inserts gaps in structure to ensure correct alignment of fields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dissolve">
                                      <p:cBhvr>
                                        <p:cTn id="7" dur="500"/>
                                        <p:tgtEl>
                                          <p:spTgt spid="32563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5635">
                                            <p:txEl>
                                              <p:pRg st="1" end="1"/>
                                            </p:txEl>
                                          </p:spTgt>
                                        </p:tgtEl>
                                        <p:attrNameLst>
                                          <p:attrName>style.visibility</p:attrName>
                                        </p:attrNameLst>
                                      </p:cBhvr>
                                      <p:to>
                                        <p:strVal val="visible"/>
                                      </p:to>
                                    </p:set>
                                    <p:animEffect transition="in" filter="dissolve">
                                      <p:cBhvr>
                                        <p:cTn id="10" dur="500"/>
                                        <p:tgtEl>
                                          <p:spTgt spid="32563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5635">
                                            <p:txEl>
                                              <p:pRg st="2" end="2"/>
                                            </p:txEl>
                                          </p:spTgt>
                                        </p:tgtEl>
                                        <p:attrNameLst>
                                          <p:attrName>style.visibility</p:attrName>
                                        </p:attrNameLst>
                                      </p:cBhvr>
                                      <p:to>
                                        <p:strVal val="visible"/>
                                      </p:to>
                                    </p:set>
                                    <p:animEffect transition="in" filter="dissolve">
                                      <p:cBhvr>
                                        <p:cTn id="13" dur="500"/>
                                        <p:tgtEl>
                                          <p:spTgt spid="32563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5635">
                                            <p:txEl>
                                              <p:pRg st="3" end="3"/>
                                            </p:txEl>
                                          </p:spTgt>
                                        </p:tgtEl>
                                        <p:attrNameLst>
                                          <p:attrName>style.visibility</p:attrName>
                                        </p:attrNameLst>
                                      </p:cBhvr>
                                      <p:to>
                                        <p:strVal val="visible"/>
                                      </p:to>
                                    </p:set>
                                    <p:animEffect transition="in" filter="dissolve">
                                      <p:cBhvr>
                                        <p:cTn id="16" dur="500"/>
                                        <p:tgtEl>
                                          <p:spTgt spid="32563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5635">
                                            <p:txEl>
                                              <p:pRg st="4" end="4"/>
                                            </p:txEl>
                                          </p:spTgt>
                                        </p:tgtEl>
                                        <p:attrNameLst>
                                          <p:attrName>style.visibility</p:attrName>
                                        </p:attrNameLst>
                                      </p:cBhvr>
                                      <p:to>
                                        <p:strVal val="visible"/>
                                      </p:to>
                                    </p:set>
                                    <p:animEffect transition="in" filter="dissolve">
                                      <p:cBhvr>
                                        <p:cTn id="19" dur="500"/>
                                        <p:tgtEl>
                                          <p:spTgt spid="325635">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25635">
                                            <p:txEl>
                                              <p:pRg st="5" end="5"/>
                                            </p:txEl>
                                          </p:spTgt>
                                        </p:tgtEl>
                                        <p:attrNameLst>
                                          <p:attrName>style.visibility</p:attrName>
                                        </p:attrNameLst>
                                      </p:cBhvr>
                                      <p:to>
                                        <p:strVal val="visible"/>
                                      </p:to>
                                    </p:set>
                                    <p:animEffect transition="in" filter="dissolve">
                                      <p:cBhvr>
                                        <p:cTn id="24" dur="500"/>
                                        <p:tgtEl>
                                          <p:spTgt spid="325635">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5635">
                                            <p:txEl>
                                              <p:pRg st="6" end="6"/>
                                            </p:txEl>
                                          </p:spTgt>
                                        </p:tgtEl>
                                        <p:attrNameLst>
                                          <p:attrName>style.visibility</p:attrName>
                                        </p:attrNameLst>
                                      </p:cBhvr>
                                      <p:to>
                                        <p:strVal val="visible"/>
                                      </p:to>
                                    </p:set>
                                    <p:animEffect transition="in" filter="dissolve">
                                      <p:cBhvr>
                                        <p:cTn id="27" dur="500"/>
                                        <p:tgtEl>
                                          <p:spTgt spid="325635">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25635">
                                            <p:txEl>
                                              <p:pRg st="7" end="7"/>
                                            </p:txEl>
                                          </p:spTgt>
                                        </p:tgtEl>
                                        <p:attrNameLst>
                                          <p:attrName>style.visibility</p:attrName>
                                        </p:attrNameLst>
                                      </p:cBhvr>
                                      <p:to>
                                        <p:strVal val="visible"/>
                                      </p:to>
                                    </p:set>
                                    <p:animEffect transition="in" filter="dissolve">
                                      <p:cBhvr>
                                        <p:cTn id="30" dur="500"/>
                                        <p:tgtEl>
                                          <p:spTgt spid="325635">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25635">
                                            <p:txEl>
                                              <p:pRg st="8" end="8"/>
                                            </p:txEl>
                                          </p:spTgt>
                                        </p:tgtEl>
                                        <p:attrNameLst>
                                          <p:attrName>style.visibility</p:attrName>
                                        </p:attrNameLst>
                                      </p:cBhvr>
                                      <p:to>
                                        <p:strVal val="visible"/>
                                      </p:to>
                                    </p:set>
                                    <p:animEffect transition="in" filter="dissolve">
                                      <p:cBhvr>
                                        <p:cTn id="33" dur="500"/>
                                        <p:tgtEl>
                                          <p:spTgt spid="325635">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25635">
                                            <p:txEl>
                                              <p:pRg st="9" end="9"/>
                                            </p:txEl>
                                          </p:spTgt>
                                        </p:tgtEl>
                                        <p:attrNameLst>
                                          <p:attrName>style.visibility</p:attrName>
                                        </p:attrNameLst>
                                      </p:cBhvr>
                                      <p:to>
                                        <p:strVal val="visible"/>
                                      </p:to>
                                    </p:set>
                                    <p:animEffect transition="in" filter="dissolve">
                                      <p:cBhvr>
                                        <p:cTn id="38" dur="500"/>
                                        <p:tgtEl>
                                          <p:spTgt spid="325635">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25635">
                                            <p:txEl>
                                              <p:pRg st="10" end="10"/>
                                            </p:txEl>
                                          </p:spTgt>
                                        </p:tgtEl>
                                        <p:attrNameLst>
                                          <p:attrName>style.visibility</p:attrName>
                                        </p:attrNameLst>
                                      </p:cBhvr>
                                      <p:to>
                                        <p:strVal val="visible"/>
                                      </p:to>
                                    </p:set>
                                    <p:animEffect transition="in" filter="dissolve">
                                      <p:cBhvr>
                                        <p:cTn id="41" dur="500"/>
                                        <p:tgtEl>
                                          <p:spTgt spid="3256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#1</a:t>
            </a:r>
            <a:endParaRPr lang="en-US" dirty="0"/>
          </a:p>
        </p:txBody>
      </p:sp>
      <p:sp>
        <p:nvSpPr>
          <p:cNvPr id="3" name="Content Placeholder 2"/>
          <p:cNvSpPr>
            <a:spLocks noGrp="1"/>
          </p:cNvSpPr>
          <p:nvPr>
            <p:ph idx="1"/>
          </p:nvPr>
        </p:nvSpPr>
        <p:spPr>
          <a:xfrm>
            <a:off x="396875" y="4797151"/>
            <a:ext cx="7896225" cy="1536973"/>
          </a:xfrm>
        </p:spPr>
        <p:txBody>
          <a:bodyPr/>
          <a:lstStyle/>
          <a:p>
            <a:r>
              <a:rPr lang="en-US" dirty="0" err="1" smtClean="0"/>
              <a:t>Cmp</a:t>
            </a:r>
            <a:r>
              <a:rPr lang="en-US" dirty="0" smtClean="0"/>
              <a:t>: Compiles (Y/N)</a:t>
            </a:r>
          </a:p>
          <a:p>
            <a:r>
              <a:rPr lang="en-US" dirty="0" smtClean="0"/>
              <a:t>Bad: Possible bad pointer reference (Y/N)</a:t>
            </a:r>
          </a:p>
          <a:p>
            <a:r>
              <a:rPr lang="en-US" dirty="0" smtClean="0"/>
              <a:t>Size: Value returned by </a:t>
            </a:r>
            <a:r>
              <a:rPr lang="en-US" dirty="0" err="1" smtClean="0">
                <a:latin typeface="Courier New"/>
                <a:cs typeface="Courier New"/>
              </a:rPr>
              <a:t>sizeof</a:t>
            </a:r>
            <a:endParaRPr lang="en-US" dirty="0" smtClean="0">
              <a:latin typeface="Courier New"/>
              <a:cs typeface="Courier New"/>
            </a:endParaRPr>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648677479"/>
              </p:ext>
            </p:extLst>
          </p:nvPr>
        </p:nvGraphicFramePr>
        <p:xfrm>
          <a:off x="467544" y="1340768"/>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12</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3"/>
                  </a:ext>
                </a:extLst>
              </a:tr>
            </a:tbl>
          </a:graphicData>
        </a:graphic>
      </p:graphicFrame>
      <p:grpSp>
        <p:nvGrpSpPr>
          <p:cNvPr id="54" name="Group 53"/>
          <p:cNvGrpSpPr/>
          <p:nvPr/>
        </p:nvGrpSpPr>
        <p:grpSpPr>
          <a:xfrm>
            <a:off x="467544" y="3140968"/>
            <a:ext cx="4002918" cy="770602"/>
            <a:chOff x="1979712" y="3140968"/>
            <a:chExt cx="4002918" cy="770602"/>
          </a:xfrm>
        </p:grpSpPr>
        <p:sp>
          <p:nvSpPr>
            <p:cNvPr id="29" name="Rectangle 27"/>
            <p:cNvSpPr>
              <a:spLocks noChangeArrowheads="1"/>
            </p:cNvSpPr>
            <p:nvPr/>
          </p:nvSpPr>
          <p:spPr bwMode="auto">
            <a:xfrm>
              <a:off x="5076056" y="36450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7" name="Rectangle 26"/>
            <p:cNvSpPr>
              <a:spLocks noChangeArrowheads="1"/>
            </p:cNvSpPr>
            <p:nvPr/>
          </p:nvSpPr>
          <p:spPr bwMode="auto">
            <a:xfrm>
              <a:off x="2555776" y="321297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0" name="Rectangle 27"/>
            <p:cNvSpPr>
              <a:spLocks noChangeArrowheads="1"/>
            </p:cNvSpPr>
            <p:nvPr/>
          </p:nvSpPr>
          <p:spPr bwMode="auto">
            <a:xfrm>
              <a:off x="2555776" y="364502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3" name="Text Box 33"/>
            <p:cNvSpPr txBox="1">
              <a:spLocks noChangeArrowheads="1"/>
            </p:cNvSpPr>
            <p:nvPr/>
          </p:nvSpPr>
          <p:spPr bwMode="auto">
            <a:xfrm>
              <a:off x="1979712" y="3140968"/>
              <a:ext cx="486544"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A1</a:t>
              </a:r>
              <a:endParaRPr lang="en-US" sz="1600" dirty="0">
                <a:latin typeface="Courier New"/>
                <a:cs typeface="Courier New"/>
              </a:endParaRPr>
            </a:p>
          </p:txBody>
        </p:sp>
        <p:sp>
          <p:nvSpPr>
            <p:cNvPr id="45" name="Text Box 33"/>
            <p:cNvSpPr txBox="1">
              <a:spLocks noChangeArrowheads="1"/>
            </p:cNvSpPr>
            <p:nvPr/>
          </p:nvSpPr>
          <p:spPr bwMode="auto">
            <a:xfrm>
              <a:off x="1979712" y="3573016"/>
              <a:ext cx="486544"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A2</a:t>
              </a:r>
              <a:endParaRPr lang="en-US" sz="1600" dirty="0">
                <a:latin typeface="Courier New"/>
                <a:cs typeface="Courier New"/>
              </a:endParaRPr>
            </a:p>
          </p:txBody>
        </p:sp>
        <p:sp>
          <p:nvSpPr>
            <p:cNvPr id="46" name="Rectangle 26"/>
            <p:cNvSpPr>
              <a:spLocks noChangeArrowheads="1"/>
            </p:cNvSpPr>
            <p:nvPr/>
          </p:nvSpPr>
          <p:spPr bwMode="auto">
            <a:xfrm>
              <a:off x="3441576" y="321297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7" name="Rectangle 26"/>
            <p:cNvSpPr>
              <a:spLocks noChangeArrowheads="1"/>
            </p:cNvSpPr>
            <p:nvPr/>
          </p:nvSpPr>
          <p:spPr bwMode="auto">
            <a:xfrm>
              <a:off x="4355976" y="321297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49" name="Straight Arrow Connector 48"/>
            <p:cNvCxnSpPr>
              <a:endCxn id="29" idx="1"/>
            </p:cNvCxnSpPr>
            <p:nvPr/>
          </p:nvCxnSpPr>
          <p:spPr bwMode="auto">
            <a:xfrm>
              <a:off x="3419872" y="3759506"/>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38" name="Group 37"/>
          <p:cNvGrpSpPr/>
          <p:nvPr/>
        </p:nvGrpSpPr>
        <p:grpSpPr>
          <a:xfrm>
            <a:off x="5220072" y="3140968"/>
            <a:ext cx="3701008" cy="1202650"/>
            <a:chOff x="5364088" y="5610726"/>
            <a:chExt cx="3701008" cy="1202650"/>
          </a:xfrm>
        </p:grpSpPr>
        <p:sp>
          <p:nvSpPr>
            <p:cNvPr id="39"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1"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2" name="Text Box 33"/>
            <p:cNvSpPr txBox="1">
              <a:spLocks noChangeArrowheads="1"/>
            </p:cNvSpPr>
            <p:nvPr/>
          </p:nvSpPr>
          <p:spPr bwMode="auto">
            <a:xfrm>
              <a:off x="5364088" y="6186790"/>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a:t>
              </a:r>
              <a:r>
                <a:rPr lang="en-US" sz="1600" b="0" dirty="0" err="1" smtClean="0">
                  <a:latin typeface="Calibri" pitchFamily="-96" charset="0"/>
                </a:rPr>
                <a:t>int</a:t>
              </a:r>
              <a:endParaRPr lang="en-US" sz="1600" b="0" dirty="0">
                <a:latin typeface="Calibri" pitchFamily="-96" charset="0"/>
              </a:endParaRPr>
            </a:p>
          </p:txBody>
        </p:sp>
        <p:sp>
          <p:nvSpPr>
            <p:cNvPr id="44"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8" name="Text Box 33"/>
            <p:cNvSpPr txBox="1">
              <a:spLocks noChangeArrowheads="1"/>
            </p:cNvSpPr>
            <p:nvPr/>
          </p:nvSpPr>
          <p:spPr bwMode="auto">
            <a:xfrm>
              <a:off x="5364088" y="5898758"/>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pointer</a:t>
              </a:r>
              <a:endParaRPr lang="en-US" sz="1600" b="0" dirty="0">
                <a:latin typeface="Calibri" pitchFamily="-96" charset="0"/>
              </a:endParaRPr>
            </a:p>
          </p:txBody>
        </p:sp>
        <p:sp>
          <p:nvSpPr>
            <p:cNvPr id="50" name="Text Box 33"/>
            <p:cNvSpPr txBox="1">
              <a:spLocks noChangeArrowheads="1"/>
            </p:cNvSpPr>
            <p:nvPr/>
          </p:nvSpPr>
          <p:spPr bwMode="auto">
            <a:xfrm>
              <a:off x="5364088" y="5610726"/>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pointer</a:t>
              </a:r>
              <a:endParaRPr lang="en-US" sz="1600" b="0" dirty="0">
                <a:latin typeface="Calibri" pitchFamily="-96" charset="0"/>
              </a:endParaRPr>
            </a:p>
          </p:txBody>
        </p:sp>
        <p:sp>
          <p:nvSpPr>
            <p:cNvPr id="51" name="Text Box 33"/>
            <p:cNvSpPr txBox="1">
              <a:spLocks noChangeArrowheads="1"/>
            </p:cNvSpPr>
            <p:nvPr/>
          </p:nvSpPr>
          <p:spPr bwMode="auto">
            <a:xfrm>
              <a:off x="5364088" y="6474822"/>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a:t>
              </a:r>
              <a:r>
                <a:rPr lang="en-US" sz="1600" b="0" dirty="0" err="1" smtClean="0">
                  <a:latin typeface="Calibri" pitchFamily="-96" charset="0"/>
                </a:rPr>
                <a:t>int</a:t>
              </a:r>
              <a:endParaRPr lang="en-US" sz="1600" b="0" dirty="0">
                <a:latin typeface="Calibri" pitchFamily="-96" charset="0"/>
              </a:endParaRPr>
            </a:p>
          </p:txBody>
        </p:sp>
        <p:sp>
          <p:nvSpPr>
            <p:cNvPr id="52"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spTree>
    <p:extLst>
      <p:ext uri="{BB962C8B-B14F-4D97-AF65-F5344CB8AC3E}">
        <p14:creationId xmlns:p14="http://schemas.microsoft.com/office/powerpoint/2010/main" val="28121179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#2</a:t>
            </a:r>
            <a:endParaRPr lang="en-US" dirty="0"/>
          </a:p>
        </p:txBody>
      </p:sp>
      <p:sp>
        <p:nvSpPr>
          <p:cNvPr id="3" name="Content Placeholder 2"/>
          <p:cNvSpPr>
            <a:spLocks noGrp="1"/>
          </p:cNvSpPr>
          <p:nvPr>
            <p:ph idx="1"/>
          </p:nvPr>
        </p:nvSpPr>
        <p:spPr>
          <a:xfrm>
            <a:off x="396875" y="4797151"/>
            <a:ext cx="7896225" cy="1536973"/>
          </a:xfrm>
        </p:spPr>
        <p:txBody>
          <a:bodyPr/>
          <a:lstStyle/>
          <a:p>
            <a:r>
              <a:rPr lang="en-US" dirty="0" err="1" smtClean="0"/>
              <a:t>Cmp</a:t>
            </a:r>
            <a:r>
              <a:rPr lang="en-US" dirty="0" smtClean="0"/>
              <a:t>: Compiles (Y/N)</a:t>
            </a:r>
          </a:p>
          <a:p>
            <a:r>
              <a:rPr lang="en-US" dirty="0" smtClean="0"/>
              <a:t>Bad: Possible bad pointer reference (Y/N)</a:t>
            </a:r>
          </a:p>
          <a:p>
            <a:r>
              <a:rPr lang="en-US" dirty="0" smtClean="0"/>
              <a:t>Size: Value returned by </a:t>
            </a:r>
            <a:r>
              <a:rPr lang="en-US" dirty="0" err="1" smtClean="0">
                <a:latin typeface="Courier New"/>
                <a:cs typeface="Courier New"/>
              </a:rPr>
              <a:t>sizeof</a:t>
            </a:r>
            <a:endParaRPr lang="en-US" dirty="0" smtClean="0">
              <a:latin typeface="Courier New"/>
              <a:cs typeface="Courier New"/>
            </a:endParaRPr>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344904286"/>
              </p:ext>
            </p:extLst>
          </p:nvPr>
        </p:nvGraphicFramePr>
        <p:xfrm>
          <a:off x="539552" y="1556792"/>
          <a:ext cx="7992886"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gridCol w="726626">
                  <a:extLst>
                    <a:ext uri="{9D8B030D-6E8A-4147-A177-3AD203B41FA5}">
                      <a16:colId xmlns:a16="http://schemas.microsoft.com/office/drawing/2014/main" xmlns="" val="20007"/>
                    </a:ext>
                  </a:extLst>
                </a:gridCol>
                <a:gridCol w="726626">
                  <a:extLst>
                    <a:ext uri="{9D8B030D-6E8A-4147-A177-3AD203B41FA5}">
                      <a16:colId xmlns:a16="http://schemas.microsoft.com/office/drawing/2014/main" xmlns="" val="20008"/>
                    </a:ext>
                  </a:extLst>
                </a:gridCol>
                <a:gridCol w="726626">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t>
                      </a:r>
                    </a:p>
                    <a:p>
                      <a:pPr algn="l"/>
                      <a:r>
                        <a:rPr lang="en-US" sz="1600" b="1" i="0" dirty="0" smtClean="0">
                          <a:latin typeface="Courier New"/>
                          <a:cs typeface="Courier New"/>
                        </a:rPr>
                        <a:t>(*A3)[3]</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552774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#2</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331026024"/>
              </p:ext>
            </p:extLst>
          </p:nvPr>
        </p:nvGraphicFramePr>
        <p:xfrm>
          <a:off x="539552" y="1124744"/>
          <a:ext cx="7992886"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gridCol w="726626">
                  <a:extLst>
                    <a:ext uri="{9D8B030D-6E8A-4147-A177-3AD203B41FA5}">
                      <a16:colId xmlns:a16="http://schemas.microsoft.com/office/drawing/2014/main" xmlns="" val="20007"/>
                    </a:ext>
                  </a:extLst>
                </a:gridCol>
                <a:gridCol w="726626">
                  <a:extLst>
                    <a:ext uri="{9D8B030D-6E8A-4147-A177-3AD203B41FA5}">
                      <a16:colId xmlns:a16="http://schemas.microsoft.com/office/drawing/2014/main" xmlns="" val="20008"/>
                    </a:ext>
                  </a:extLst>
                </a:gridCol>
                <a:gridCol w="726626">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12</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p>
                  </a:txBody>
                  <a:tcPr/>
                </a:tc>
                <a:tc>
                  <a:txBody>
                    <a:bodyPr/>
                    <a:lstStyle/>
                    <a:p>
                      <a:pPr algn="ctr"/>
                      <a:r>
                        <a:rPr lang="en-US" b="1" i="0" dirty="0" smtClean="0">
                          <a:solidFill>
                            <a:srgbClr val="990000"/>
                          </a:solidFill>
                          <a:latin typeface="Courier New"/>
                          <a:cs typeface="Courier New"/>
                        </a:rPr>
                        <a:t>-</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a:t>
                      </a:r>
                      <a:endParaRPr lang="en-US" sz="1600" b="1" i="0" dirty="0">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24</a:t>
                      </a:r>
                      <a:endParaRPr lang="en-US" b="1" i="0" dirty="0">
                        <a:solidFill>
                          <a:srgbClr val="990000"/>
                        </a:solidFill>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t>
                      </a:r>
                    </a:p>
                    <a:p>
                      <a:pPr algn="l"/>
                      <a:r>
                        <a:rPr lang="en-US" sz="1600" b="1" i="0" dirty="0" smtClean="0">
                          <a:latin typeface="Courier New"/>
                          <a:cs typeface="Courier New"/>
                        </a:rPr>
                        <a:t>(*A3)[3]</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12</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24</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5"/>
                  </a:ext>
                </a:extLst>
              </a:tr>
            </a:tbl>
          </a:graphicData>
        </a:graphic>
      </p:graphicFrame>
      <p:grpSp>
        <p:nvGrpSpPr>
          <p:cNvPr id="58" name="Group 57"/>
          <p:cNvGrpSpPr/>
          <p:nvPr/>
        </p:nvGrpSpPr>
        <p:grpSpPr>
          <a:xfrm>
            <a:off x="467544" y="3861048"/>
            <a:ext cx="3290664" cy="338554"/>
            <a:chOff x="467544" y="3861048"/>
            <a:chExt cx="3290664" cy="338554"/>
          </a:xfrm>
        </p:grpSpPr>
        <p:sp>
          <p:nvSpPr>
            <p:cNvPr id="16" name="Rectangle 26"/>
            <p:cNvSpPr>
              <a:spLocks noChangeArrowheads="1"/>
            </p:cNvSpPr>
            <p:nvPr/>
          </p:nvSpPr>
          <p:spPr bwMode="auto">
            <a:xfrm>
              <a:off x="1043608" y="393305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8" name="Text Box 33"/>
            <p:cNvSpPr txBox="1">
              <a:spLocks noChangeArrowheads="1"/>
            </p:cNvSpPr>
            <p:nvPr/>
          </p:nvSpPr>
          <p:spPr bwMode="auto">
            <a:xfrm>
              <a:off x="467544" y="3861048"/>
              <a:ext cx="486544"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A1</a:t>
              </a:r>
              <a:endParaRPr lang="en-US" sz="1600" dirty="0">
                <a:latin typeface="Courier New"/>
                <a:cs typeface="Courier New"/>
              </a:endParaRPr>
            </a:p>
          </p:txBody>
        </p:sp>
        <p:sp>
          <p:nvSpPr>
            <p:cNvPr id="20" name="Rectangle 26"/>
            <p:cNvSpPr>
              <a:spLocks noChangeArrowheads="1"/>
            </p:cNvSpPr>
            <p:nvPr/>
          </p:nvSpPr>
          <p:spPr bwMode="auto">
            <a:xfrm>
              <a:off x="1929408" y="393305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1" name="Rectangle 26"/>
            <p:cNvSpPr>
              <a:spLocks noChangeArrowheads="1"/>
            </p:cNvSpPr>
            <p:nvPr/>
          </p:nvSpPr>
          <p:spPr bwMode="auto">
            <a:xfrm>
              <a:off x="2843808" y="3933056"/>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nvGrpSpPr>
          <p:cNvPr id="57" name="Group 56"/>
          <p:cNvGrpSpPr/>
          <p:nvPr/>
        </p:nvGrpSpPr>
        <p:grpSpPr>
          <a:xfrm>
            <a:off x="0" y="4293096"/>
            <a:ext cx="6472808" cy="733020"/>
            <a:chOff x="0" y="4293096"/>
            <a:chExt cx="6472808" cy="733020"/>
          </a:xfrm>
        </p:grpSpPr>
        <p:sp>
          <p:nvSpPr>
            <p:cNvPr id="15" name="Rectangle 27"/>
            <p:cNvSpPr>
              <a:spLocks noChangeArrowheads="1"/>
            </p:cNvSpPr>
            <p:nvPr/>
          </p:nvSpPr>
          <p:spPr bwMode="auto">
            <a:xfrm>
              <a:off x="1433178" y="4797152"/>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7" name="Rectangle 27"/>
            <p:cNvSpPr>
              <a:spLocks noChangeArrowheads="1"/>
            </p:cNvSpPr>
            <p:nvPr/>
          </p:nvSpPr>
          <p:spPr bwMode="auto">
            <a:xfrm>
              <a:off x="1043608" y="436510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9" name="Text Box 33"/>
            <p:cNvSpPr txBox="1">
              <a:spLocks noChangeArrowheads="1"/>
            </p:cNvSpPr>
            <p:nvPr/>
          </p:nvSpPr>
          <p:spPr bwMode="auto">
            <a:xfrm>
              <a:off x="0" y="4293096"/>
              <a:ext cx="954088"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A2/A4</a:t>
              </a:r>
              <a:endParaRPr lang="en-US" sz="1600" dirty="0">
                <a:latin typeface="Courier New"/>
                <a:cs typeface="Courier New"/>
              </a:endParaRPr>
            </a:p>
          </p:txBody>
        </p:sp>
        <p:cxnSp>
          <p:nvCxnSpPr>
            <p:cNvPr id="22" name="Straight Arrow Connector 21"/>
            <p:cNvCxnSpPr/>
            <p:nvPr/>
          </p:nvCxnSpPr>
          <p:spPr bwMode="auto">
            <a:xfrm>
              <a:off x="1907704"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23" name="Rectangle 27"/>
            <p:cNvSpPr>
              <a:spLocks noChangeArrowheads="1"/>
            </p:cNvSpPr>
            <p:nvPr/>
          </p:nvSpPr>
          <p:spPr bwMode="auto">
            <a:xfrm>
              <a:off x="2843808" y="436510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4" name="Rectangle 27"/>
            <p:cNvSpPr>
              <a:spLocks noChangeArrowheads="1"/>
            </p:cNvSpPr>
            <p:nvPr/>
          </p:nvSpPr>
          <p:spPr bwMode="auto">
            <a:xfrm>
              <a:off x="4644008" y="436510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6" name="Rectangle 27"/>
            <p:cNvSpPr>
              <a:spLocks noChangeArrowheads="1"/>
            </p:cNvSpPr>
            <p:nvPr/>
          </p:nvSpPr>
          <p:spPr bwMode="auto">
            <a:xfrm>
              <a:off x="3275856" y="4797152"/>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37" name="Straight Arrow Connector 36"/>
            <p:cNvCxnSpPr/>
            <p:nvPr/>
          </p:nvCxnSpPr>
          <p:spPr bwMode="auto">
            <a:xfrm>
              <a:off x="3750382"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38" name="Rectangle 27"/>
            <p:cNvSpPr>
              <a:spLocks noChangeArrowheads="1"/>
            </p:cNvSpPr>
            <p:nvPr/>
          </p:nvSpPr>
          <p:spPr bwMode="auto">
            <a:xfrm>
              <a:off x="5118534" y="4797152"/>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39" name="Straight Arrow Connector 38"/>
            <p:cNvCxnSpPr/>
            <p:nvPr/>
          </p:nvCxnSpPr>
          <p:spPr bwMode="auto">
            <a:xfrm>
              <a:off x="5593060"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3" name="Group 2"/>
          <p:cNvGrpSpPr/>
          <p:nvPr/>
        </p:nvGrpSpPr>
        <p:grpSpPr>
          <a:xfrm>
            <a:off x="5364088" y="5610726"/>
            <a:ext cx="3701008" cy="1202650"/>
            <a:chOff x="5364088" y="5610726"/>
            <a:chExt cx="3701008" cy="1202650"/>
          </a:xfrm>
        </p:grpSpPr>
        <p:sp>
          <p:nvSpPr>
            <p:cNvPr id="7"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 name="Text Box 33"/>
            <p:cNvSpPr txBox="1">
              <a:spLocks noChangeArrowheads="1"/>
            </p:cNvSpPr>
            <p:nvPr/>
          </p:nvSpPr>
          <p:spPr bwMode="auto">
            <a:xfrm>
              <a:off x="5364088" y="6186790"/>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a:t>
              </a:r>
              <a:r>
                <a:rPr lang="en-US" sz="1600" b="0" dirty="0" err="1" smtClean="0">
                  <a:latin typeface="Calibri" pitchFamily="-96" charset="0"/>
                </a:rPr>
                <a:t>int</a:t>
              </a:r>
              <a:endParaRPr lang="en-US" sz="1600" b="0" dirty="0">
                <a:latin typeface="Calibri" pitchFamily="-96" charset="0"/>
              </a:endParaRPr>
            </a:p>
          </p:txBody>
        </p:sp>
        <p:sp>
          <p:nvSpPr>
            <p:cNvPr id="10"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1" name="Text Box 33"/>
            <p:cNvSpPr txBox="1">
              <a:spLocks noChangeArrowheads="1"/>
            </p:cNvSpPr>
            <p:nvPr/>
          </p:nvSpPr>
          <p:spPr bwMode="auto">
            <a:xfrm>
              <a:off x="5364088" y="5898758"/>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pointer</a:t>
              </a:r>
              <a:endParaRPr lang="en-US" sz="1600" b="0" dirty="0">
                <a:latin typeface="Calibri" pitchFamily="-96" charset="0"/>
              </a:endParaRPr>
            </a:p>
          </p:txBody>
        </p:sp>
        <p:sp>
          <p:nvSpPr>
            <p:cNvPr id="12" name="Text Box 33"/>
            <p:cNvSpPr txBox="1">
              <a:spLocks noChangeArrowheads="1"/>
            </p:cNvSpPr>
            <p:nvPr/>
          </p:nvSpPr>
          <p:spPr bwMode="auto">
            <a:xfrm>
              <a:off x="5364088" y="5610726"/>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pointer</a:t>
              </a:r>
              <a:endParaRPr lang="en-US" sz="1600" b="0" dirty="0">
                <a:latin typeface="Calibri" pitchFamily="-96" charset="0"/>
              </a:endParaRPr>
            </a:p>
          </p:txBody>
        </p:sp>
        <p:sp>
          <p:nvSpPr>
            <p:cNvPr id="13" name="Text Box 33"/>
            <p:cNvSpPr txBox="1">
              <a:spLocks noChangeArrowheads="1"/>
            </p:cNvSpPr>
            <p:nvPr/>
          </p:nvSpPr>
          <p:spPr bwMode="auto">
            <a:xfrm>
              <a:off x="5364088" y="6474822"/>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a:t>
              </a:r>
              <a:r>
                <a:rPr lang="en-US" sz="1600" b="0" dirty="0" err="1" smtClean="0">
                  <a:latin typeface="Calibri" pitchFamily="-96" charset="0"/>
                </a:rPr>
                <a:t>int</a:t>
              </a:r>
              <a:endParaRPr lang="en-US" sz="1600" b="0" dirty="0">
                <a:latin typeface="Calibri" pitchFamily="-96" charset="0"/>
              </a:endParaRPr>
            </a:p>
          </p:txBody>
        </p:sp>
        <p:sp>
          <p:nvSpPr>
            <p:cNvPr id="40"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nvGrpSpPr>
          <p:cNvPr id="6" name="Group 5"/>
          <p:cNvGrpSpPr/>
          <p:nvPr/>
        </p:nvGrpSpPr>
        <p:grpSpPr>
          <a:xfrm>
            <a:off x="467544" y="5157192"/>
            <a:ext cx="5803118" cy="338554"/>
            <a:chOff x="467544" y="5157192"/>
            <a:chExt cx="5803118" cy="338554"/>
          </a:xfrm>
        </p:grpSpPr>
        <p:sp>
          <p:nvSpPr>
            <p:cNvPr id="47" name="Rectangle 27"/>
            <p:cNvSpPr>
              <a:spLocks noChangeArrowheads="1"/>
            </p:cNvSpPr>
            <p:nvPr/>
          </p:nvSpPr>
          <p:spPr bwMode="auto">
            <a:xfrm>
              <a:off x="1043608" y="5229200"/>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9" name="Text Box 33"/>
            <p:cNvSpPr txBox="1">
              <a:spLocks noChangeArrowheads="1"/>
            </p:cNvSpPr>
            <p:nvPr/>
          </p:nvSpPr>
          <p:spPr bwMode="auto">
            <a:xfrm>
              <a:off x="467544" y="5157192"/>
              <a:ext cx="486544"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A3</a:t>
              </a:r>
              <a:endParaRPr lang="en-US" sz="1600" dirty="0">
                <a:latin typeface="Courier New"/>
                <a:cs typeface="Courier New"/>
              </a:endParaRPr>
            </a:p>
          </p:txBody>
        </p:sp>
        <p:cxnSp>
          <p:nvCxnSpPr>
            <p:cNvPr id="52" name="Straight Arrow Connector 51"/>
            <p:cNvCxnSpPr>
              <a:endCxn id="45" idx="1"/>
            </p:cNvCxnSpPr>
            <p:nvPr/>
          </p:nvCxnSpPr>
          <p:spPr bwMode="auto">
            <a:xfrm>
              <a:off x="1907704" y="5343682"/>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4" name="Group 3"/>
            <p:cNvGrpSpPr/>
            <p:nvPr/>
          </p:nvGrpSpPr>
          <p:grpSpPr>
            <a:xfrm>
              <a:off x="3563888" y="5229200"/>
              <a:ext cx="2706774" cy="228964"/>
              <a:chOff x="3563888" y="5229200"/>
              <a:chExt cx="2706774" cy="228964"/>
            </a:xfrm>
          </p:grpSpPr>
          <p:sp>
            <p:nvSpPr>
              <p:cNvPr id="42" name="Rectangle 27"/>
              <p:cNvSpPr>
                <a:spLocks noChangeArrowheads="1"/>
              </p:cNvSpPr>
              <p:nvPr/>
            </p:nvSpPr>
            <p:spPr bwMode="auto">
              <a:xfrm>
                <a:off x="4457514"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5" name="Rectangle 27"/>
              <p:cNvSpPr>
                <a:spLocks noChangeArrowheads="1"/>
              </p:cNvSpPr>
              <p:nvPr/>
            </p:nvSpPr>
            <p:spPr bwMode="auto">
              <a:xfrm>
                <a:off x="3563888"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53" name="Rectangle 27"/>
              <p:cNvSpPr>
                <a:spLocks noChangeArrowheads="1"/>
              </p:cNvSpPr>
              <p:nvPr/>
            </p:nvSpPr>
            <p:spPr bwMode="auto">
              <a:xfrm>
                <a:off x="5364088"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41" name="Rectangle 27"/>
              <p:cNvSpPr>
                <a:spLocks noChangeArrowheads="1"/>
              </p:cNvSpPr>
              <p:nvPr/>
            </p:nvSpPr>
            <p:spPr bwMode="auto">
              <a:xfrm>
                <a:off x="3563888" y="5229200"/>
                <a:ext cx="2706774"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spTree>
    <p:extLst>
      <p:ext uri="{BB962C8B-B14F-4D97-AF65-F5344CB8AC3E}">
        <p14:creationId xmlns:p14="http://schemas.microsoft.com/office/powerpoint/2010/main" val="18424602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#3</a:t>
            </a:r>
            <a:endParaRPr lang="en-US" dirty="0"/>
          </a:p>
        </p:txBody>
      </p:sp>
      <p:sp>
        <p:nvSpPr>
          <p:cNvPr id="3" name="Content Placeholder 2"/>
          <p:cNvSpPr>
            <a:spLocks noGrp="1"/>
          </p:cNvSpPr>
          <p:nvPr>
            <p:ph idx="1"/>
          </p:nvPr>
        </p:nvSpPr>
        <p:spPr>
          <a:xfrm>
            <a:off x="406485" y="4028664"/>
            <a:ext cx="3671069" cy="1536973"/>
          </a:xfrm>
        </p:spPr>
        <p:txBody>
          <a:bodyPr/>
          <a:lstStyle/>
          <a:p>
            <a:r>
              <a:rPr lang="en-US" dirty="0" err="1" smtClean="0"/>
              <a:t>Cmp</a:t>
            </a:r>
            <a:r>
              <a:rPr lang="en-US" dirty="0" smtClean="0"/>
              <a:t>: Compiles (Y/N)</a:t>
            </a:r>
          </a:p>
          <a:p>
            <a:r>
              <a:rPr lang="en-US" dirty="0" smtClean="0"/>
              <a:t>Bad: Possible bad pointer reference (Y/N)</a:t>
            </a:r>
          </a:p>
          <a:p>
            <a:r>
              <a:rPr lang="en-US" dirty="0" smtClean="0"/>
              <a:t>Size: Value returned by </a:t>
            </a:r>
            <a:r>
              <a:rPr lang="en-US" dirty="0" err="1" smtClean="0">
                <a:latin typeface="Courier New"/>
                <a:cs typeface="Courier New"/>
              </a:rPr>
              <a:t>sizeof</a:t>
            </a:r>
            <a:endParaRPr lang="en-US" dirty="0" smtClean="0">
              <a:latin typeface="Courier New"/>
              <a:cs typeface="Courier New"/>
            </a:endParaRPr>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904598089"/>
              </p:ext>
            </p:extLst>
          </p:nvPr>
        </p:nvGraphicFramePr>
        <p:xfrm>
          <a:off x="464749" y="1197678"/>
          <a:ext cx="7896228" cy="2621094"/>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gridCol w="607402">
                  <a:extLst>
                    <a:ext uri="{9D8B030D-6E8A-4147-A177-3AD203B41FA5}">
                      <a16:colId xmlns:a16="http://schemas.microsoft.com/office/drawing/2014/main" xmlns="" val="20004"/>
                    </a:ext>
                  </a:extLst>
                </a:gridCol>
                <a:gridCol w="607402">
                  <a:extLst>
                    <a:ext uri="{9D8B030D-6E8A-4147-A177-3AD203B41FA5}">
                      <a16:colId xmlns:a16="http://schemas.microsoft.com/office/drawing/2014/main" xmlns="" val="20005"/>
                    </a:ext>
                  </a:extLst>
                </a:gridCol>
                <a:gridCol w="607402">
                  <a:extLst>
                    <a:ext uri="{9D8B030D-6E8A-4147-A177-3AD203B41FA5}">
                      <a16:colId xmlns:a16="http://schemas.microsoft.com/office/drawing/2014/main" xmlns="" val="20006"/>
                    </a:ext>
                  </a:extLst>
                </a:gridCol>
                <a:gridCol w="607402">
                  <a:extLst>
                    <a:ext uri="{9D8B030D-6E8A-4147-A177-3AD203B41FA5}">
                      <a16:colId xmlns:a16="http://schemas.microsoft.com/office/drawing/2014/main" xmlns="" val="20007"/>
                    </a:ext>
                  </a:extLst>
                </a:gridCol>
                <a:gridCol w="607402">
                  <a:extLst>
                    <a:ext uri="{9D8B030D-6E8A-4147-A177-3AD203B41FA5}">
                      <a16:colId xmlns:a16="http://schemas.microsoft.com/office/drawing/2014/main" xmlns="" val="20008"/>
                    </a:ext>
                  </a:extLst>
                </a:gridCol>
                <a:gridCol w="607402">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(*A3)[3][5]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(*A5[3])[5]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6"/>
                  </a:ext>
                </a:extLst>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538720363"/>
              </p:ext>
            </p:extLst>
          </p:nvPr>
        </p:nvGraphicFramePr>
        <p:xfrm>
          <a:off x="4109161" y="3974969"/>
          <a:ext cx="4251816" cy="2621094"/>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*A2[3][5]</a:t>
                      </a:r>
                      <a:endParaRPr lang="en-US" sz="1600" b="1" i="0" dirty="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tc>
                  <a:txBody>
                    <a:bodyPr/>
                    <a:lstStyle/>
                    <a:p>
                      <a:pPr algn="ctr"/>
                      <a:endParaRPr lang="en-US" b="1" i="0">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(*A3)[3][5]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(*A5[3])[5]</a:t>
                      </a:r>
                      <a:endParaRPr lang="en-US" sz="1600"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tc>
                  <a:txBody>
                    <a:bodyPr/>
                    <a:lstStyle/>
                    <a:p>
                      <a:pPr algn="ctr"/>
                      <a:endParaRPr lang="en-US" b="1" i="0" dirty="0">
                        <a:latin typeface="Courier New"/>
                        <a:cs typeface="Courier New"/>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250287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437939436"/>
              </p:ext>
            </p:extLst>
          </p:nvPr>
        </p:nvGraphicFramePr>
        <p:xfrm>
          <a:off x="5652120" y="606284"/>
          <a:ext cx="2429610" cy="224665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tblGrid>
              <a:tr h="374442">
                <a:tc>
                  <a:txBody>
                    <a:bodyPr/>
                    <a:lstStyle/>
                    <a:p>
                      <a:pPr algn="ctr"/>
                      <a:r>
                        <a:rPr lang="en-US" b="1" i="0" dirty="0" smtClean="0">
                          <a:latin typeface="Calibri"/>
                          <a:cs typeface="Calibri"/>
                        </a:rPr>
                        <a:t>Declaration</a:t>
                      </a:r>
                      <a:endParaRPr lang="en-US" b="1" i="0" dirty="0">
                        <a:latin typeface="Calibri"/>
                        <a:cs typeface="Calibri"/>
                      </a:endParaRPr>
                    </a:p>
                  </a:txBody>
                  <a:tcPr>
                    <a:solidFill>
                      <a:srgbClr val="3333CC"/>
                    </a:solidFill>
                  </a:tcPr>
                </a:tc>
                <a:extLst>
                  <a:ext uri="{0D108BD9-81ED-4DB2-BD59-A6C34878D82A}">
                    <a16:rowId xmlns:a16="http://schemas.microsoft.com/office/drawing/2014/main" xmlns="" val="10000"/>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A1[3][5]</a:t>
                      </a:r>
                      <a:endParaRPr lang="en-US" sz="1600" b="1" i="0" dirty="0">
                        <a:latin typeface="Courier New"/>
                        <a:cs typeface="Courier New"/>
                      </a:endParaRPr>
                    </a:p>
                  </a:txBody>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*A2[3][5]</a:t>
                      </a:r>
                      <a:endParaRPr lang="en-US" sz="1600" b="1" i="0" dirty="0">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(*A3)[3][5]</a:t>
                      </a:r>
                      <a:endParaRPr lang="en-US" sz="1600" b="1" i="0" dirty="0">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*(A4[3][5])</a:t>
                      </a:r>
                      <a:endParaRPr lang="en-US" sz="1600" b="1" i="0" dirty="0">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(*A5[3])[5]</a:t>
                      </a:r>
                      <a:endParaRPr lang="en-US" sz="1600" b="1" i="0" dirty="0">
                        <a:latin typeface="Courier New"/>
                        <a:cs typeface="Courier New"/>
                      </a:endParaRPr>
                    </a:p>
                  </a:txBody>
                  <a:tcPr/>
                </a:tc>
                <a:extLst>
                  <a:ext uri="{0D108BD9-81ED-4DB2-BD59-A6C34878D82A}">
                    <a16:rowId xmlns:a16="http://schemas.microsoft.com/office/drawing/2014/main" xmlns="" val="10005"/>
                  </a:ext>
                </a:extLst>
              </a:tr>
            </a:tbl>
          </a:graphicData>
        </a:graphic>
      </p:graphicFrame>
      <p:sp>
        <p:nvSpPr>
          <p:cNvPr id="9" name="Text Box 33"/>
          <p:cNvSpPr txBox="1">
            <a:spLocks noChangeArrowheads="1"/>
          </p:cNvSpPr>
          <p:nvPr/>
        </p:nvSpPr>
        <p:spPr bwMode="auto">
          <a:xfrm>
            <a:off x="107504" y="3068960"/>
            <a:ext cx="1080120" cy="338554"/>
          </a:xfrm>
          <a:prstGeom prst="rect">
            <a:avLst/>
          </a:prstGeom>
          <a:noFill/>
          <a:ln w="25400">
            <a:noFill/>
            <a:miter lim="800000"/>
            <a:headEnd/>
            <a:tailEnd/>
          </a:ln>
        </p:spPr>
        <p:txBody>
          <a:bodyPr wrap="square">
            <a:prstTxWarp prst="textNoShape">
              <a:avLst/>
            </a:prstTxWarp>
            <a:spAutoFit/>
          </a:bodyPr>
          <a:lstStyle/>
          <a:p>
            <a:pPr eaLnBrk="0" hangingPunct="0"/>
            <a:r>
              <a:rPr lang="en-US" sz="1600" dirty="0" smtClean="0">
                <a:latin typeface="Courier New"/>
                <a:cs typeface="Courier New"/>
              </a:rPr>
              <a:t>A2/A4</a:t>
            </a:r>
            <a:endParaRPr lang="en-US" sz="1600" dirty="0">
              <a:latin typeface="Courier New"/>
              <a:cs typeface="Courier New"/>
            </a:endParaRPr>
          </a:p>
        </p:txBody>
      </p:sp>
      <p:sp>
        <p:nvSpPr>
          <p:cNvPr id="7" name="Rectangle 27"/>
          <p:cNvSpPr>
            <a:spLocks noChangeArrowheads="1"/>
          </p:cNvSpPr>
          <p:nvPr/>
        </p:nvSpPr>
        <p:spPr bwMode="auto">
          <a:xfrm>
            <a:off x="78904" y="3429000"/>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2" name="Straight Arrow Connector 11"/>
          <p:cNvCxnSpPr/>
          <p:nvPr/>
        </p:nvCxnSpPr>
        <p:spPr bwMode="auto">
          <a:xfrm>
            <a:off x="9430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1" name="Rectangle 27"/>
          <p:cNvSpPr>
            <a:spLocks noChangeArrowheads="1"/>
          </p:cNvSpPr>
          <p:nvPr/>
        </p:nvSpPr>
        <p:spPr bwMode="auto">
          <a:xfrm>
            <a:off x="1879104" y="3429000"/>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42" name="Straight Arrow Connector 41"/>
          <p:cNvCxnSpPr/>
          <p:nvPr/>
        </p:nvCxnSpPr>
        <p:spPr bwMode="auto">
          <a:xfrm>
            <a:off x="27432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4" name="Rectangle 27"/>
          <p:cNvSpPr>
            <a:spLocks noChangeArrowheads="1"/>
          </p:cNvSpPr>
          <p:nvPr/>
        </p:nvSpPr>
        <p:spPr bwMode="auto">
          <a:xfrm>
            <a:off x="3679304" y="3429000"/>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45" name="Straight Arrow Connector 44"/>
          <p:cNvCxnSpPr/>
          <p:nvPr/>
        </p:nvCxnSpPr>
        <p:spPr bwMode="auto">
          <a:xfrm>
            <a:off x="45434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7" name="Rectangle 27"/>
          <p:cNvSpPr>
            <a:spLocks noChangeArrowheads="1"/>
          </p:cNvSpPr>
          <p:nvPr/>
        </p:nvSpPr>
        <p:spPr bwMode="auto">
          <a:xfrm>
            <a:off x="5479504" y="3429000"/>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48" name="Straight Arrow Connector 47"/>
          <p:cNvCxnSpPr/>
          <p:nvPr/>
        </p:nvCxnSpPr>
        <p:spPr bwMode="auto">
          <a:xfrm>
            <a:off x="63436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0" name="Rectangle 27"/>
          <p:cNvSpPr>
            <a:spLocks noChangeArrowheads="1"/>
          </p:cNvSpPr>
          <p:nvPr/>
        </p:nvSpPr>
        <p:spPr bwMode="auto">
          <a:xfrm>
            <a:off x="7279704" y="3429000"/>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51" name="Straight Arrow Connector 50"/>
          <p:cNvCxnSpPr/>
          <p:nvPr/>
        </p:nvCxnSpPr>
        <p:spPr bwMode="auto">
          <a:xfrm>
            <a:off x="81438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3" name="Rectangle 27"/>
          <p:cNvSpPr>
            <a:spLocks noChangeArrowheads="1"/>
          </p:cNvSpPr>
          <p:nvPr/>
        </p:nvSpPr>
        <p:spPr bwMode="auto">
          <a:xfrm>
            <a:off x="78904" y="3645024"/>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54" name="Straight Arrow Connector 53"/>
          <p:cNvCxnSpPr/>
          <p:nvPr/>
        </p:nvCxnSpPr>
        <p:spPr bwMode="auto">
          <a:xfrm>
            <a:off x="9430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6" name="Rectangle 27"/>
          <p:cNvSpPr>
            <a:spLocks noChangeArrowheads="1"/>
          </p:cNvSpPr>
          <p:nvPr/>
        </p:nvSpPr>
        <p:spPr bwMode="auto">
          <a:xfrm>
            <a:off x="1879104" y="3645024"/>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57" name="Straight Arrow Connector 56"/>
          <p:cNvCxnSpPr/>
          <p:nvPr/>
        </p:nvCxnSpPr>
        <p:spPr bwMode="auto">
          <a:xfrm>
            <a:off x="27432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9" name="Rectangle 27"/>
          <p:cNvSpPr>
            <a:spLocks noChangeArrowheads="1"/>
          </p:cNvSpPr>
          <p:nvPr/>
        </p:nvSpPr>
        <p:spPr bwMode="auto">
          <a:xfrm>
            <a:off x="3679304" y="3645024"/>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60" name="Straight Arrow Connector 59"/>
          <p:cNvCxnSpPr/>
          <p:nvPr/>
        </p:nvCxnSpPr>
        <p:spPr bwMode="auto">
          <a:xfrm>
            <a:off x="45434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2" name="Rectangle 27"/>
          <p:cNvSpPr>
            <a:spLocks noChangeArrowheads="1"/>
          </p:cNvSpPr>
          <p:nvPr/>
        </p:nvSpPr>
        <p:spPr bwMode="auto">
          <a:xfrm>
            <a:off x="5479504" y="3645024"/>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63" name="Straight Arrow Connector 62"/>
          <p:cNvCxnSpPr/>
          <p:nvPr/>
        </p:nvCxnSpPr>
        <p:spPr bwMode="auto">
          <a:xfrm>
            <a:off x="63436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5" name="Rectangle 27"/>
          <p:cNvSpPr>
            <a:spLocks noChangeArrowheads="1"/>
          </p:cNvSpPr>
          <p:nvPr/>
        </p:nvSpPr>
        <p:spPr bwMode="auto">
          <a:xfrm>
            <a:off x="7279704" y="3645024"/>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66" name="Straight Arrow Connector 65"/>
          <p:cNvCxnSpPr/>
          <p:nvPr/>
        </p:nvCxnSpPr>
        <p:spPr bwMode="auto">
          <a:xfrm>
            <a:off x="81438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8" name="Rectangle 27"/>
          <p:cNvSpPr>
            <a:spLocks noChangeArrowheads="1"/>
          </p:cNvSpPr>
          <p:nvPr/>
        </p:nvSpPr>
        <p:spPr bwMode="auto">
          <a:xfrm>
            <a:off x="78904" y="3861048"/>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69" name="Straight Arrow Connector 68"/>
          <p:cNvCxnSpPr/>
          <p:nvPr/>
        </p:nvCxnSpPr>
        <p:spPr bwMode="auto">
          <a:xfrm>
            <a:off x="9430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1" name="Rectangle 27"/>
          <p:cNvSpPr>
            <a:spLocks noChangeArrowheads="1"/>
          </p:cNvSpPr>
          <p:nvPr/>
        </p:nvSpPr>
        <p:spPr bwMode="auto">
          <a:xfrm>
            <a:off x="1879104" y="3861048"/>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72" name="Straight Arrow Connector 71"/>
          <p:cNvCxnSpPr/>
          <p:nvPr/>
        </p:nvCxnSpPr>
        <p:spPr bwMode="auto">
          <a:xfrm>
            <a:off x="27432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4" name="Rectangle 27"/>
          <p:cNvSpPr>
            <a:spLocks noChangeArrowheads="1"/>
          </p:cNvSpPr>
          <p:nvPr/>
        </p:nvSpPr>
        <p:spPr bwMode="auto">
          <a:xfrm>
            <a:off x="3679304" y="3861048"/>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75" name="Straight Arrow Connector 74"/>
          <p:cNvCxnSpPr/>
          <p:nvPr/>
        </p:nvCxnSpPr>
        <p:spPr bwMode="auto">
          <a:xfrm>
            <a:off x="45434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7" name="Rectangle 27"/>
          <p:cNvSpPr>
            <a:spLocks noChangeArrowheads="1"/>
          </p:cNvSpPr>
          <p:nvPr/>
        </p:nvSpPr>
        <p:spPr bwMode="auto">
          <a:xfrm>
            <a:off x="5479504" y="3861048"/>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78" name="Straight Arrow Connector 77"/>
          <p:cNvCxnSpPr/>
          <p:nvPr/>
        </p:nvCxnSpPr>
        <p:spPr bwMode="auto">
          <a:xfrm>
            <a:off x="63436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80" name="Rectangle 27"/>
          <p:cNvSpPr>
            <a:spLocks noChangeArrowheads="1"/>
          </p:cNvSpPr>
          <p:nvPr/>
        </p:nvSpPr>
        <p:spPr bwMode="auto">
          <a:xfrm>
            <a:off x="7279704" y="3861048"/>
            <a:ext cx="1828800" cy="228964"/>
          </a:xfrm>
          <a:prstGeom prst="rect">
            <a:avLst/>
          </a:prstGeom>
          <a:solidFill>
            <a:srgbClr val="F6F5BD"/>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81" name="Straight Arrow Connector 80"/>
          <p:cNvCxnSpPr/>
          <p:nvPr/>
        </p:nvCxnSpPr>
        <p:spPr bwMode="auto">
          <a:xfrm>
            <a:off x="81438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80" name="Group 179"/>
          <p:cNvGrpSpPr/>
          <p:nvPr/>
        </p:nvGrpSpPr>
        <p:grpSpPr>
          <a:xfrm>
            <a:off x="107504" y="5021722"/>
            <a:ext cx="8945574" cy="1503622"/>
            <a:chOff x="107504" y="4098558"/>
            <a:chExt cx="8945574" cy="1503622"/>
          </a:xfrm>
        </p:grpSpPr>
        <p:grpSp>
          <p:nvGrpSpPr>
            <p:cNvPr id="177" name="Group 176"/>
            <p:cNvGrpSpPr/>
            <p:nvPr/>
          </p:nvGrpSpPr>
          <p:grpSpPr>
            <a:xfrm>
              <a:off x="107504" y="4437112"/>
              <a:ext cx="8945574" cy="1165068"/>
              <a:chOff x="107504" y="4437112"/>
              <a:chExt cx="8945574" cy="1165068"/>
            </a:xfrm>
          </p:grpSpPr>
          <p:sp>
            <p:nvSpPr>
              <p:cNvPr id="141" name="Rectangle 27"/>
              <p:cNvSpPr>
                <a:spLocks noChangeArrowheads="1"/>
              </p:cNvSpPr>
              <p:nvPr/>
            </p:nvSpPr>
            <p:spPr bwMode="auto">
              <a:xfrm>
                <a:off x="107504" y="4437112"/>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42" name="Straight Arrow Connector 141"/>
              <p:cNvCxnSpPr/>
              <p:nvPr/>
            </p:nvCxnSpPr>
            <p:spPr bwMode="auto">
              <a:xfrm>
                <a:off x="971600" y="4551594"/>
                <a:ext cx="0" cy="82162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9" name="Rectangle 27"/>
              <p:cNvSpPr>
                <a:spLocks noChangeArrowheads="1"/>
              </p:cNvSpPr>
              <p:nvPr/>
            </p:nvSpPr>
            <p:spPr bwMode="auto">
              <a:xfrm>
                <a:off x="1907704" y="4437112"/>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40" name="Straight Arrow Connector 139"/>
              <p:cNvCxnSpPr/>
              <p:nvPr/>
            </p:nvCxnSpPr>
            <p:spPr bwMode="auto">
              <a:xfrm>
                <a:off x="2771800" y="4551594"/>
                <a:ext cx="0" cy="53359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7" name="Rectangle 27"/>
              <p:cNvSpPr>
                <a:spLocks noChangeArrowheads="1"/>
              </p:cNvSpPr>
              <p:nvPr/>
            </p:nvSpPr>
            <p:spPr bwMode="auto">
              <a:xfrm>
                <a:off x="3707904" y="4437112"/>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38" name="Straight Arrow Connector 137"/>
              <p:cNvCxnSpPr/>
              <p:nvPr/>
            </p:nvCxnSpPr>
            <p:spPr bwMode="auto">
              <a:xfrm>
                <a:off x="4572000" y="4551594"/>
                <a:ext cx="0" cy="245558"/>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67" name="Group 166"/>
              <p:cNvGrpSpPr/>
              <p:nvPr/>
            </p:nvGrpSpPr>
            <p:grpSpPr>
              <a:xfrm>
                <a:off x="4572000" y="4797152"/>
                <a:ext cx="4481078" cy="228964"/>
                <a:chOff x="2267744" y="5013176"/>
                <a:chExt cx="4481078" cy="228964"/>
              </a:xfrm>
            </p:grpSpPr>
            <p:sp>
              <p:nvSpPr>
                <p:cNvPr id="150" name="Rectangle 27"/>
                <p:cNvSpPr>
                  <a:spLocks noChangeArrowheads="1"/>
                </p:cNvSpPr>
                <p:nvPr/>
              </p:nvSpPr>
              <p:spPr bwMode="auto">
                <a:xfrm>
                  <a:off x="2267744" y="501317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1" name="Rectangle 27"/>
                <p:cNvSpPr>
                  <a:spLocks noChangeArrowheads="1"/>
                </p:cNvSpPr>
                <p:nvPr/>
              </p:nvSpPr>
              <p:spPr bwMode="auto">
                <a:xfrm>
                  <a:off x="3161370" y="501317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2" name="Rectangle 27"/>
                <p:cNvSpPr>
                  <a:spLocks noChangeArrowheads="1"/>
                </p:cNvSpPr>
                <p:nvPr/>
              </p:nvSpPr>
              <p:spPr bwMode="auto">
                <a:xfrm>
                  <a:off x="4054996" y="501317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3" name="Rectangle 27"/>
                <p:cNvSpPr>
                  <a:spLocks noChangeArrowheads="1"/>
                </p:cNvSpPr>
                <p:nvPr/>
              </p:nvSpPr>
              <p:spPr bwMode="auto">
                <a:xfrm>
                  <a:off x="4948622" y="501317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4" name="Rectangle 27"/>
                <p:cNvSpPr>
                  <a:spLocks noChangeArrowheads="1"/>
                </p:cNvSpPr>
                <p:nvPr/>
              </p:nvSpPr>
              <p:spPr bwMode="auto">
                <a:xfrm>
                  <a:off x="5842248" y="501317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nvGrpSpPr>
              <p:cNvPr id="168" name="Group 167"/>
              <p:cNvGrpSpPr/>
              <p:nvPr/>
            </p:nvGrpSpPr>
            <p:grpSpPr>
              <a:xfrm>
                <a:off x="2771800" y="5085184"/>
                <a:ext cx="4481078" cy="228964"/>
                <a:chOff x="2267744" y="5229200"/>
                <a:chExt cx="4481078" cy="228964"/>
              </a:xfrm>
            </p:grpSpPr>
            <p:sp>
              <p:nvSpPr>
                <p:cNvPr id="155" name="Rectangle 27"/>
                <p:cNvSpPr>
                  <a:spLocks noChangeArrowheads="1"/>
                </p:cNvSpPr>
                <p:nvPr/>
              </p:nvSpPr>
              <p:spPr bwMode="auto">
                <a:xfrm>
                  <a:off x="2267744"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6" name="Rectangle 27"/>
                <p:cNvSpPr>
                  <a:spLocks noChangeArrowheads="1"/>
                </p:cNvSpPr>
                <p:nvPr/>
              </p:nvSpPr>
              <p:spPr bwMode="auto">
                <a:xfrm>
                  <a:off x="3161370"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7" name="Rectangle 27"/>
                <p:cNvSpPr>
                  <a:spLocks noChangeArrowheads="1"/>
                </p:cNvSpPr>
                <p:nvPr/>
              </p:nvSpPr>
              <p:spPr bwMode="auto">
                <a:xfrm>
                  <a:off x="4054996"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8" name="Rectangle 27"/>
                <p:cNvSpPr>
                  <a:spLocks noChangeArrowheads="1"/>
                </p:cNvSpPr>
                <p:nvPr/>
              </p:nvSpPr>
              <p:spPr bwMode="auto">
                <a:xfrm>
                  <a:off x="4948622"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9" name="Rectangle 27"/>
                <p:cNvSpPr>
                  <a:spLocks noChangeArrowheads="1"/>
                </p:cNvSpPr>
                <p:nvPr/>
              </p:nvSpPr>
              <p:spPr bwMode="auto">
                <a:xfrm>
                  <a:off x="5842248" y="522920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nvGrpSpPr>
              <p:cNvPr id="169" name="Group 168"/>
              <p:cNvGrpSpPr/>
              <p:nvPr/>
            </p:nvGrpSpPr>
            <p:grpSpPr>
              <a:xfrm>
                <a:off x="971600" y="5373216"/>
                <a:ext cx="4481078" cy="228964"/>
                <a:chOff x="2267744" y="5445224"/>
                <a:chExt cx="4481078" cy="228964"/>
              </a:xfrm>
            </p:grpSpPr>
            <p:sp>
              <p:nvSpPr>
                <p:cNvPr id="160" name="Rectangle 27"/>
                <p:cNvSpPr>
                  <a:spLocks noChangeArrowheads="1"/>
                </p:cNvSpPr>
                <p:nvPr/>
              </p:nvSpPr>
              <p:spPr bwMode="auto">
                <a:xfrm>
                  <a:off x="2267744" y="54452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61" name="Rectangle 27"/>
                <p:cNvSpPr>
                  <a:spLocks noChangeArrowheads="1"/>
                </p:cNvSpPr>
                <p:nvPr/>
              </p:nvSpPr>
              <p:spPr bwMode="auto">
                <a:xfrm>
                  <a:off x="3161370" y="54452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62" name="Rectangle 27"/>
                <p:cNvSpPr>
                  <a:spLocks noChangeArrowheads="1"/>
                </p:cNvSpPr>
                <p:nvPr/>
              </p:nvSpPr>
              <p:spPr bwMode="auto">
                <a:xfrm>
                  <a:off x="4054996" y="54452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63" name="Rectangle 27"/>
                <p:cNvSpPr>
                  <a:spLocks noChangeArrowheads="1"/>
                </p:cNvSpPr>
                <p:nvPr/>
              </p:nvSpPr>
              <p:spPr bwMode="auto">
                <a:xfrm>
                  <a:off x="4948622" y="54452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64" name="Rectangle 27"/>
                <p:cNvSpPr>
                  <a:spLocks noChangeArrowheads="1"/>
                </p:cNvSpPr>
                <p:nvPr/>
              </p:nvSpPr>
              <p:spPr bwMode="auto">
                <a:xfrm>
                  <a:off x="5842248" y="544522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sp>
          <p:nvSpPr>
            <p:cNvPr id="178" name="Text Box 33"/>
            <p:cNvSpPr txBox="1">
              <a:spLocks noChangeArrowheads="1"/>
            </p:cNvSpPr>
            <p:nvPr/>
          </p:nvSpPr>
          <p:spPr bwMode="auto">
            <a:xfrm>
              <a:off x="107504" y="4098558"/>
              <a:ext cx="1080120" cy="338554"/>
            </a:xfrm>
            <a:prstGeom prst="rect">
              <a:avLst/>
            </a:prstGeom>
            <a:noFill/>
            <a:ln w="25400">
              <a:noFill/>
              <a:miter lim="800000"/>
              <a:headEnd/>
              <a:tailEnd/>
            </a:ln>
          </p:spPr>
          <p:txBody>
            <a:bodyPr wrap="square">
              <a:prstTxWarp prst="textNoShape">
                <a:avLst/>
              </a:prstTxWarp>
              <a:spAutoFit/>
            </a:bodyPr>
            <a:lstStyle/>
            <a:p>
              <a:pPr eaLnBrk="0" hangingPunct="0"/>
              <a:r>
                <a:rPr lang="en-US" sz="1600" dirty="0" smtClean="0">
                  <a:latin typeface="Courier New"/>
                  <a:cs typeface="Courier New"/>
                </a:rPr>
                <a:t>A5</a:t>
              </a:r>
              <a:endParaRPr lang="en-US" sz="1600" dirty="0">
                <a:latin typeface="Courier New"/>
                <a:cs typeface="Courier New"/>
              </a:endParaRPr>
            </a:p>
          </p:txBody>
        </p:sp>
      </p:grpSp>
      <p:grpSp>
        <p:nvGrpSpPr>
          <p:cNvPr id="182" name="Group 181"/>
          <p:cNvGrpSpPr/>
          <p:nvPr/>
        </p:nvGrpSpPr>
        <p:grpSpPr>
          <a:xfrm>
            <a:off x="78904" y="548680"/>
            <a:ext cx="5069160" cy="1490682"/>
            <a:chOff x="-684584" y="764704"/>
            <a:chExt cx="5069160" cy="1490682"/>
          </a:xfrm>
        </p:grpSpPr>
        <p:sp>
          <p:nvSpPr>
            <p:cNvPr id="14" name="Rectangle 26"/>
            <p:cNvSpPr>
              <a:spLocks noChangeArrowheads="1"/>
            </p:cNvSpPr>
            <p:nvPr/>
          </p:nvSpPr>
          <p:spPr bwMode="auto">
            <a:xfrm>
              <a:off x="2555776" y="1700808"/>
              <a:ext cx="914400" cy="228964"/>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5" name="Rectangle 27"/>
            <p:cNvSpPr>
              <a:spLocks noChangeArrowheads="1"/>
            </p:cNvSpPr>
            <p:nvPr/>
          </p:nvSpPr>
          <p:spPr bwMode="auto">
            <a:xfrm>
              <a:off x="2555776" y="1412776"/>
              <a:ext cx="1828800"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6" name="Text Box 33"/>
            <p:cNvSpPr txBox="1">
              <a:spLocks noChangeArrowheads="1"/>
            </p:cNvSpPr>
            <p:nvPr/>
          </p:nvSpPr>
          <p:spPr bwMode="auto">
            <a:xfrm>
              <a:off x="683568" y="1628800"/>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a:t>
              </a:r>
              <a:r>
                <a:rPr lang="en-US" sz="1600" b="0" dirty="0" err="1" smtClean="0">
                  <a:latin typeface="Calibri" pitchFamily="-96" charset="0"/>
                </a:rPr>
                <a:t>int</a:t>
              </a:r>
              <a:endParaRPr lang="en-US" sz="1600" b="0" dirty="0">
                <a:latin typeface="Calibri" pitchFamily="-96" charset="0"/>
              </a:endParaRPr>
            </a:p>
          </p:txBody>
        </p:sp>
        <p:sp>
          <p:nvSpPr>
            <p:cNvPr id="17" name="Rectangle 27"/>
            <p:cNvSpPr>
              <a:spLocks noChangeArrowheads="1"/>
            </p:cNvSpPr>
            <p:nvPr/>
          </p:nvSpPr>
          <p:spPr bwMode="auto">
            <a:xfrm>
              <a:off x="2555776" y="836712"/>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8" name="Text Box 33"/>
            <p:cNvSpPr txBox="1">
              <a:spLocks noChangeArrowheads="1"/>
            </p:cNvSpPr>
            <p:nvPr/>
          </p:nvSpPr>
          <p:spPr bwMode="auto">
            <a:xfrm>
              <a:off x="683568" y="1340768"/>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pointer</a:t>
              </a:r>
              <a:endParaRPr lang="en-US" sz="1600" b="0" dirty="0">
                <a:latin typeface="Calibri" pitchFamily="-96" charset="0"/>
              </a:endParaRPr>
            </a:p>
          </p:txBody>
        </p:sp>
        <p:sp>
          <p:nvSpPr>
            <p:cNvPr id="19" name="Text Box 33"/>
            <p:cNvSpPr txBox="1">
              <a:spLocks noChangeArrowheads="1"/>
            </p:cNvSpPr>
            <p:nvPr/>
          </p:nvSpPr>
          <p:spPr bwMode="auto">
            <a:xfrm>
              <a:off x="683568" y="764704"/>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pointer</a:t>
              </a:r>
              <a:endParaRPr lang="en-US" sz="1600" b="0" dirty="0">
                <a:latin typeface="Calibri" pitchFamily="-96" charset="0"/>
              </a:endParaRPr>
            </a:p>
          </p:txBody>
        </p:sp>
        <p:sp>
          <p:nvSpPr>
            <p:cNvPr id="20" name="Text Box 33"/>
            <p:cNvSpPr txBox="1">
              <a:spLocks noChangeArrowheads="1"/>
            </p:cNvSpPr>
            <p:nvPr/>
          </p:nvSpPr>
          <p:spPr bwMode="auto">
            <a:xfrm>
              <a:off x="683568" y="1916832"/>
              <a:ext cx="1854696"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Unallocated  </a:t>
              </a:r>
              <a:r>
                <a:rPr lang="en-US" sz="1600" b="0" dirty="0" err="1" smtClean="0">
                  <a:latin typeface="Calibri" pitchFamily="-96" charset="0"/>
                </a:rPr>
                <a:t>int</a:t>
              </a:r>
              <a:endParaRPr lang="en-US" sz="1600" b="0" dirty="0">
                <a:latin typeface="Calibri" pitchFamily="-96" charset="0"/>
              </a:endParaRPr>
            </a:p>
          </p:txBody>
        </p:sp>
        <p:sp>
          <p:nvSpPr>
            <p:cNvPr id="21" name="Rectangle 27"/>
            <p:cNvSpPr>
              <a:spLocks noChangeArrowheads="1"/>
            </p:cNvSpPr>
            <p:nvPr/>
          </p:nvSpPr>
          <p:spPr bwMode="auto">
            <a:xfrm>
              <a:off x="2555776" y="196735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nvGrpSpPr>
            <p:cNvPr id="103" name="Group 102"/>
            <p:cNvGrpSpPr/>
            <p:nvPr/>
          </p:nvGrpSpPr>
          <p:grpSpPr>
            <a:xfrm>
              <a:off x="2555776" y="1124744"/>
              <a:ext cx="1828800" cy="228964"/>
              <a:chOff x="1259632" y="5661248"/>
              <a:chExt cx="1828800" cy="228964"/>
            </a:xfrm>
          </p:grpSpPr>
          <p:sp>
            <p:nvSpPr>
              <p:cNvPr id="131" name="Rectangle 27"/>
              <p:cNvSpPr>
                <a:spLocks noChangeArrowheads="1"/>
              </p:cNvSpPr>
              <p:nvPr/>
            </p:nvSpPr>
            <p:spPr bwMode="auto">
              <a:xfrm>
                <a:off x="1259632" y="5661248"/>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32" name="Straight Arrow Connector 131"/>
              <p:cNvCxnSpPr/>
              <p:nvPr/>
            </p:nvCxnSpPr>
            <p:spPr bwMode="auto">
              <a:xfrm>
                <a:off x="2123728" y="57757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81" name="Text Box 33"/>
            <p:cNvSpPr txBox="1">
              <a:spLocks noChangeArrowheads="1"/>
            </p:cNvSpPr>
            <p:nvPr/>
          </p:nvSpPr>
          <p:spPr bwMode="auto">
            <a:xfrm>
              <a:off x="-684584" y="1052736"/>
              <a:ext cx="3222848"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b="0" dirty="0" smtClean="0">
                  <a:latin typeface="Calibri" pitchFamily="-96" charset="0"/>
                </a:rPr>
                <a:t>Allocated  pointer to unallocated </a:t>
              </a:r>
              <a:r>
                <a:rPr lang="en-US" sz="1600" b="0" dirty="0" err="1" smtClean="0">
                  <a:latin typeface="Calibri" pitchFamily="-96" charset="0"/>
                </a:rPr>
                <a:t>int</a:t>
              </a:r>
              <a:endParaRPr lang="en-US" sz="1600" b="0" dirty="0">
                <a:latin typeface="Calibri" pitchFamily="-96" charset="0"/>
              </a:endParaRPr>
            </a:p>
          </p:txBody>
        </p:sp>
      </p:grpSp>
      <p:grpSp>
        <p:nvGrpSpPr>
          <p:cNvPr id="13" name="Group 12"/>
          <p:cNvGrpSpPr/>
          <p:nvPr/>
        </p:nvGrpSpPr>
        <p:grpSpPr>
          <a:xfrm>
            <a:off x="107504" y="2335940"/>
            <a:ext cx="5090864" cy="673952"/>
            <a:chOff x="107504" y="2335940"/>
            <a:chExt cx="5090864" cy="673952"/>
          </a:xfrm>
        </p:grpSpPr>
        <p:sp>
          <p:nvSpPr>
            <p:cNvPr id="8" name="Text Box 33"/>
            <p:cNvSpPr txBox="1">
              <a:spLocks noChangeArrowheads="1"/>
            </p:cNvSpPr>
            <p:nvPr/>
          </p:nvSpPr>
          <p:spPr bwMode="auto">
            <a:xfrm>
              <a:off x="107504" y="2492896"/>
              <a:ext cx="486544"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A1</a:t>
              </a:r>
              <a:endParaRPr lang="en-US" sz="1600" dirty="0">
                <a:latin typeface="Courier New"/>
                <a:cs typeface="Courier New"/>
              </a:endParaRPr>
            </a:p>
          </p:txBody>
        </p:sp>
        <p:grpSp>
          <p:nvGrpSpPr>
            <p:cNvPr id="4" name="Group 3"/>
            <p:cNvGrpSpPr/>
            <p:nvPr/>
          </p:nvGrpSpPr>
          <p:grpSpPr>
            <a:xfrm>
              <a:off x="683568" y="2335940"/>
              <a:ext cx="4514800" cy="673952"/>
              <a:chOff x="683568" y="2335940"/>
              <a:chExt cx="4514800" cy="673952"/>
            </a:xfrm>
          </p:grpSpPr>
          <p:grpSp>
            <p:nvGrpSpPr>
              <p:cNvPr id="36" name="Group 35"/>
              <p:cNvGrpSpPr/>
              <p:nvPr/>
            </p:nvGrpSpPr>
            <p:grpSpPr>
              <a:xfrm>
                <a:off x="683568" y="2348880"/>
                <a:ext cx="4514800" cy="661012"/>
                <a:chOff x="4572000" y="1556792"/>
                <a:chExt cx="4514800" cy="661012"/>
              </a:xfrm>
            </p:grpSpPr>
            <p:sp>
              <p:nvSpPr>
                <p:cNvPr id="6" name="Rectangle 26"/>
                <p:cNvSpPr>
                  <a:spLocks noChangeArrowheads="1"/>
                </p:cNvSpPr>
                <p:nvPr/>
              </p:nvSpPr>
              <p:spPr bwMode="auto">
                <a:xfrm>
                  <a:off x="4572000" y="1556792"/>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0" name="Rectangle 26"/>
                <p:cNvSpPr>
                  <a:spLocks noChangeArrowheads="1"/>
                </p:cNvSpPr>
                <p:nvPr/>
              </p:nvSpPr>
              <p:spPr bwMode="auto">
                <a:xfrm>
                  <a:off x="5457800" y="1556792"/>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1" name="Rectangle 26"/>
                <p:cNvSpPr>
                  <a:spLocks noChangeArrowheads="1"/>
                </p:cNvSpPr>
                <p:nvPr/>
              </p:nvSpPr>
              <p:spPr bwMode="auto">
                <a:xfrm>
                  <a:off x="6372200" y="1556792"/>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3" name="Rectangle 26"/>
                <p:cNvSpPr>
                  <a:spLocks noChangeArrowheads="1"/>
                </p:cNvSpPr>
                <p:nvPr/>
              </p:nvSpPr>
              <p:spPr bwMode="auto">
                <a:xfrm>
                  <a:off x="7258000" y="1556792"/>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4" name="Rectangle 26"/>
                <p:cNvSpPr>
                  <a:spLocks noChangeArrowheads="1"/>
                </p:cNvSpPr>
                <p:nvPr/>
              </p:nvSpPr>
              <p:spPr bwMode="auto">
                <a:xfrm>
                  <a:off x="8172400" y="1556792"/>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6" name="Rectangle 26"/>
                <p:cNvSpPr>
                  <a:spLocks noChangeArrowheads="1"/>
                </p:cNvSpPr>
                <p:nvPr/>
              </p:nvSpPr>
              <p:spPr bwMode="auto">
                <a:xfrm>
                  <a:off x="4572000" y="1772816"/>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7" name="Rectangle 26"/>
                <p:cNvSpPr>
                  <a:spLocks noChangeArrowheads="1"/>
                </p:cNvSpPr>
                <p:nvPr/>
              </p:nvSpPr>
              <p:spPr bwMode="auto">
                <a:xfrm>
                  <a:off x="5457800" y="1772816"/>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8" name="Rectangle 26"/>
                <p:cNvSpPr>
                  <a:spLocks noChangeArrowheads="1"/>
                </p:cNvSpPr>
                <p:nvPr/>
              </p:nvSpPr>
              <p:spPr bwMode="auto">
                <a:xfrm>
                  <a:off x="6372200" y="1772816"/>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29" name="Rectangle 26"/>
                <p:cNvSpPr>
                  <a:spLocks noChangeArrowheads="1"/>
                </p:cNvSpPr>
                <p:nvPr/>
              </p:nvSpPr>
              <p:spPr bwMode="auto">
                <a:xfrm>
                  <a:off x="7258000" y="1772816"/>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0" name="Rectangle 26"/>
                <p:cNvSpPr>
                  <a:spLocks noChangeArrowheads="1"/>
                </p:cNvSpPr>
                <p:nvPr/>
              </p:nvSpPr>
              <p:spPr bwMode="auto">
                <a:xfrm>
                  <a:off x="8172400" y="1772816"/>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1" name="Rectangle 26"/>
                <p:cNvSpPr>
                  <a:spLocks noChangeArrowheads="1"/>
                </p:cNvSpPr>
                <p:nvPr/>
              </p:nvSpPr>
              <p:spPr bwMode="auto">
                <a:xfrm>
                  <a:off x="4572000" y="1988840"/>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2" name="Rectangle 31"/>
                <p:cNvSpPr>
                  <a:spLocks noChangeArrowheads="1"/>
                </p:cNvSpPr>
                <p:nvPr/>
              </p:nvSpPr>
              <p:spPr bwMode="auto">
                <a:xfrm>
                  <a:off x="5457800" y="1988840"/>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3" name="Rectangle 26"/>
                <p:cNvSpPr>
                  <a:spLocks noChangeArrowheads="1"/>
                </p:cNvSpPr>
                <p:nvPr/>
              </p:nvSpPr>
              <p:spPr bwMode="auto">
                <a:xfrm>
                  <a:off x="6372200" y="1988840"/>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4" name="Rectangle 26"/>
                <p:cNvSpPr>
                  <a:spLocks noChangeArrowheads="1"/>
                </p:cNvSpPr>
                <p:nvPr/>
              </p:nvSpPr>
              <p:spPr bwMode="auto">
                <a:xfrm>
                  <a:off x="7258000" y="1988840"/>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35" name="Rectangle 26"/>
                <p:cNvSpPr>
                  <a:spLocks noChangeArrowheads="1"/>
                </p:cNvSpPr>
                <p:nvPr/>
              </p:nvSpPr>
              <p:spPr bwMode="auto">
                <a:xfrm>
                  <a:off x="8172400" y="1988840"/>
                  <a:ext cx="914400" cy="228964"/>
                </a:xfrm>
                <a:prstGeom prst="rect">
                  <a:avLst/>
                </a:prstGeom>
                <a:solidFill>
                  <a:schemeClr val="accent2">
                    <a:lumMod val="40000"/>
                    <a:lumOff val="60000"/>
                  </a:schemeClr>
                </a:solidFill>
                <a:ln w="3175" cmpd="sng">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sp>
            <p:nvSpPr>
              <p:cNvPr id="129" name="Rectangle 27"/>
              <p:cNvSpPr>
                <a:spLocks noChangeArrowheads="1"/>
              </p:cNvSpPr>
              <p:nvPr/>
            </p:nvSpPr>
            <p:spPr bwMode="auto">
              <a:xfrm>
                <a:off x="683568" y="2335940"/>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30" name="Rectangle 27"/>
              <p:cNvSpPr>
                <a:spLocks noChangeArrowheads="1"/>
              </p:cNvSpPr>
              <p:nvPr/>
            </p:nvSpPr>
            <p:spPr bwMode="auto">
              <a:xfrm>
                <a:off x="683568" y="2564904"/>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33" name="Rectangle 27"/>
              <p:cNvSpPr>
                <a:spLocks noChangeArrowheads="1"/>
              </p:cNvSpPr>
              <p:nvPr/>
            </p:nvSpPr>
            <p:spPr bwMode="auto">
              <a:xfrm>
                <a:off x="683568" y="2780928"/>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grpSp>
        <p:nvGrpSpPr>
          <p:cNvPr id="97" name="Group 96"/>
          <p:cNvGrpSpPr/>
          <p:nvPr/>
        </p:nvGrpSpPr>
        <p:grpSpPr>
          <a:xfrm>
            <a:off x="107504" y="4273686"/>
            <a:ext cx="7649430" cy="673952"/>
            <a:chOff x="107504" y="4273686"/>
            <a:chExt cx="7649430" cy="673952"/>
          </a:xfrm>
        </p:grpSpPr>
        <p:grpSp>
          <p:nvGrpSpPr>
            <p:cNvPr id="166" name="Group 165"/>
            <p:cNvGrpSpPr/>
            <p:nvPr/>
          </p:nvGrpSpPr>
          <p:grpSpPr>
            <a:xfrm>
              <a:off x="107504" y="4280156"/>
              <a:ext cx="7649430" cy="661012"/>
              <a:chOff x="107504" y="3573016"/>
              <a:chExt cx="7649430" cy="661012"/>
            </a:xfrm>
          </p:grpSpPr>
          <p:grpSp>
            <p:nvGrpSpPr>
              <p:cNvPr id="165" name="Group 164"/>
              <p:cNvGrpSpPr/>
              <p:nvPr/>
            </p:nvGrpSpPr>
            <p:grpSpPr>
              <a:xfrm>
                <a:off x="1187624" y="3573016"/>
                <a:ext cx="6569310" cy="661012"/>
                <a:chOff x="1187624" y="3573016"/>
                <a:chExt cx="6569310" cy="661012"/>
              </a:xfrm>
            </p:grpSpPr>
            <p:sp>
              <p:nvSpPr>
                <p:cNvPr id="5" name="Rectangle 27"/>
                <p:cNvSpPr>
                  <a:spLocks noChangeArrowheads="1"/>
                </p:cNvSpPr>
                <p:nvPr/>
              </p:nvSpPr>
              <p:spPr bwMode="auto">
                <a:xfrm>
                  <a:off x="3275856" y="357301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3" name="Rectangle 27"/>
                <p:cNvSpPr>
                  <a:spLocks noChangeArrowheads="1"/>
                </p:cNvSpPr>
                <p:nvPr/>
              </p:nvSpPr>
              <p:spPr bwMode="auto">
                <a:xfrm>
                  <a:off x="4169482" y="357301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4" name="Rectangle 27"/>
                <p:cNvSpPr>
                  <a:spLocks noChangeArrowheads="1"/>
                </p:cNvSpPr>
                <p:nvPr/>
              </p:nvSpPr>
              <p:spPr bwMode="auto">
                <a:xfrm>
                  <a:off x="5063108" y="357301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5" name="Rectangle 27"/>
                <p:cNvSpPr>
                  <a:spLocks noChangeArrowheads="1"/>
                </p:cNvSpPr>
                <p:nvPr/>
              </p:nvSpPr>
              <p:spPr bwMode="auto">
                <a:xfrm>
                  <a:off x="5956734" y="357301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6" name="Rectangle 27"/>
                <p:cNvSpPr>
                  <a:spLocks noChangeArrowheads="1"/>
                </p:cNvSpPr>
                <p:nvPr/>
              </p:nvSpPr>
              <p:spPr bwMode="auto">
                <a:xfrm>
                  <a:off x="6850360" y="3573016"/>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7" name="Rectangle 27"/>
                <p:cNvSpPr>
                  <a:spLocks noChangeArrowheads="1"/>
                </p:cNvSpPr>
                <p:nvPr/>
              </p:nvSpPr>
              <p:spPr bwMode="auto">
                <a:xfrm>
                  <a:off x="3275856" y="378904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8" name="Rectangle 27"/>
                <p:cNvSpPr>
                  <a:spLocks noChangeArrowheads="1"/>
                </p:cNvSpPr>
                <p:nvPr/>
              </p:nvSpPr>
              <p:spPr bwMode="auto">
                <a:xfrm>
                  <a:off x="4169482" y="378904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89" name="Rectangle 27"/>
                <p:cNvSpPr>
                  <a:spLocks noChangeArrowheads="1"/>
                </p:cNvSpPr>
                <p:nvPr/>
              </p:nvSpPr>
              <p:spPr bwMode="auto">
                <a:xfrm>
                  <a:off x="5063108" y="378904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0" name="Rectangle 27"/>
                <p:cNvSpPr>
                  <a:spLocks noChangeArrowheads="1"/>
                </p:cNvSpPr>
                <p:nvPr/>
              </p:nvSpPr>
              <p:spPr bwMode="auto">
                <a:xfrm>
                  <a:off x="5956734" y="378904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1" name="Rectangle 27"/>
                <p:cNvSpPr>
                  <a:spLocks noChangeArrowheads="1"/>
                </p:cNvSpPr>
                <p:nvPr/>
              </p:nvSpPr>
              <p:spPr bwMode="auto">
                <a:xfrm>
                  <a:off x="6850360" y="3789040"/>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2" name="Rectangle 27"/>
                <p:cNvSpPr>
                  <a:spLocks noChangeArrowheads="1"/>
                </p:cNvSpPr>
                <p:nvPr/>
              </p:nvSpPr>
              <p:spPr bwMode="auto">
                <a:xfrm>
                  <a:off x="3275856" y="400506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3" name="Rectangle 27"/>
                <p:cNvSpPr>
                  <a:spLocks noChangeArrowheads="1"/>
                </p:cNvSpPr>
                <p:nvPr/>
              </p:nvSpPr>
              <p:spPr bwMode="auto">
                <a:xfrm>
                  <a:off x="4169482" y="400506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4" name="Rectangle 27"/>
                <p:cNvSpPr>
                  <a:spLocks noChangeArrowheads="1"/>
                </p:cNvSpPr>
                <p:nvPr/>
              </p:nvSpPr>
              <p:spPr bwMode="auto">
                <a:xfrm>
                  <a:off x="5063108" y="400506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5" name="Rectangle 27"/>
                <p:cNvSpPr>
                  <a:spLocks noChangeArrowheads="1"/>
                </p:cNvSpPr>
                <p:nvPr/>
              </p:nvSpPr>
              <p:spPr bwMode="auto">
                <a:xfrm>
                  <a:off x="5956734" y="400506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96" name="Rectangle 27"/>
                <p:cNvSpPr>
                  <a:spLocks noChangeArrowheads="1"/>
                </p:cNvSpPr>
                <p:nvPr/>
              </p:nvSpPr>
              <p:spPr bwMode="auto">
                <a:xfrm>
                  <a:off x="6850360" y="4005064"/>
                  <a:ext cx="906574" cy="228964"/>
                </a:xfrm>
                <a:prstGeom prst="rect">
                  <a:avLst/>
                </a:prstGeom>
                <a:solidFill>
                  <a:schemeClr val="bg1">
                    <a:lumMod val="85000"/>
                  </a:schemeClr>
                </a:solidFill>
                <a:ln w="25400">
                  <a:solidFill>
                    <a:schemeClr val="bg1">
                      <a:lumMod val="50000"/>
                    </a:schemeClr>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45" name="Rectangle 27"/>
                <p:cNvSpPr>
                  <a:spLocks noChangeArrowheads="1"/>
                </p:cNvSpPr>
                <p:nvPr/>
              </p:nvSpPr>
              <p:spPr bwMode="auto">
                <a:xfrm>
                  <a:off x="1187624" y="3789040"/>
                  <a:ext cx="1828800" cy="228964"/>
                </a:xfrm>
                <a:prstGeom prst="rect">
                  <a:avLst/>
                </a:prstGeom>
                <a:solidFill>
                  <a:srgbClr val="F6F5BD"/>
                </a:solid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cxnSp>
              <p:nvCxnSpPr>
                <p:cNvPr id="146" name="Straight Arrow Connector 145"/>
                <p:cNvCxnSpPr>
                  <a:endCxn id="87" idx="1"/>
                </p:cNvCxnSpPr>
                <p:nvPr/>
              </p:nvCxnSpPr>
              <p:spPr bwMode="auto">
                <a:xfrm>
                  <a:off x="2051720" y="3903522"/>
                  <a:ext cx="1224136"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48" name="Text Box 33"/>
              <p:cNvSpPr txBox="1">
                <a:spLocks noChangeArrowheads="1"/>
              </p:cNvSpPr>
              <p:nvPr/>
            </p:nvSpPr>
            <p:spPr bwMode="auto">
              <a:xfrm>
                <a:off x="107504" y="3717032"/>
                <a:ext cx="1080120" cy="338554"/>
              </a:xfrm>
              <a:prstGeom prst="rect">
                <a:avLst/>
              </a:prstGeom>
              <a:noFill/>
              <a:ln w="25400">
                <a:noFill/>
                <a:miter lim="800000"/>
                <a:headEnd/>
                <a:tailEnd/>
              </a:ln>
            </p:spPr>
            <p:txBody>
              <a:bodyPr wrap="square">
                <a:prstTxWarp prst="textNoShape">
                  <a:avLst/>
                </a:prstTxWarp>
                <a:spAutoFit/>
              </a:bodyPr>
              <a:lstStyle/>
              <a:p>
                <a:pPr algn="r" eaLnBrk="0" hangingPunct="0"/>
                <a:r>
                  <a:rPr lang="en-US" sz="1600" dirty="0" smtClean="0">
                    <a:latin typeface="Courier New"/>
                    <a:cs typeface="Courier New"/>
                  </a:rPr>
                  <a:t>A3</a:t>
                </a:r>
                <a:endParaRPr lang="en-US" sz="1600" dirty="0">
                  <a:latin typeface="Courier New"/>
                  <a:cs typeface="Courier New"/>
                </a:endParaRPr>
              </a:p>
            </p:txBody>
          </p:sp>
        </p:grpSp>
        <p:grpSp>
          <p:nvGrpSpPr>
            <p:cNvPr id="22" name="Group 21"/>
            <p:cNvGrpSpPr/>
            <p:nvPr/>
          </p:nvGrpSpPr>
          <p:grpSpPr>
            <a:xfrm>
              <a:off x="3279304" y="4273686"/>
              <a:ext cx="4477630" cy="673952"/>
              <a:chOff x="3279304" y="4267216"/>
              <a:chExt cx="4514800" cy="673952"/>
            </a:xfrm>
          </p:grpSpPr>
          <p:sp>
            <p:nvSpPr>
              <p:cNvPr id="136" name="Rectangle 27"/>
              <p:cNvSpPr>
                <a:spLocks noChangeArrowheads="1"/>
              </p:cNvSpPr>
              <p:nvPr/>
            </p:nvSpPr>
            <p:spPr bwMode="auto">
              <a:xfrm>
                <a:off x="3279304" y="4267216"/>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43" name="Rectangle 27"/>
              <p:cNvSpPr>
                <a:spLocks noChangeArrowheads="1"/>
              </p:cNvSpPr>
              <p:nvPr/>
            </p:nvSpPr>
            <p:spPr bwMode="auto">
              <a:xfrm>
                <a:off x="3279304" y="4496180"/>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44" name="Rectangle 27"/>
              <p:cNvSpPr>
                <a:spLocks noChangeArrowheads="1"/>
              </p:cNvSpPr>
              <p:nvPr/>
            </p:nvSpPr>
            <p:spPr bwMode="auto">
              <a:xfrm>
                <a:off x="3279304" y="4712204"/>
                <a:ext cx="45148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grpSp>
      <p:sp>
        <p:nvSpPr>
          <p:cNvPr id="170" name="Rectangle 27"/>
          <p:cNvSpPr>
            <a:spLocks noChangeArrowheads="1"/>
          </p:cNvSpPr>
          <p:nvPr/>
        </p:nvSpPr>
        <p:spPr bwMode="auto">
          <a:xfrm>
            <a:off x="987707" y="6296380"/>
            <a:ext cx="4477919"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71" name="Rectangle 27"/>
          <p:cNvSpPr>
            <a:spLocks noChangeArrowheads="1"/>
          </p:cNvSpPr>
          <p:nvPr/>
        </p:nvSpPr>
        <p:spPr bwMode="auto">
          <a:xfrm>
            <a:off x="2769177" y="6008348"/>
            <a:ext cx="4477919"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72" name="Rectangle 27"/>
          <p:cNvSpPr>
            <a:spLocks noChangeArrowheads="1"/>
          </p:cNvSpPr>
          <p:nvPr/>
        </p:nvSpPr>
        <p:spPr bwMode="auto">
          <a:xfrm>
            <a:off x="4550647" y="5720316"/>
            <a:ext cx="4477919"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nvGrpSpPr>
          <p:cNvPr id="38" name="Group 37"/>
          <p:cNvGrpSpPr/>
          <p:nvPr/>
        </p:nvGrpSpPr>
        <p:grpSpPr>
          <a:xfrm>
            <a:off x="78904" y="3407514"/>
            <a:ext cx="9029600" cy="673952"/>
            <a:chOff x="78904" y="3407514"/>
            <a:chExt cx="9029600" cy="673952"/>
          </a:xfrm>
        </p:grpSpPr>
        <p:sp>
          <p:nvSpPr>
            <p:cNvPr id="173" name="Rectangle 27"/>
            <p:cNvSpPr>
              <a:spLocks noChangeArrowheads="1"/>
            </p:cNvSpPr>
            <p:nvPr/>
          </p:nvSpPr>
          <p:spPr bwMode="auto">
            <a:xfrm>
              <a:off x="78904" y="3407514"/>
              <a:ext cx="90296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74" name="Rectangle 27"/>
            <p:cNvSpPr>
              <a:spLocks noChangeArrowheads="1"/>
            </p:cNvSpPr>
            <p:nvPr/>
          </p:nvSpPr>
          <p:spPr bwMode="auto">
            <a:xfrm>
              <a:off x="78904" y="3636478"/>
              <a:ext cx="90296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sp>
          <p:nvSpPr>
            <p:cNvPr id="175" name="Rectangle 27"/>
            <p:cNvSpPr>
              <a:spLocks noChangeArrowheads="1"/>
            </p:cNvSpPr>
            <p:nvPr/>
          </p:nvSpPr>
          <p:spPr bwMode="auto">
            <a:xfrm>
              <a:off x="78904" y="3852502"/>
              <a:ext cx="9029600" cy="228964"/>
            </a:xfrm>
            <a:prstGeom prst="rect">
              <a:avLst/>
            </a:prstGeom>
            <a:noFill/>
            <a:ln w="25400">
              <a:solidFill>
                <a:schemeClr val="tx1"/>
              </a:solidFill>
              <a:miter lim="800000"/>
              <a:headEnd/>
              <a:tailEnd/>
            </a:ln>
            <a:effectLst/>
          </p:spPr>
          <p:txBody>
            <a:bodyPr wrap="none" anchor="ctr"/>
            <a:lstStyle/>
            <a:p>
              <a:pPr algn="ctr" eaLnBrk="0" hangingPunct="0">
                <a:defRPr/>
              </a:pPr>
              <a:endParaRPr lang="en-US" sz="1600" dirty="0">
                <a:latin typeface="Calibri" pitchFamily="34" charset="0"/>
                <a:ea typeface="+mn-ea"/>
                <a:cs typeface="+mn-cs"/>
              </a:endParaRPr>
            </a:p>
          </p:txBody>
        </p:sp>
      </p:grpSp>
    </p:spTree>
    <p:extLst>
      <p:ext uri="{BB962C8B-B14F-4D97-AF65-F5344CB8AC3E}">
        <p14:creationId xmlns:p14="http://schemas.microsoft.com/office/powerpoint/2010/main" val="14849283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Pointers &amp; Arrays #3</a:t>
            </a:r>
            <a:endParaRPr lang="en-US" dirty="0"/>
          </a:p>
        </p:txBody>
      </p:sp>
      <p:sp>
        <p:nvSpPr>
          <p:cNvPr id="3" name="Content Placeholder 2"/>
          <p:cNvSpPr>
            <a:spLocks noGrp="1"/>
          </p:cNvSpPr>
          <p:nvPr>
            <p:ph idx="1"/>
          </p:nvPr>
        </p:nvSpPr>
        <p:spPr>
          <a:xfrm>
            <a:off x="406485" y="4028664"/>
            <a:ext cx="3671069" cy="1536973"/>
          </a:xfrm>
        </p:spPr>
        <p:txBody>
          <a:bodyPr/>
          <a:lstStyle/>
          <a:p>
            <a:r>
              <a:rPr lang="en-US" dirty="0" err="1" smtClean="0"/>
              <a:t>Cmp</a:t>
            </a:r>
            <a:r>
              <a:rPr lang="en-US" dirty="0" smtClean="0"/>
              <a:t>: Compiles (Y/N)</a:t>
            </a:r>
          </a:p>
          <a:p>
            <a:r>
              <a:rPr lang="en-US" dirty="0" smtClean="0"/>
              <a:t>Bad: Possible bad pointer reference (Y/N)</a:t>
            </a:r>
          </a:p>
          <a:p>
            <a:r>
              <a:rPr lang="en-US" dirty="0" smtClean="0"/>
              <a:t>Size: Value returned by </a:t>
            </a:r>
            <a:r>
              <a:rPr lang="en-US" dirty="0" err="1" smtClean="0">
                <a:latin typeface="Courier New"/>
                <a:cs typeface="Courier New"/>
              </a:rPr>
              <a:t>sizeof</a:t>
            </a:r>
            <a:endParaRPr lang="en-US" dirty="0" smtClean="0">
              <a:latin typeface="Courier New"/>
              <a:cs typeface="Courier New"/>
            </a:endParaRPr>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875573829"/>
              </p:ext>
            </p:extLst>
          </p:nvPr>
        </p:nvGraphicFramePr>
        <p:xfrm>
          <a:off x="464749" y="1197678"/>
          <a:ext cx="7896228" cy="2621094"/>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gridCol w="607402">
                  <a:extLst>
                    <a:ext uri="{9D8B030D-6E8A-4147-A177-3AD203B41FA5}">
                      <a16:colId xmlns:a16="http://schemas.microsoft.com/office/drawing/2014/main" xmlns="" val="20004"/>
                    </a:ext>
                  </a:extLst>
                </a:gridCol>
                <a:gridCol w="607402">
                  <a:extLst>
                    <a:ext uri="{9D8B030D-6E8A-4147-A177-3AD203B41FA5}">
                      <a16:colId xmlns:a16="http://schemas.microsoft.com/office/drawing/2014/main" xmlns="" val="20005"/>
                    </a:ext>
                  </a:extLst>
                </a:gridCol>
                <a:gridCol w="607402">
                  <a:extLst>
                    <a:ext uri="{9D8B030D-6E8A-4147-A177-3AD203B41FA5}">
                      <a16:colId xmlns:a16="http://schemas.microsoft.com/office/drawing/2014/main" xmlns="" val="20006"/>
                    </a:ext>
                  </a:extLst>
                </a:gridCol>
                <a:gridCol w="607402">
                  <a:extLst>
                    <a:ext uri="{9D8B030D-6E8A-4147-A177-3AD203B41FA5}">
                      <a16:colId xmlns:a16="http://schemas.microsoft.com/office/drawing/2014/main" xmlns="" val="20007"/>
                    </a:ext>
                  </a:extLst>
                </a:gridCol>
                <a:gridCol w="607402">
                  <a:extLst>
                    <a:ext uri="{9D8B030D-6E8A-4147-A177-3AD203B41FA5}">
                      <a16:colId xmlns:a16="http://schemas.microsoft.com/office/drawing/2014/main" xmlns="" val="20008"/>
                    </a:ext>
                  </a:extLst>
                </a:gridCol>
                <a:gridCol w="607402">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60</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20</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*A2[3][5]</a:t>
                      </a:r>
                      <a:endParaRPr lang="en-US" sz="1600" b="1" i="0" dirty="0">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120</a:t>
                      </a:r>
                      <a:endParaRPr lang="en-US" b="1" i="0" dirty="0">
                        <a:solidFill>
                          <a:srgbClr val="990000"/>
                        </a:solidFill>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40</a:t>
                      </a:r>
                      <a:endParaRPr lang="en-US" b="1" i="0" dirty="0">
                        <a:solidFill>
                          <a:srgbClr val="990000"/>
                        </a:solidFill>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(*A3)[3][5]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60</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20</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120</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40</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(*A5[3])[5]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24</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N</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8</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20</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6"/>
                  </a:ext>
                </a:extLst>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2447152471"/>
              </p:ext>
            </p:extLst>
          </p:nvPr>
        </p:nvGraphicFramePr>
        <p:xfrm>
          <a:off x="4109161" y="3974969"/>
          <a:ext cx="4251816" cy="2621094"/>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tblGrid>
              <a:tr h="374442">
                <a:tc>
                  <a:txBody>
                    <a:bodyPr/>
                    <a:lstStyle/>
                    <a:p>
                      <a:pPr algn="ctr"/>
                      <a:r>
                        <a:rPr lang="en-US" b="1" i="0" dirty="0" err="1" smtClean="0">
                          <a:latin typeface="Calibri"/>
                          <a:cs typeface="Calibri"/>
                        </a:rPr>
                        <a:t>Decl</a:t>
                      </a:r>
                      <a:endParaRPr lang="en-US" b="1" i="0" dirty="0">
                        <a:latin typeface="Calibri"/>
                        <a:cs typeface="Calibri"/>
                      </a:endParaRPr>
                    </a:p>
                  </a:txBody>
                  <a:tcPr>
                    <a:solidFill>
                      <a:srgbClr val="3333CC"/>
                    </a:solidFill>
                  </a:tcPr>
                </a:tc>
                <a:tc gridSpan="3">
                  <a:txBody>
                    <a:bodyPr/>
                    <a:lstStyle/>
                    <a:p>
                      <a:pPr algn="ctr"/>
                      <a:r>
                        <a:rPr lang="en-US" b="1" i="0" dirty="0" smtClean="0">
                          <a:latin typeface="Courier New"/>
                          <a:cs typeface="Courier New"/>
                        </a:rPr>
                        <a:t>***A</a:t>
                      </a:r>
                      <a:r>
                        <a:rPr lang="en-US" b="1" i="1" dirty="0" smtClean="0">
                          <a:latin typeface="Courier New"/>
                          <a:cs typeface="Courier New"/>
                        </a:rPr>
                        <a:t>n</a:t>
                      </a:r>
                      <a:endParaRPr lang="en-US" b="1" i="1"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tc hMerge="1">
                  <a:txBody>
                    <a:bodyPr/>
                    <a:lstStyle/>
                    <a:p>
                      <a:pPr algn="ctr"/>
                      <a:endParaRPr lang="en-US" b="1" i="0" dirty="0">
                        <a:latin typeface="Courier New"/>
                        <a:cs typeface="Courier New"/>
                      </a:endParaRPr>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a:cs typeface="Courier New"/>
                      </a:endParaRPr>
                    </a:p>
                  </a:txBody>
                  <a:tcPr>
                    <a:solidFill>
                      <a:srgbClr val="3333CC"/>
                    </a:solidFill>
                  </a:tcPr>
                </a:tc>
                <a:tc>
                  <a:txBody>
                    <a:bodyPr/>
                    <a:lstStyle/>
                    <a:p>
                      <a:pPr algn="ctr"/>
                      <a:r>
                        <a:rPr lang="en-US" b="0" i="0" dirty="0" err="1" smtClean="0">
                          <a:solidFill>
                            <a:srgbClr val="F6F5BD"/>
                          </a:solidFill>
                          <a:latin typeface="Calibri"/>
                          <a:cs typeface="Calibri"/>
                        </a:rPr>
                        <a:t>Cmp</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Bad</a:t>
                      </a:r>
                      <a:endParaRPr lang="en-US" b="0" i="0" dirty="0">
                        <a:solidFill>
                          <a:srgbClr val="F6F5BD"/>
                        </a:solidFill>
                        <a:latin typeface="Calibri"/>
                        <a:cs typeface="Calibri"/>
                      </a:endParaRPr>
                    </a:p>
                  </a:txBody>
                  <a:tcPr>
                    <a:solidFill>
                      <a:srgbClr val="3333CC"/>
                    </a:solidFill>
                  </a:tcPr>
                </a:tc>
                <a:tc>
                  <a:txBody>
                    <a:bodyPr/>
                    <a:lstStyle/>
                    <a:p>
                      <a:pPr algn="ctr"/>
                      <a:r>
                        <a:rPr lang="en-US" b="0" i="0" dirty="0" smtClean="0">
                          <a:solidFill>
                            <a:srgbClr val="F6F5BD"/>
                          </a:solidFill>
                          <a:latin typeface="Calibri"/>
                          <a:cs typeface="Calibri"/>
                        </a:rPr>
                        <a:t>Size</a:t>
                      </a:r>
                      <a:endParaRPr lang="en-US" b="0" i="0" dirty="0">
                        <a:solidFill>
                          <a:srgbClr val="F6F5BD"/>
                        </a:solidFill>
                        <a:latin typeface="Calibri"/>
                        <a:cs typeface="Calibri"/>
                      </a:endParaRPr>
                    </a:p>
                  </a:txBody>
                  <a:tcPr>
                    <a:solidFill>
                      <a:srgbClr val="3333CC"/>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A1[3][5]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N</a:t>
                      </a:r>
                    </a:p>
                  </a:txBody>
                  <a:tcPr/>
                </a:tc>
                <a:tc>
                  <a:txBody>
                    <a:bodyPr/>
                    <a:lstStyle/>
                    <a:p>
                      <a:pPr algn="ctr"/>
                      <a:r>
                        <a:rPr lang="en-US" b="1" i="0" dirty="0" smtClean="0">
                          <a:solidFill>
                            <a:srgbClr val="990000"/>
                          </a:solidFill>
                          <a:latin typeface="Courier New"/>
                          <a:cs typeface="Courier New"/>
                        </a:rPr>
                        <a:t>-</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*A2[3][5]</a:t>
                      </a:r>
                      <a:endParaRPr lang="en-US" sz="1600" b="1" i="0" dirty="0">
                        <a:latin typeface="Courier New"/>
                        <a:cs typeface="Courier New"/>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i="0" dirty="0" smtClean="0">
                          <a:solidFill>
                            <a:srgbClr val="990000"/>
                          </a:solidFill>
                          <a:latin typeface="Courier New"/>
                          <a:cs typeface="Courier New"/>
                        </a:rPr>
                        <a:t>Y</a:t>
                      </a: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(*A3)[3][5]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*(A4[3][5])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a:cs typeface="Courier New"/>
                        </a:rPr>
                        <a:t>int</a:t>
                      </a:r>
                      <a:r>
                        <a:rPr lang="en-US" sz="1600" b="1" i="0" dirty="0" smtClean="0">
                          <a:latin typeface="Courier New"/>
                          <a:cs typeface="Courier New"/>
                        </a:rPr>
                        <a:t> (*A5[3])[5]</a:t>
                      </a:r>
                      <a:endParaRPr lang="en-US" sz="1600" b="1" i="0" dirty="0">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Y</a:t>
                      </a:r>
                      <a:endParaRPr lang="en-US" b="1" i="0" dirty="0">
                        <a:solidFill>
                          <a:srgbClr val="990000"/>
                        </a:solidFill>
                        <a:latin typeface="Courier New"/>
                        <a:cs typeface="Courier New"/>
                      </a:endParaRPr>
                    </a:p>
                  </a:txBody>
                  <a:tcPr/>
                </a:tc>
                <a:tc>
                  <a:txBody>
                    <a:bodyPr/>
                    <a:lstStyle/>
                    <a:p>
                      <a:pPr algn="ctr"/>
                      <a:r>
                        <a:rPr lang="en-US" b="1" i="0" dirty="0" smtClean="0">
                          <a:solidFill>
                            <a:srgbClr val="990000"/>
                          </a:solidFill>
                          <a:latin typeface="Courier New"/>
                          <a:cs typeface="Courier New"/>
                        </a:rPr>
                        <a:t>4</a:t>
                      </a:r>
                      <a:endParaRPr lang="en-US" b="1" i="0" dirty="0">
                        <a:solidFill>
                          <a:srgbClr val="990000"/>
                        </a:solidFill>
                        <a:latin typeface="Courier New"/>
                        <a:cs typeface="Courier New"/>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4970992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04813" y="-25400"/>
            <a:ext cx="8716962" cy="781050"/>
          </a:xfrm>
        </p:spPr>
        <p:txBody>
          <a:bodyPr/>
          <a:lstStyle/>
          <a:p>
            <a:pPr eaLnBrk="1" hangingPunct="1">
              <a:defRPr/>
            </a:pPr>
            <a:r>
              <a:rPr lang="en-US" dirty="0" smtClean="0">
                <a:ea typeface="+mj-ea"/>
              </a:rPr>
              <a:t>Aside: Programming with SSE3</a:t>
            </a:r>
          </a:p>
        </p:txBody>
      </p:sp>
      <p:sp>
        <p:nvSpPr>
          <p:cNvPr id="824323" name="Rectangle 3"/>
          <p:cNvSpPr>
            <a:spLocks noGrp="1" noChangeArrowheads="1"/>
          </p:cNvSpPr>
          <p:nvPr>
            <p:ph type="body" idx="1"/>
          </p:nvPr>
        </p:nvSpPr>
        <p:spPr>
          <a:xfrm>
            <a:off x="290513" y="565150"/>
            <a:ext cx="8307387" cy="5378450"/>
          </a:xfrm>
        </p:spPr>
        <p:txBody>
          <a:bodyPr/>
          <a:lstStyle/>
          <a:p>
            <a:pPr eaLnBrk="1" hangingPunct="1">
              <a:buFont typeface="Wingdings" pitchFamily="2" charset="2"/>
              <a:buNone/>
              <a:defRPr/>
            </a:pPr>
            <a:r>
              <a:rPr lang="en-US" dirty="0" smtClean="0">
                <a:ea typeface="+mn-ea"/>
              </a:rPr>
              <a:t>XMM Registers</a:t>
            </a:r>
          </a:p>
          <a:p>
            <a:pPr lvl="1" eaLnBrk="1" hangingPunct="1">
              <a:buFont typeface="Wingdings" pitchFamily="2" charset="2"/>
              <a:buChar char="n"/>
              <a:defRPr/>
            </a:pPr>
            <a:r>
              <a:rPr lang="en-US" dirty="0" smtClean="0"/>
              <a:t>16 total, each 16 bytes</a:t>
            </a:r>
          </a:p>
          <a:p>
            <a:pPr lvl="1" eaLnBrk="1" hangingPunct="1">
              <a:buFont typeface="Wingdings" pitchFamily="2" charset="2"/>
              <a:buChar char="n"/>
              <a:defRPr/>
            </a:pPr>
            <a:r>
              <a:rPr lang="en-US" dirty="0" smtClean="0"/>
              <a:t>16 single-byte integers</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8 16-bit integers</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4 32-bit integers</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4 single-precision floats</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2 double-precision floats</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1 single-precision float</a:t>
            </a:r>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1 double-precision float</a:t>
            </a:r>
          </a:p>
        </p:txBody>
      </p:sp>
      <p:grpSp>
        <p:nvGrpSpPr>
          <p:cNvPr id="39940" name="Group 20"/>
          <p:cNvGrpSpPr>
            <a:grpSpLocks/>
          </p:cNvGrpSpPr>
          <p:nvPr/>
        </p:nvGrpSpPr>
        <p:grpSpPr bwMode="auto">
          <a:xfrm>
            <a:off x="609600" y="1784350"/>
            <a:ext cx="7315200" cy="304800"/>
            <a:chOff x="768" y="864"/>
            <a:chExt cx="4608" cy="192"/>
          </a:xfrm>
        </p:grpSpPr>
        <p:sp>
          <p:nvSpPr>
            <p:cNvPr id="40063" name="Rectangle 4"/>
            <p:cNvSpPr>
              <a:spLocks noChangeArrowheads="1"/>
            </p:cNvSpPr>
            <p:nvPr/>
          </p:nvSpPr>
          <p:spPr bwMode="auto">
            <a:xfrm>
              <a:off x="768"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4" name="Rectangle 5"/>
            <p:cNvSpPr>
              <a:spLocks noChangeArrowheads="1"/>
            </p:cNvSpPr>
            <p:nvPr/>
          </p:nvSpPr>
          <p:spPr bwMode="auto">
            <a:xfrm>
              <a:off x="1056"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5" name="Rectangle 6"/>
            <p:cNvSpPr>
              <a:spLocks noChangeArrowheads="1"/>
            </p:cNvSpPr>
            <p:nvPr/>
          </p:nvSpPr>
          <p:spPr bwMode="auto">
            <a:xfrm>
              <a:off x="1344"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6" name="Rectangle 7"/>
            <p:cNvSpPr>
              <a:spLocks noChangeArrowheads="1"/>
            </p:cNvSpPr>
            <p:nvPr/>
          </p:nvSpPr>
          <p:spPr bwMode="auto">
            <a:xfrm>
              <a:off x="1632"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7" name="Rectangle 8"/>
            <p:cNvSpPr>
              <a:spLocks noChangeArrowheads="1"/>
            </p:cNvSpPr>
            <p:nvPr/>
          </p:nvSpPr>
          <p:spPr bwMode="auto">
            <a:xfrm>
              <a:off x="1920"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8" name="Rectangle 9"/>
            <p:cNvSpPr>
              <a:spLocks noChangeArrowheads="1"/>
            </p:cNvSpPr>
            <p:nvPr/>
          </p:nvSpPr>
          <p:spPr bwMode="auto">
            <a:xfrm>
              <a:off x="2208"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69" name="Rectangle 10"/>
            <p:cNvSpPr>
              <a:spLocks noChangeArrowheads="1"/>
            </p:cNvSpPr>
            <p:nvPr/>
          </p:nvSpPr>
          <p:spPr bwMode="auto">
            <a:xfrm>
              <a:off x="2496"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0" name="Rectangle 11"/>
            <p:cNvSpPr>
              <a:spLocks noChangeArrowheads="1"/>
            </p:cNvSpPr>
            <p:nvPr/>
          </p:nvSpPr>
          <p:spPr bwMode="auto">
            <a:xfrm>
              <a:off x="2784"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1" name="Rectangle 12"/>
            <p:cNvSpPr>
              <a:spLocks noChangeArrowheads="1"/>
            </p:cNvSpPr>
            <p:nvPr/>
          </p:nvSpPr>
          <p:spPr bwMode="auto">
            <a:xfrm>
              <a:off x="3072"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2" name="Rectangle 13"/>
            <p:cNvSpPr>
              <a:spLocks noChangeArrowheads="1"/>
            </p:cNvSpPr>
            <p:nvPr/>
          </p:nvSpPr>
          <p:spPr bwMode="auto">
            <a:xfrm>
              <a:off x="3360"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3" name="Rectangle 14"/>
            <p:cNvSpPr>
              <a:spLocks noChangeArrowheads="1"/>
            </p:cNvSpPr>
            <p:nvPr/>
          </p:nvSpPr>
          <p:spPr bwMode="auto">
            <a:xfrm>
              <a:off x="3648"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4" name="Rectangle 15"/>
            <p:cNvSpPr>
              <a:spLocks noChangeArrowheads="1"/>
            </p:cNvSpPr>
            <p:nvPr/>
          </p:nvSpPr>
          <p:spPr bwMode="auto">
            <a:xfrm>
              <a:off x="3936"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5" name="Rectangle 16"/>
            <p:cNvSpPr>
              <a:spLocks noChangeArrowheads="1"/>
            </p:cNvSpPr>
            <p:nvPr/>
          </p:nvSpPr>
          <p:spPr bwMode="auto">
            <a:xfrm>
              <a:off x="4224"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6" name="Rectangle 17"/>
            <p:cNvSpPr>
              <a:spLocks noChangeArrowheads="1"/>
            </p:cNvSpPr>
            <p:nvPr/>
          </p:nvSpPr>
          <p:spPr bwMode="auto">
            <a:xfrm>
              <a:off x="4512"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7" name="Rectangle 18"/>
            <p:cNvSpPr>
              <a:spLocks noChangeArrowheads="1"/>
            </p:cNvSpPr>
            <p:nvPr/>
          </p:nvSpPr>
          <p:spPr bwMode="auto">
            <a:xfrm>
              <a:off x="4800"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sp>
          <p:nvSpPr>
            <p:cNvPr id="40078" name="Rectangle 19"/>
            <p:cNvSpPr>
              <a:spLocks noChangeArrowheads="1"/>
            </p:cNvSpPr>
            <p:nvPr/>
          </p:nvSpPr>
          <p:spPr bwMode="auto">
            <a:xfrm>
              <a:off x="5088" y="864"/>
              <a:ext cx="288" cy="192"/>
            </a:xfrm>
            <a:prstGeom prst="rect">
              <a:avLst/>
            </a:prstGeom>
            <a:solidFill>
              <a:srgbClr val="FFCCCC"/>
            </a:solidFill>
            <a:ln w="28575">
              <a:solidFill>
                <a:schemeClr val="tx2"/>
              </a:solidFill>
              <a:miter lim="800000"/>
              <a:headEnd/>
              <a:tailEnd type="none" w="sm" len="sm"/>
            </a:ln>
          </p:spPr>
          <p:txBody>
            <a:bodyPr wrap="none" lIns="45720" rIns="45720" anchor="ctr">
              <a:spAutoFit/>
            </a:bodyPr>
            <a:lstStyle/>
            <a:p>
              <a:endParaRPr lang="en-US"/>
            </a:p>
          </p:txBody>
        </p:sp>
      </p:grpSp>
      <p:grpSp>
        <p:nvGrpSpPr>
          <p:cNvPr id="2" name="Group 1"/>
          <p:cNvGrpSpPr/>
          <p:nvPr/>
        </p:nvGrpSpPr>
        <p:grpSpPr>
          <a:xfrm>
            <a:off x="609600" y="2492896"/>
            <a:ext cx="7315200" cy="304800"/>
            <a:chOff x="609600" y="2546350"/>
            <a:chExt cx="7315200" cy="304800"/>
          </a:xfrm>
        </p:grpSpPr>
        <p:grpSp>
          <p:nvGrpSpPr>
            <p:cNvPr id="39941" name="Group 21"/>
            <p:cNvGrpSpPr>
              <a:grpSpLocks/>
            </p:cNvGrpSpPr>
            <p:nvPr/>
          </p:nvGrpSpPr>
          <p:grpSpPr bwMode="auto">
            <a:xfrm>
              <a:off x="609600" y="2546350"/>
              <a:ext cx="7315200" cy="304800"/>
              <a:chOff x="768" y="864"/>
              <a:chExt cx="4608" cy="192"/>
            </a:xfrm>
          </p:grpSpPr>
          <p:sp>
            <p:nvSpPr>
              <p:cNvPr id="40047" name="Rectangle 22"/>
              <p:cNvSpPr>
                <a:spLocks noChangeArrowheads="1"/>
              </p:cNvSpPr>
              <p:nvPr/>
            </p:nvSpPr>
            <p:spPr bwMode="auto">
              <a:xfrm>
                <a:off x="76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8" name="Rectangle 23"/>
              <p:cNvSpPr>
                <a:spLocks noChangeArrowheads="1"/>
              </p:cNvSpPr>
              <p:nvPr/>
            </p:nvSpPr>
            <p:spPr bwMode="auto">
              <a:xfrm>
                <a:off x="105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9" name="Rectangle 24"/>
              <p:cNvSpPr>
                <a:spLocks noChangeArrowheads="1"/>
              </p:cNvSpPr>
              <p:nvPr/>
            </p:nvSpPr>
            <p:spPr bwMode="auto">
              <a:xfrm>
                <a:off x="134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0" name="Rectangle 25"/>
              <p:cNvSpPr>
                <a:spLocks noChangeArrowheads="1"/>
              </p:cNvSpPr>
              <p:nvPr/>
            </p:nvSpPr>
            <p:spPr bwMode="auto">
              <a:xfrm>
                <a:off x="163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1" name="Rectangle 26"/>
              <p:cNvSpPr>
                <a:spLocks noChangeArrowheads="1"/>
              </p:cNvSpPr>
              <p:nvPr/>
            </p:nvSpPr>
            <p:spPr bwMode="auto">
              <a:xfrm>
                <a:off x="192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2" name="Rectangle 27"/>
              <p:cNvSpPr>
                <a:spLocks noChangeArrowheads="1"/>
              </p:cNvSpPr>
              <p:nvPr/>
            </p:nvSpPr>
            <p:spPr bwMode="auto">
              <a:xfrm>
                <a:off x="220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3" name="Rectangle 28"/>
              <p:cNvSpPr>
                <a:spLocks noChangeArrowheads="1"/>
              </p:cNvSpPr>
              <p:nvPr/>
            </p:nvSpPr>
            <p:spPr bwMode="auto">
              <a:xfrm>
                <a:off x="249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4" name="Rectangle 29"/>
              <p:cNvSpPr>
                <a:spLocks noChangeArrowheads="1"/>
              </p:cNvSpPr>
              <p:nvPr/>
            </p:nvSpPr>
            <p:spPr bwMode="auto">
              <a:xfrm>
                <a:off x="278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5" name="Rectangle 30"/>
              <p:cNvSpPr>
                <a:spLocks noChangeArrowheads="1"/>
              </p:cNvSpPr>
              <p:nvPr/>
            </p:nvSpPr>
            <p:spPr bwMode="auto">
              <a:xfrm>
                <a:off x="307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6" name="Rectangle 31"/>
              <p:cNvSpPr>
                <a:spLocks noChangeArrowheads="1"/>
              </p:cNvSpPr>
              <p:nvPr/>
            </p:nvSpPr>
            <p:spPr bwMode="auto">
              <a:xfrm>
                <a:off x="336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7" name="Rectangle 32"/>
              <p:cNvSpPr>
                <a:spLocks noChangeArrowheads="1"/>
              </p:cNvSpPr>
              <p:nvPr/>
            </p:nvSpPr>
            <p:spPr bwMode="auto">
              <a:xfrm>
                <a:off x="364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8" name="Rectangle 33"/>
              <p:cNvSpPr>
                <a:spLocks noChangeArrowheads="1"/>
              </p:cNvSpPr>
              <p:nvPr/>
            </p:nvSpPr>
            <p:spPr bwMode="auto">
              <a:xfrm>
                <a:off x="393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59" name="Rectangle 34"/>
              <p:cNvSpPr>
                <a:spLocks noChangeArrowheads="1"/>
              </p:cNvSpPr>
              <p:nvPr/>
            </p:nvSpPr>
            <p:spPr bwMode="auto">
              <a:xfrm>
                <a:off x="422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60" name="Rectangle 35"/>
              <p:cNvSpPr>
                <a:spLocks noChangeArrowheads="1"/>
              </p:cNvSpPr>
              <p:nvPr/>
            </p:nvSpPr>
            <p:spPr bwMode="auto">
              <a:xfrm>
                <a:off x="451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61" name="Rectangle 36"/>
              <p:cNvSpPr>
                <a:spLocks noChangeArrowheads="1"/>
              </p:cNvSpPr>
              <p:nvPr/>
            </p:nvSpPr>
            <p:spPr bwMode="auto">
              <a:xfrm>
                <a:off x="480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62" name="Rectangle 37"/>
              <p:cNvSpPr>
                <a:spLocks noChangeArrowheads="1"/>
              </p:cNvSpPr>
              <p:nvPr/>
            </p:nvSpPr>
            <p:spPr bwMode="auto">
              <a:xfrm>
                <a:off x="508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45" name="Rectangle 89"/>
            <p:cNvSpPr>
              <a:spLocks noChangeArrowheads="1"/>
            </p:cNvSpPr>
            <p:nvPr/>
          </p:nvSpPr>
          <p:spPr bwMode="auto">
            <a:xfrm>
              <a:off x="6096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46" name="Rectangle 90"/>
            <p:cNvSpPr>
              <a:spLocks noChangeArrowheads="1"/>
            </p:cNvSpPr>
            <p:nvPr/>
          </p:nvSpPr>
          <p:spPr bwMode="auto">
            <a:xfrm>
              <a:off x="15240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47" name="Rectangle 91"/>
            <p:cNvSpPr>
              <a:spLocks noChangeArrowheads="1"/>
            </p:cNvSpPr>
            <p:nvPr/>
          </p:nvSpPr>
          <p:spPr bwMode="auto">
            <a:xfrm>
              <a:off x="24384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48" name="Rectangle 92"/>
            <p:cNvSpPr>
              <a:spLocks noChangeArrowheads="1"/>
            </p:cNvSpPr>
            <p:nvPr/>
          </p:nvSpPr>
          <p:spPr bwMode="auto">
            <a:xfrm>
              <a:off x="33528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49" name="Rectangle 93"/>
            <p:cNvSpPr>
              <a:spLocks noChangeArrowheads="1"/>
            </p:cNvSpPr>
            <p:nvPr/>
          </p:nvSpPr>
          <p:spPr bwMode="auto">
            <a:xfrm>
              <a:off x="42672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50" name="Rectangle 94"/>
            <p:cNvSpPr>
              <a:spLocks noChangeArrowheads="1"/>
            </p:cNvSpPr>
            <p:nvPr/>
          </p:nvSpPr>
          <p:spPr bwMode="auto">
            <a:xfrm>
              <a:off x="51816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51" name="Rectangle 95"/>
            <p:cNvSpPr>
              <a:spLocks noChangeArrowheads="1"/>
            </p:cNvSpPr>
            <p:nvPr/>
          </p:nvSpPr>
          <p:spPr bwMode="auto">
            <a:xfrm>
              <a:off x="60960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39952" name="Rectangle 96"/>
            <p:cNvSpPr>
              <a:spLocks noChangeArrowheads="1"/>
            </p:cNvSpPr>
            <p:nvPr/>
          </p:nvSpPr>
          <p:spPr bwMode="auto">
            <a:xfrm>
              <a:off x="7010400" y="2546350"/>
              <a:ext cx="9144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grpSp>
        <p:nvGrpSpPr>
          <p:cNvPr id="3" name="Group 2"/>
          <p:cNvGrpSpPr/>
          <p:nvPr/>
        </p:nvGrpSpPr>
        <p:grpSpPr>
          <a:xfrm>
            <a:off x="609600" y="3212976"/>
            <a:ext cx="7315200" cy="304800"/>
            <a:chOff x="609600" y="3308350"/>
            <a:chExt cx="7315200" cy="304800"/>
          </a:xfrm>
        </p:grpSpPr>
        <p:grpSp>
          <p:nvGrpSpPr>
            <p:cNvPr id="39942" name="Group 38"/>
            <p:cNvGrpSpPr>
              <a:grpSpLocks/>
            </p:cNvGrpSpPr>
            <p:nvPr/>
          </p:nvGrpSpPr>
          <p:grpSpPr bwMode="auto">
            <a:xfrm>
              <a:off x="609600" y="3308350"/>
              <a:ext cx="7315200" cy="304800"/>
              <a:chOff x="768" y="864"/>
              <a:chExt cx="4608" cy="192"/>
            </a:xfrm>
          </p:grpSpPr>
          <p:sp>
            <p:nvSpPr>
              <p:cNvPr id="40031" name="Rectangle 39"/>
              <p:cNvSpPr>
                <a:spLocks noChangeArrowheads="1"/>
              </p:cNvSpPr>
              <p:nvPr/>
            </p:nvSpPr>
            <p:spPr bwMode="auto">
              <a:xfrm>
                <a:off x="76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2" name="Rectangle 40"/>
              <p:cNvSpPr>
                <a:spLocks noChangeArrowheads="1"/>
              </p:cNvSpPr>
              <p:nvPr/>
            </p:nvSpPr>
            <p:spPr bwMode="auto">
              <a:xfrm>
                <a:off x="105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3" name="Rectangle 41"/>
              <p:cNvSpPr>
                <a:spLocks noChangeArrowheads="1"/>
              </p:cNvSpPr>
              <p:nvPr/>
            </p:nvSpPr>
            <p:spPr bwMode="auto">
              <a:xfrm>
                <a:off x="134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4" name="Rectangle 42"/>
              <p:cNvSpPr>
                <a:spLocks noChangeArrowheads="1"/>
              </p:cNvSpPr>
              <p:nvPr/>
            </p:nvSpPr>
            <p:spPr bwMode="auto">
              <a:xfrm>
                <a:off x="163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5" name="Rectangle 43"/>
              <p:cNvSpPr>
                <a:spLocks noChangeArrowheads="1"/>
              </p:cNvSpPr>
              <p:nvPr/>
            </p:nvSpPr>
            <p:spPr bwMode="auto">
              <a:xfrm>
                <a:off x="192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6" name="Rectangle 44"/>
              <p:cNvSpPr>
                <a:spLocks noChangeArrowheads="1"/>
              </p:cNvSpPr>
              <p:nvPr/>
            </p:nvSpPr>
            <p:spPr bwMode="auto">
              <a:xfrm>
                <a:off x="220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7" name="Rectangle 45"/>
              <p:cNvSpPr>
                <a:spLocks noChangeArrowheads="1"/>
              </p:cNvSpPr>
              <p:nvPr/>
            </p:nvSpPr>
            <p:spPr bwMode="auto">
              <a:xfrm>
                <a:off x="249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8" name="Rectangle 46"/>
              <p:cNvSpPr>
                <a:spLocks noChangeArrowheads="1"/>
              </p:cNvSpPr>
              <p:nvPr/>
            </p:nvSpPr>
            <p:spPr bwMode="auto">
              <a:xfrm>
                <a:off x="278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39" name="Rectangle 47"/>
              <p:cNvSpPr>
                <a:spLocks noChangeArrowheads="1"/>
              </p:cNvSpPr>
              <p:nvPr/>
            </p:nvSpPr>
            <p:spPr bwMode="auto">
              <a:xfrm>
                <a:off x="307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0" name="Rectangle 48"/>
              <p:cNvSpPr>
                <a:spLocks noChangeArrowheads="1"/>
              </p:cNvSpPr>
              <p:nvPr/>
            </p:nvSpPr>
            <p:spPr bwMode="auto">
              <a:xfrm>
                <a:off x="336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1" name="Rectangle 49"/>
              <p:cNvSpPr>
                <a:spLocks noChangeArrowheads="1"/>
              </p:cNvSpPr>
              <p:nvPr/>
            </p:nvSpPr>
            <p:spPr bwMode="auto">
              <a:xfrm>
                <a:off x="364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2" name="Rectangle 50"/>
              <p:cNvSpPr>
                <a:spLocks noChangeArrowheads="1"/>
              </p:cNvSpPr>
              <p:nvPr/>
            </p:nvSpPr>
            <p:spPr bwMode="auto">
              <a:xfrm>
                <a:off x="3936"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3" name="Rectangle 51"/>
              <p:cNvSpPr>
                <a:spLocks noChangeArrowheads="1"/>
              </p:cNvSpPr>
              <p:nvPr/>
            </p:nvSpPr>
            <p:spPr bwMode="auto">
              <a:xfrm>
                <a:off x="4224"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4" name="Rectangle 52"/>
              <p:cNvSpPr>
                <a:spLocks noChangeArrowheads="1"/>
              </p:cNvSpPr>
              <p:nvPr/>
            </p:nvSpPr>
            <p:spPr bwMode="auto">
              <a:xfrm>
                <a:off x="4512"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5" name="Rectangle 53"/>
              <p:cNvSpPr>
                <a:spLocks noChangeArrowheads="1"/>
              </p:cNvSpPr>
              <p:nvPr/>
            </p:nvSpPr>
            <p:spPr bwMode="auto">
              <a:xfrm>
                <a:off x="4800"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sp>
            <p:nvSpPr>
              <p:cNvPr id="40046" name="Rectangle 54"/>
              <p:cNvSpPr>
                <a:spLocks noChangeArrowheads="1"/>
              </p:cNvSpPr>
              <p:nvPr/>
            </p:nvSpPr>
            <p:spPr bwMode="auto">
              <a:xfrm>
                <a:off x="5088" y="864"/>
                <a:ext cx="288" cy="192"/>
              </a:xfrm>
              <a:prstGeom prst="rect">
                <a:avLst/>
              </a:prstGeom>
              <a:solidFill>
                <a:srgbClr val="FFCCCC"/>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53" name="Rectangle 97"/>
            <p:cNvSpPr>
              <a:spLocks noChangeArrowheads="1"/>
            </p:cNvSpPr>
            <p:nvPr/>
          </p:nvSpPr>
          <p:spPr bwMode="auto">
            <a:xfrm>
              <a:off x="609600" y="3308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54" name="Rectangle 98"/>
            <p:cNvSpPr>
              <a:spLocks noChangeArrowheads="1"/>
            </p:cNvSpPr>
            <p:nvPr/>
          </p:nvSpPr>
          <p:spPr bwMode="auto">
            <a:xfrm>
              <a:off x="2438400" y="3308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55" name="Rectangle 99"/>
            <p:cNvSpPr>
              <a:spLocks noChangeArrowheads="1"/>
            </p:cNvSpPr>
            <p:nvPr/>
          </p:nvSpPr>
          <p:spPr bwMode="auto">
            <a:xfrm>
              <a:off x="4267200" y="3308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56" name="Rectangle 100"/>
            <p:cNvSpPr>
              <a:spLocks noChangeArrowheads="1"/>
            </p:cNvSpPr>
            <p:nvPr/>
          </p:nvSpPr>
          <p:spPr bwMode="auto">
            <a:xfrm>
              <a:off x="6096000" y="3308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 name="Group 3"/>
          <p:cNvGrpSpPr/>
          <p:nvPr/>
        </p:nvGrpSpPr>
        <p:grpSpPr>
          <a:xfrm>
            <a:off x="609600" y="3916288"/>
            <a:ext cx="7315200" cy="304800"/>
            <a:chOff x="609600" y="4070350"/>
            <a:chExt cx="7315200" cy="304800"/>
          </a:xfrm>
        </p:grpSpPr>
        <p:grpSp>
          <p:nvGrpSpPr>
            <p:cNvPr id="39943" name="Group 55"/>
            <p:cNvGrpSpPr>
              <a:grpSpLocks/>
            </p:cNvGrpSpPr>
            <p:nvPr/>
          </p:nvGrpSpPr>
          <p:grpSpPr bwMode="auto">
            <a:xfrm>
              <a:off x="609600" y="4070350"/>
              <a:ext cx="7315200" cy="304800"/>
              <a:chOff x="768" y="864"/>
              <a:chExt cx="4608" cy="192"/>
            </a:xfrm>
          </p:grpSpPr>
          <p:sp>
            <p:nvSpPr>
              <p:cNvPr id="40015"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6"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7"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8"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9"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0"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1"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2"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3"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4"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5"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6"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7"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8"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29"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30"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57" name="Rectangle 101"/>
            <p:cNvSpPr>
              <a:spLocks noChangeArrowheads="1"/>
            </p:cNvSpPr>
            <p:nvPr/>
          </p:nvSpPr>
          <p:spPr bwMode="auto">
            <a:xfrm>
              <a:off x="609600" y="4070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58" name="Rectangle 102"/>
            <p:cNvSpPr>
              <a:spLocks noChangeArrowheads="1"/>
            </p:cNvSpPr>
            <p:nvPr/>
          </p:nvSpPr>
          <p:spPr bwMode="auto">
            <a:xfrm>
              <a:off x="2438400" y="4070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59" name="Rectangle 103"/>
            <p:cNvSpPr>
              <a:spLocks noChangeArrowheads="1"/>
            </p:cNvSpPr>
            <p:nvPr/>
          </p:nvSpPr>
          <p:spPr bwMode="auto">
            <a:xfrm>
              <a:off x="4267200" y="4070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60" name="Rectangle 104"/>
            <p:cNvSpPr>
              <a:spLocks noChangeArrowheads="1"/>
            </p:cNvSpPr>
            <p:nvPr/>
          </p:nvSpPr>
          <p:spPr bwMode="auto">
            <a:xfrm>
              <a:off x="6096000" y="407035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5" name="Group 4"/>
          <p:cNvGrpSpPr/>
          <p:nvPr/>
        </p:nvGrpSpPr>
        <p:grpSpPr>
          <a:xfrm>
            <a:off x="609600" y="4725144"/>
            <a:ext cx="7315200" cy="304800"/>
            <a:chOff x="609600" y="4832350"/>
            <a:chExt cx="7315200" cy="304800"/>
          </a:xfrm>
        </p:grpSpPr>
        <p:grpSp>
          <p:nvGrpSpPr>
            <p:cNvPr id="39944" name="Group 72"/>
            <p:cNvGrpSpPr>
              <a:grpSpLocks/>
            </p:cNvGrpSpPr>
            <p:nvPr/>
          </p:nvGrpSpPr>
          <p:grpSpPr bwMode="auto">
            <a:xfrm>
              <a:off x="609600" y="4832350"/>
              <a:ext cx="7315200" cy="304800"/>
              <a:chOff x="768" y="864"/>
              <a:chExt cx="4608" cy="192"/>
            </a:xfrm>
          </p:grpSpPr>
          <p:sp>
            <p:nvSpPr>
              <p:cNvPr id="39999" name="Rectangle 73"/>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0" name="Rectangle 74"/>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1" name="Rectangle 75"/>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2" name="Rectangle 76"/>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3" name="Rectangle 77"/>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4" name="Rectangle 78"/>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5" name="Rectangle 79"/>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6" name="Rectangle 80"/>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7" name="Rectangle 81"/>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8" name="Rectangle 82"/>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09" name="Rectangle 83"/>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0" name="Rectangle 84"/>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1" name="Rectangle 85"/>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2" name="Rectangle 86"/>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3" name="Rectangle 87"/>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014" name="Rectangle 88"/>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61" name="Rectangle 105"/>
            <p:cNvSpPr>
              <a:spLocks noChangeArrowheads="1"/>
            </p:cNvSpPr>
            <p:nvPr/>
          </p:nvSpPr>
          <p:spPr bwMode="auto">
            <a:xfrm>
              <a:off x="609600" y="4832350"/>
              <a:ext cx="36576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39962" name="Rectangle 109"/>
            <p:cNvSpPr>
              <a:spLocks noChangeArrowheads="1"/>
            </p:cNvSpPr>
            <p:nvPr/>
          </p:nvSpPr>
          <p:spPr bwMode="auto">
            <a:xfrm>
              <a:off x="4267200" y="4832350"/>
              <a:ext cx="36576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6" name="Group 5"/>
          <p:cNvGrpSpPr/>
          <p:nvPr/>
        </p:nvGrpSpPr>
        <p:grpSpPr>
          <a:xfrm>
            <a:off x="609600" y="5445224"/>
            <a:ext cx="7315200" cy="304800"/>
            <a:chOff x="609600" y="5638800"/>
            <a:chExt cx="7315200" cy="304800"/>
          </a:xfrm>
        </p:grpSpPr>
        <p:grpSp>
          <p:nvGrpSpPr>
            <p:cNvPr id="39963" name="Group 110"/>
            <p:cNvGrpSpPr>
              <a:grpSpLocks/>
            </p:cNvGrpSpPr>
            <p:nvPr/>
          </p:nvGrpSpPr>
          <p:grpSpPr bwMode="auto">
            <a:xfrm>
              <a:off x="609600" y="5638800"/>
              <a:ext cx="7315200" cy="304800"/>
              <a:chOff x="768" y="864"/>
              <a:chExt cx="4608" cy="192"/>
            </a:xfrm>
          </p:grpSpPr>
          <p:sp>
            <p:nvSpPr>
              <p:cNvPr id="39983" name="Rectangle 111"/>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4" name="Rectangle 112"/>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5" name="Rectangle 113"/>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6" name="Rectangle 114"/>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7" name="Rectangle 115"/>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8" name="Rectangle 116"/>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9" name="Rectangle 117"/>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0" name="Rectangle 118"/>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1" name="Rectangle 119"/>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2" name="Rectangle 120"/>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3" name="Rectangle 121"/>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4" name="Rectangle 122"/>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5" name="Rectangle 123"/>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6" name="Rectangle 124"/>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7" name="Rectangle 125"/>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98" name="Rectangle 126"/>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64" name="Rectangle 127"/>
            <p:cNvSpPr>
              <a:spLocks noChangeArrowheads="1"/>
            </p:cNvSpPr>
            <p:nvPr/>
          </p:nvSpPr>
          <p:spPr bwMode="auto">
            <a:xfrm>
              <a:off x="609600" y="5638800"/>
              <a:ext cx="18288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7" name="Group 6"/>
          <p:cNvGrpSpPr/>
          <p:nvPr/>
        </p:nvGrpSpPr>
        <p:grpSpPr>
          <a:xfrm>
            <a:off x="609600" y="6165304"/>
            <a:ext cx="7315200" cy="304800"/>
            <a:chOff x="609600" y="6324600"/>
            <a:chExt cx="7315200" cy="304800"/>
          </a:xfrm>
        </p:grpSpPr>
        <p:grpSp>
          <p:nvGrpSpPr>
            <p:cNvPr id="39965" name="Group 131"/>
            <p:cNvGrpSpPr>
              <a:grpSpLocks/>
            </p:cNvGrpSpPr>
            <p:nvPr/>
          </p:nvGrpSpPr>
          <p:grpSpPr bwMode="auto">
            <a:xfrm>
              <a:off x="609600" y="6324600"/>
              <a:ext cx="7315200" cy="304800"/>
              <a:chOff x="768" y="864"/>
              <a:chExt cx="4608" cy="192"/>
            </a:xfrm>
          </p:grpSpPr>
          <p:sp>
            <p:nvSpPr>
              <p:cNvPr id="39967" name="Rectangle 132"/>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68" name="Rectangle 133"/>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69" name="Rectangle 134"/>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0" name="Rectangle 135"/>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1" name="Rectangle 136"/>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2" name="Rectangle 137"/>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3" name="Rectangle 138"/>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4" name="Rectangle 139"/>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5" name="Rectangle 140"/>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6" name="Rectangle 141"/>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7" name="Rectangle 142"/>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8" name="Rectangle 143"/>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79" name="Rectangle 144"/>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0" name="Rectangle 145"/>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1" name="Rectangle 146"/>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39982" name="Rectangle 147"/>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39966" name="Rectangle 148"/>
            <p:cNvSpPr>
              <a:spLocks noChangeArrowheads="1"/>
            </p:cNvSpPr>
            <p:nvPr/>
          </p:nvSpPr>
          <p:spPr bwMode="auto">
            <a:xfrm>
              <a:off x="609600" y="6324600"/>
              <a:ext cx="36576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spTree>
    <p:extLst>
      <p:ext uri="{BB962C8B-B14F-4D97-AF65-F5344CB8AC3E}">
        <p14:creationId xmlns:p14="http://schemas.microsoft.com/office/powerpoint/2010/main" val="11457627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404813" y="-25400"/>
            <a:ext cx="8716962" cy="781050"/>
          </a:xfrm>
        </p:spPr>
        <p:txBody>
          <a:bodyPr/>
          <a:lstStyle/>
          <a:p>
            <a:pPr eaLnBrk="1" hangingPunct="1">
              <a:defRPr/>
            </a:pPr>
            <a:r>
              <a:rPr lang="en-US" dirty="0" smtClean="0">
                <a:ea typeface="+mj-ea"/>
              </a:rPr>
              <a:t>Aside: Scalar &amp; SIMD Operations</a:t>
            </a:r>
          </a:p>
        </p:txBody>
      </p:sp>
      <p:sp>
        <p:nvSpPr>
          <p:cNvPr id="825347" name="Rectangle 3"/>
          <p:cNvSpPr>
            <a:spLocks noGrp="1" noChangeArrowheads="1"/>
          </p:cNvSpPr>
          <p:nvPr>
            <p:ph type="body" idx="1"/>
          </p:nvPr>
        </p:nvSpPr>
        <p:spPr>
          <a:xfrm>
            <a:off x="290513" y="565150"/>
            <a:ext cx="8307387" cy="5378450"/>
          </a:xfrm>
        </p:spPr>
        <p:txBody>
          <a:bodyPr/>
          <a:lstStyle/>
          <a:p>
            <a:pPr lvl="1" eaLnBrk="1" hangingPunct="1">
              <a:buFont typeface="Wingdings" pitchFamily="2" charset="2"/>
              <a:buChar char="n"/>
              <a:defRPr/>
            </a:pPr>
            <a:r>
              <a:rPr lang="en-US" dirty="0" smtClean="0"/>
              <a:t>Scalar Operations: Single Precision</a:t>
            </a:r>
          </a:p>
          <a:p>
            <a:pPr lvl="1" eaLnBrk="1" hangingPunct="1">
              <a:buFont typeface="Wingdings" pitchFamily="2" charset="2"/>
              <a:buChar char="n"/>
              <a:defRPr/>
            </a:pPr>
            <a:endParaRPr lang="en-US" sz="1800" dirty="0" smtClean="0"/>
          </a:p>
          <a:p>
            <a:pPr lvl="1" eaLnBrk="1" hangingPunct="1">
              <a:buFont typeface="Wingdings" pitchFamily="2" charset="2"/>
              <a:buChar char="n"/>
              <a:defRPr/>
            </a:pPr>
            <a:endParaRPr lang="en-US" sz="1800" dirty="0" smtClean="0"/>
          </a:p>
          <a:p>
            <a:pPr eaLnBrk="1" hangingPunct="1">
              <a:buFont typeface="Wingdings" pitchFamily="2" charset="2"/>
              <a:buNone/>
              <a:defRPr/>
            </a:pPr>
            <a:endParaRPr lang="en-US" sz="2000" dirty="0" smtClean="0">
              <a:ea typeface="+mn-ea"/>
            </a:endParaRPr>
          </a:p>
          <a:p>
            <a:pPr lvl="1" eaLnBrk="1" hangingPunct="1">
              <a:buFont typeface="Wingdings" pitchFamily="2" charset="2"/>
              <a:buChar char="n"/>
              <a:defRPr/>
            </a:pPr>
            <a:endParaRPr lang="en-US" sz="1800" dirty="0" smtClean="0"/>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SIMD Operations: Single Precision</a:t>
            </a:r>
          </a:p>
          <a:p>
            <a:pPr lvl="1" eaLnBrk="1" hangingPunct="1">
              <a:buFont typeface="Wingdings" pitchFamily="2" charset="2"/>
              <a:buChar char="n"/>
              <a:defRPr/>
            </a:pPr>
            <a:endParaRPr lang="en-US" sz="1800" dirty="0" smtClean="0"/>
          </a:p>
          <a:p>
            <a:pPr lvl="1" eaLnBrk="1" hangingPunct="1">
              <a:buFont typeface="Wingdings" pitchFamily="2" charset="2"/>
              <a:buChar char="n"/>
              <a:defRPr/>
            </a:pPr>
            <a:endParaRPr lang="en-US" sz="1800" dirty="0" smtClean="0"/>
          </a:p>
          <a:p>
            <a:pPr eaLnBrk="1" hangingPunct="1">
              <a:buFont typeface="Wingdings" pitchFamily="2" charset="2"/>
              <a:buNone/>
              <a:defRPr/>
            </a:pPr>
            <a:endParaRPr lang="en-US" sz="2000" dirty="0" smtClean="0">
              <a:ea typeface="+mn-ea"/>
            </a:endParaRPr>
          </a:p>
          <a:p>
            <a:pPr lvl="1" eaLnBrk="1" hangingPunct="1">
              <a:buFont typeface="Wingdings" pitchFamily="2" charset="2"/>
              <a:buChar char="n"/>
              <a:defRPr/>
            </a:pPr>
            <a:endParaRPr lang="en-US" sz="1800" dirty="0" smtClean="0"/>
          </a:p>
          <a:p>
            <a:pPr lvl="1" eaLnBrk="1" hangingPunct="1">
              <a:buFont typeface="Wingdings" pitchFamily="2" charset="2"/>
              <a:buChar char="n"/>
              <a:defRPr/>
            </a:pPr>
            <a:endParaRPr lang="en-US" dirty="0" smtClean="0"/>
          </a:p>
          <a:p>
            <a:pPr lvl="1" eaLnBrk="1" hangingPunct="1">
              <a:buFont typeface="Wingdings" pitchFamily="2" charset="2"/>
              <a:buChar char="n"/>
              <a:defRPr/>
            </a:pPr>
            <a:r>
              <a:rPr lang="en-US" dirty="0" smtClean="0"/>
              <a:t>Scalar Operations: Double Precision</a:t>
            </a:r>
          </a:p>
        </p:txBody>
      </p:sp>
      <p:grpSp>
        <p:nvGrpSpPr>
          <p:cNvPr id="40964" name="Group 332"/>
          <p:cNvGrpSpPr>
            <a:grpSpLocks/>
          </p:cNvGrpSpPr>
          <p:nvPr/>
        </p:nvGrpSpPr>
        <p:grpSpPr bwMode="auto">
          <a:xfrm>
            <a:off x="228600" y="685800"/>
            <a:ext cx="8880475" cy="1889125"/>
            <a:chOff x="144" y="432"/>
            <a:chExt cx="5594" cy="1190"/>
          </a:xfrm>
        </p:grpSpPr>
        <p:grpSp>
          <p:nvGrpSpPr>
            <p:cNvPr id="41084" name="Group 331"/>
            <p:cNvGrpSpPr>
              <a:grpSpLocks/>
            </p:cNvGrpSpPr>
            <p:nvPr/>
          </p:nvGrpSpPr>
          <p:grpSpPr bwMode="auto">
            <a:xfrm>
              <a:off x="144" y="672"/>
              <a:ext cx="4608" cy="192"/>
              <a:chOff x="144" y="672"/>
              <a:chExt cx="4608" cy="192"/>
            </a:xfrm>
          </p:grpSpPr>
          <p:grpSp>
            <p:nvGrpSpPr>
              <p:cNvPr id="41112" name="Group 55"/>
              <p:cNvGrpSpPr>
                <a:grpSpLocks/>
              </p:cNvGrpSpPr>
              <p:nvPr/>
            </p:nvGrpSpPr>
            <p:grpSpPr bwMode="auto">
              <a:xfrm>
                <a:off x="144" y="672"/>
                <a:ext cx="4608" cy="192"/>
                <a:chOff x="768" y="864"/>
                <a:chExt cx="4608" cy="192"/>
              </a:xfrm>
            </p:grpSpPr>
            <p:sp>
              <p:nvSpPr>
                <p:cNvPr id="41114"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5"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6"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7"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8"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9"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0"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1"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2"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3"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4"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5"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6"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7"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8"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29"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1113" name="Rectangle 101"/>
              <p:cNvSpPr>
                <a:spLocks noChangeArrowheads="1"/>
              </p:cNvSpPr>
              <p:nvPr/>
            </p:nvSpPr>
            <p:spPr bwMode="auto">
              <a:xfrm>
                <a:off x="144" y="672"/>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5" name="Group 330"/>
            <p:cNvGrpSpPr>
              <a:grpSpLocks/>
            </p:cNvGrpSpPr>
            <p:nvPr/>
          </p:nvGrpSpPr>
          <p:grpSpPr bwMode="auto">
            <a:xfrm>
              <a:off x="144" y="1392"/>
              <a:ext cx="4608" cy="192"/>
              <a:chOff x="144" y="1392"/>
              <a:chExt cx="4608" cy="192"/>
            </a:xfrm>
          </p:grpSpPr>
          <p:grpSp>
            <p:nvGrpSpPr>
              <p:cNvPr id="41094" name="Group 148"/>
              <p:cNvGrpSpPr>
                <a:grpSpLocks/>
              </p:cNvGrpSpPr>
              <p:nvPr/>
            </p:nvGrpSpPr>
            <p:grpSpPr bwMode="auto">
              <a:xfrm>
                <a:off x="144" y="1392"/>
                <a:ext cx="4608" cy="192"/>
                <a:chOff x="768" y="864"/>
                <a:chExt cx="4608" cy="192"/>
              </a:xfrm>
            </p:grpSpPr>
            <p:sp>
              <p:nvSpPr>
                <p:cNvPr id="41096" name="Rectangle 149"/>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97" name="Rectangle 150"/>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98" name="Rectangle 151"/>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99" name="Rectangle 152"/>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0" name="Rectangle 153"/>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1" name="Rectangle 154"/>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2" name="Rectangle 155"/>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3" name="Rectangle 156"/>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4" name="Rectangle 157"/>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5" name="Rectangle 158"/>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6" name="Rectangle 159"/>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7" name="Rectangle 160"/>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8" name="Rectangle 161"/>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09" name="Rectangle 162"/>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0" name="Rectangle 163"/>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111" name="Rectangle 164"/>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1095" name="Rectangle 165"/>
              <p:cNvSpPr>
                <a:spLocks noChangeArrowheads="1"/>
              </p:cNvSpPr>
              <p:nvPr/>
            </p:nvSpPr>
            <p:spPr bwMode="auto">
              <a:xfrm>
                <a:off x="144" y="1392"/>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6" name="Group 174"/>
            <p:cNvGrpSpPr>
              <a:grpSpLocks/>
            </p:cNvGrpSpPr>
            <p:nvPr/>
          </p:nvGrpSpPr>
          <p:grpSpPr bwMode="auto">
            <a:xfrm>
              <a:off x="528" y="864"/>
              <a:ext cx="432" cy="528"/>
              <a:chOff x="720" y="864"/>
              <a:chExt cx="432" cy="528"/>
            </a:xfrm>
          </p:grpSpPr>
          <p:sp>
            <p:nvSpPr>
              <p:cNvPr id="41090" name="Oval 169"/>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1091" name="Line 170"/>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2" name="Line 171"/>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3" name="Line 172"/>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87" name="Text Box 190"/>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a:t>
              </a:r>
              <a:r>
                <a:rPr lang="en-US" sz="2000" dirty="0" smtClean="0">
                  <a:latin typeface="Courier New" charset="0"/>
                </a:rPr>
                <a:t>xmm0</a:t>
              </a:r>
              <a:endParaRPr lang="en-US" sz="2000" dirty="0">
                <a:latin typeface="Courier New" charset="0"/>
              </a:endParaRPr>
            </a:p>
          </p:txBody>
        </p:sp>
        <p:sp>
          <p:nvSpPr>
            <p:cNvPr id="41088" name="Text Box 191"/>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a:t>
              </a:r>
              <a:r>
                <a:rPr lang="en-US" sz="2000" dirty="0" smtClean="0">
                  <a:latin typeface="Courier New" charset="0"/>
                </a:rPr>
                <a:t>xmm1</a:t>
              </a:r>
              <a:endParaRPr lang="en-US" sz="2000" dirty="0">
                <a:latin typeface="Courier New" charset="0"/>
              </a:endParaRPr>
            </a:p>
          </p:txBody>
        </p:sp>
        <p:sp>
          <p:nvSpPr>
            <p:cNvPr id="41089" name="Text Box 192"/>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err="1">
                  <a:latin typeface="Courier New" charset="0"/>
                </a:rPr>
                <a:t>addss</a:t>
              </a:r>
              <a:r>
                <a:rPr lang="en-US" sz="2000" dirty="0">
                  <a:latin typeface="Courier New" charset="0"/>
                </a:rPr>
                <a:t> %</a:t>
              </a:r>
              <a:r>
                <a:rPr lang="en-US" sz="2000" dirty="0" smtClean="0">
                  <a:latin typeface="Courier New" charset="0"/>
                </a:rPr>
                <a:t>xmm0,</a:t>
              </a:r>
              <a:r>
                <a:rPr lang="en-US" sz="2000" dirty="0">
                  <a:latin typeface="Courier New" charset="0"/>
                </a:rPr>
                <a:t>%</a:t>
              </a:r>
              <a:r>
                <a:rPr lang="en-US" sz="2000" dirty="0" smtClean="0">
                  <a:latin typeface="Courier New" charset="0"/>
                </a:rPr>
                <a:t>xmm1</a:t>
              </a:r>
              <a:endParaRPr lang="en-US" sz="2000" dirty="0">
                <a:latin typeface="Courier New" charset="0"/>
              </a:endParaRPr>
            </a:p>
          </p:txBody>
        </p:sp>
      </p:grpSp>
      <p:grpSp>
        <p:nvGrpSpPr>
          <p:cNvPr id="40965" name="Group 194"/>
          <p:cNvGrpSpPr>
            <a:grpSpLocks/>
          </p:cNvGrpSpPr>
          <p:nvPr/>
        </p:nvGrpSpPr>
        <p:grpSpPr bwMode="auto">
          <a:xfrm>
            <a:off x="228600" y="2780928"/>
            <a:ext cx="8880475" cy="1889125"/>
            <a:chOff x="144" y="432"/>
            <a:chExt cx="5594" cy="1190"/>
          </a:xfrm>
        </p:grpSpPr>
        <p:grpSp>
          <p:nvGrpSpPr>
            <p:cNvPr id="41017" name="Group 195"/>
            <p:cNvGrpSpPr>
              <a:grpSpLocks/>
            </p:cNvGrpSpPr>
            <p:nvPr/>
          </p:nvGrpSpPr>
          <p:grpSpPr bwMode="auto">
            <a:xfrm>
              <a:off x="144" y="672"/>
              <a:ext cx="4608" cy="192"/>
              <a:chOff x="384" y="2564"/>
              <a:chExt cx="4608" cy="192"/>
            </a:xfrm>
          </p:grpSpPr>
          <p:grpSp>
            <p:nvGrpSpPr>
              <p:cNvPr id="41063" name="Group 196"/>
              <p:cNvGrpSpPr>
                <a:grpSpLocks/>
              </p:cNvGrpSpPr>
              <p:nvPr/>
            </p:nvGrpSpPr>
            <p:grpSpPr bwMode="auto">
              <a:xfrm>
                <a:off x="384" y="2564"/>
                <a:ext cx="4608" cy="192"/>
                <a:chOff x="768" y="864"/>
                <a:chExt cx="4608" cy="192"/>
              </a:xfrm>
            </p:grpSpPr>
            <p:sp>
              <p:nvSpPr>
                <p:cNvPr id="41068" name="Rectangle 197"/>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69" name="Rectangle 198"/>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0" name="Rectangle 199"/>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1" name="Rectangle 200"/>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2" name="Rectangle 201"/>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3" name="Rectangle 202"/>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4" name="Rectangle 203"/>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5" name="Rectangle 204"/>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6" name="Rectangle 205"/>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7" name="Rectangle 206"/>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8" name="Rectangle 207"/>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79" name="Rectangle 208"/>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80" name="Rectangle 209"/>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81" name="Rectangle 210"/>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82" name="Rectangle 211"/>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83" name="Rectangle 212"/>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1064" name="Rectangle 213"/>
              <p:cNvSpPr>
                <a:spLocks noChangeArrowheads="1"/>
              </p:cNvSpPr>
              <p:nvPr/>
            </p:nvSpPr>
            <p:spPr bwMode="auto">
              <a:xfrm>
                <a:off x="384"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5" name="Rectangle 214"/>
              <p:cNvSpPr>
                <a:spLocks noChangeArrowheads="1"/>
              </p:cNvSpPr>
              <p:nvPr/>
            </p:nvSpPr>
            <p:spPr bwMode="auto">
              <a:xfrm>
                <a:off x="1536"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6" name="Rectangle 215"/>
              <p:cNvSpPr>
                <a:spLocks noChangeArrowheads="1"/>
              </p:cNvSpPr>
              <p:nvPr/>
            </p:nvSpPr>
            <p:spPr bwMode="auto">
              <a:xfrm>
                <a:off x="2688"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7" name="Rectangle 216"/>
              <p:cNvSpPr>
                <a:spLocks noChangeArrowheads="1"/>
              </p:cNvSpPr>
              <p:nvPr/>
            </p:nvSpPr>
            <p:spPr bwMode="auto">
              <a:xfrm>
                <a:off x="3840"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8" name="Group 217"/>
            <p:cNvGrpSpPr>
              <a:grpSpLocks/>
            </p:cNvGrpSpPr>
            <p:nvPr/>
          </p:nvGrpSpPr>
          <p:grpSpPr bwMode="auto">
            <a:xfrm>
              <a:off x="144" y="1392"/>
              <a:ext cx="4608" cy="192"/>
              <a:chOff x="384" y="2564"/>
              <a:chExt cx="4608" cy="192"/>
            </a:xfrm>
          </p:grpSpPr>
          <p:grpSp>
            <p:nvGrpSpPr>
              <p:cNvPr id="41042" name="Group 218"/>
              <p:cNvGrpSpPr>
                <a:grpSpLocks/>
              </p:cNvGrpSpPr>
              <p:nvPr/>
            </p:nvGrpSpPr>
            <p:grpSpPr bwMode="auto">
              <a:xfrm>
                <a:off x="384" y="2564"/>
                <a:ext cx="4608" cy="192"/>
                <a:chOff x="768" y="864"/>
                <a:chExt cx="4608" cy="192"/>
              </a:xfrm>
            </p:grpSpPr>
            <p:sp>
              <p:nvSpPr>
                <p:cNvPr id="41047" name="Rectangle 219"/>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48" name="Rectangle 220"/>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49" name="Rectangle 221"/>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0" name="Rectangle 222"/>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1" name="Rectangle 223"/>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2" name="Rectangle 224"/>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3" name="Rectangle 225"/>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4" name="Rectangle 226"/>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5" name="Rectangle 227"/>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6" name="Rectangle 228"/>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7" name="Rectangle 229"/>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8" name="Rectangle 230"/>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59" name="Rectangle 231"/>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60" name="Rectangle 232"/>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61" name="Rectangle 233"/>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62" name="Rectangle 234"/>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1043" name="Rectangle 235"/>
              <p:cNvSpPr>
                <a:spLocks noChangeArrowheads="1"/>
              </p:cNvSpPr>
              <p:nvPr/>
            </p:nvSpPr>
            <p:spPr bwMode="auto">
              <a:xfrm>
                <a:off x="384"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4" name="Rectangle 236"/>
              <p:cNvSpPr>
                <a:spLocks noChangeArrowheads="1"/>
              </p:cNvSpPr>
              <p:nvPr/>
            </p:nvSpPr>
            <p:spPr bwMode="auto">
              <a:xfrm>
                <a:off x="1536"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5" name="Rectangle 237"/>
              <p:cNvSpPr>
                <a:spLocks noChangeArrowheads="1"/>
              </p:cNvSpPr>
              <p:nvPr/>
            </p:nvSpPr>
            <p:spPr bwMode="auto">
              <a:xfrm>
                <a:off x="2688"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6" name="Rectangle 238"/>
              <p:cNvSpPr>
                <a:spLocks noChangeArrowheads="1"/>
              </p:cNvSpPr>
              <p:nvPr/>
            </p:nvSpPr>
            <p:spPr bwMode="auto">
              <a:xfrm>
                <a:off x="3840" y="2564"/>
                <a:ext cx="1152" cy="192"/>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9" name="Group 239"/>
            <p:cNvGrpSpPr>
              <a:grpSpLocks/>
            </p:cNvGrpSpPr>
            <p:nvPr/>
          </p:nvGrpSpPr>
          <p:grpSpPr bwMode="auto">
            <a:xfrm>
              <a:off x="528" y="864"/>
              <a:ext cx="432" cy="528"/>
              <a:chOff x="720" y="864"/>
              <a:chExt cx="432" cy="528"/>
            </a:xfrm>
          </p:grpSpPr>
          <p:sp>
            <p:nvSpPr>
              <p:cNvPr id="41038"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1039"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0"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1"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0" name="Group 244"/>
            <p:cNvGrpSpPr>
              <a:grpSpLocks/>
            </p:cNvGrpSpPr>
            <p:nvPr/>
          </p:nvGrpSpPr>
          <p:grpSpPr bwMode="auto">
            <a:xfrm>
              <a:off x="1680" y="864"/>
              <a:ext cx="432" cy="528"/>
              <a:chOff x="720" y="864"/>
              <a:chExt cx="432" cy="528"/>
            </a:xfrm>
          </p:grpSpPr>
          <p:sp>
            <p:nvSpPr>
              <p:cNvPr id="41034" name="Oval 24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1035" name="Line 24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6" name="Line 24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7" name="Line 24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1" name="Group 249"/>
            <p:cNvGrpSpPr>
              <a:grpSpLocks/>
            </p:cNvGrpSpPr>
            <p:nvPr/>
          </p:nvGrpSpPr>
          <p:grpSpPr bwMode="auto">
            <a:xfrm>
              <a:off x="2832" y="864"/>
              <a:ext cx="432" cy="528"/>
              <a:chOff x="720" y="864"/>
              <a:chExt cx="432" cy="528"/>
            </a:xfrm>
          </p:grpSpPr>
          <p:sp>
            <p:nvSpPr>
              <p:cNvPr id="41030" name="Oval 25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1031" name="Line 25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2" name="Line 25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3" name="Line 25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2" name="Group 254"/>
            <p:cNvGrpSpPr>
              <a:grpSpLocks/>
            </p:cNvGrpSpPr>
            <p:nvPr/>
          </p:nvGrpSpPr>
          <p:grpSpPr bwMode="auto">
            <a:xfrm>
              <a:off x="3984" y="864"/>
              <a:ext cx="432" cy="528"/>
              <a:chOff x="720" y="864"/>
              <a:chExt cx="432" cy="528"/>
            </a:xfrm>
          </p:grpSpPr>
          <p:sp>
            <p:nvSpPr>
              <p:cNvPr id="41026" name="Oval 25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1027" name="Line 25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8" name="Line 25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9" name="Line 25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23" name="Text Box 259"/>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%xmm0</a:t>
              </a:r>
            </a:p>
          </p:txBody>
        </p:sp>
        <p:sp>
          <p:nvSpPr>
            <p:cNvPr id="41024" name="Text Box 260"/>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%xmm1</a:t>
              </a:r>
            </a:p>
          </p:txBody>
        </p:sp>
        <p:sp>
          <p:nvSpPr>
            <p:cNvPr id="41025" name="Text Box 261"/>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err="1">
                  <a:latin typeface="Courier New" charset="0"/>
                </a:rPr>
                <a:t>addps</a:t>
              </a:r>
              <a:r>
                <a:rPr lang="en-US" sz="2000" dirty="0">
                  <a:latin typeface="Courier New" charset="0"/>
                </a:rPr>
                <a:t> %xmm0,%xmm1</a:t>
              </a:r>
            </a:p>
          </p:txBody>
        </p:sp>
      </p:grpSp>
      <p:grpSp>
        <p:nvGrpSpPr>
          <p:cNvPr id="3" name="Group 2"/>
          <p:cNvGrpSpPr/>
          <p:nvPr/>
        </p:nvGrpSpPr>
        <p:grpSpPr>
          <a:xfrm>
            <a:off x="228600" y="4924191"/>
            <a:ext cx="8881060" cy="1889185"/>
            <a:chOff x="228600" y="4924191"/>
            <a:chExt cx="8881060" cy="1889185"/>
          </a:xfrm>
        </p:grpSpPr>
        <p:grpSp>
          <p:nvGrpSpPr>
            <p:cNvPr id="40966" name="Group 264"/>
            <p:cNvGrpSpPr>
              <a:grpSpLocks/>
            </p:cNvGrpSpPr>
            <p:nvPr/>
          </p:nvGrpSpPr>
          <p:grpSpPr bwMode="auto">
            <a:xfrm>
              <a:off x="228600" y="5305191"/>
              <a:ext cx="7315200" cy="304800"/>
              <a:chOff x="768" y="864"/>
              <a:chExt cx="4608" cy="192"/>
            </a:xfrm>
          </p:grpSpPr>
          <p:sp>
            <p:nvSpPr>
              <p:cNvPr id="41001" name="Rectangle 265"/>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2" name="Rectangle 266"/>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3" name="Rectangle 267"/>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4" name="Rectangle 268"/>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5" name="Rectangle 269"/>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6" name="Rectangle 270"/>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7" name="Rectangle 271"/>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8" name="Rectangle 272"/>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9" name="Rectangle 273"/>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0" name="Rectangle 274"/>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1" name="Rectangle 275"/>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2" name="Rectangle 276"/>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3" name="Rectangle 277"/>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4" name="Rectangle 278"/>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5" name="Rectangle 279"/>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16" name="Rectangle 280"/>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0967" name="Rectangle 281"/>
            <p:cNvSpPr>
              <a:spLocks noChangeArrowheads="1"/>
            </p:cNvSpPr>
            <p:nvPr/>
          </p:nvSpPr>
          <p:spPr bwMode="auto">
            <a:xfrm>
              <a:off x="228600" y="5305191"/>
              <a:ext cx="36576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69" name="Group 286"/>
            <p:cNvGrpSpPr>
              <a:grpSpLocks/>
            </p:cNvGrpSpPr>
            <p:nvPr/>
          </p:nvGrpSpPr>
          <p:grpSpPr bwMode="auto">
            <a:xfrm>
              <a:off x="228600" y="6448191"/>
              <a:ext cx="7315200" cy="304800"/>
              <a:chOff x="768" y="864"/>
              <a:chExt cx="4608" cy="192"/>
            </a:xfrm>
          </p:grpSpPr>
          <p:sp>
            <p:nvSpPr>
              <p:cNvPr id="40985" name="Rectangle 287"/>
              <p:cNvSpPr>
                <a:spLocks noChangeArrowheads="1"/>
              </p:cNvSpPr>
              <p:nvPr/>
            </p:nvSpPr>
            <p:spPr bwMode="auto">
              <a:xfrm>
                <a:off x="76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86" name="Rectangle 288"/>
              <p:cNvSpPr>
                <a:spLocks noChangeArrowheads="1"/>
              </p:cNvSpPr>
              <p:nvPr/>
            </p:nvSpPr>
            <p:spPr bwMode="auto">
              <a:xfrm>
                <a:off x="105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87" name="Rectangle 289"/>
              <p:cNvSpPr>
                <a:spLocks noChangeArrowheads="1"/>
              </p:cNvSpPr>
              <p:nvPr/>
            </p:nvSpPr>
            <p:spPr bwMode="auto">
              <a:xfrm>
                <a:off x="134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88" name="Rectangle 290"/>
              <p:cNvSpPr>
                <a:spLocks noChangeArrowheads="1"/>
              </p:cNvSpPr>
              <p:nvPr/>
            </p:nvSpPr>
            <p:spPr bwMode="auto">
              <a:xfrm>
                <a:off x="163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89" name="Rectangle 291"/>
              <p:cNvSpPr>
                <a:spLocks noChangeArrowheads="1"/>
              </p:cNvSpPr>
              <p:nvPr/>
            </p:nvSpPr>
            <p:spPr bwMode="auto">
              <a:xfrm>
                <a:off x="192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0" name="Rectangle 292"/>
              <p:cNvSpPr>
                <a:spLocks noChangeArrowheads="1"/>
              </p:cNvSpPr>
              <p:nvPr/>
            </p:nvSpPr>
            <p:spPr bwMode="auto">
              <a:xfrm>
                <a:off x="220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1" name="Rectangle 293"/>
              <p:cNvSpPr>
                <a:spLocks noChangeArrowheads="1"/>
              </p:cNvSpPr>
              <p:nvPr/>
            </p:nvSpPr>
            <p:spPr bwMode="auto">
              <a:xfrm>
                <a:off x="249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2" name="Rectangle 294"/>
              <p:cNvSpPr>
                <a:spLocks noChangeArrowheads="1"/>
              </p:cNvSpPr>
              <p:nvPr/>
            </p:nvSpPr>
            <p:spPr bwMode="auto">
              <a:xfrm>
                <a:off x="278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3" name="Rectangle 295"/>
              <p:cNvSpPr>
                <a:spLocks noChangeArrowheads="1"/>
              </p:cNvSpPr>
              <p:nvPr/>
            </p:nvSpPr>
            <p:spPr bwMode="auto">
              <a:xfrm>
                <a:off x="307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4" name="Rectangle 296"/>
              <p:cNvSpPr>
                <a:spLocks noChangeArrowheads="1"/>
              </p:cNvSpPr>
              <p:nvPr/>
            </p:nvSpPr>
            <p:spPr bwMode="auto">
              <a:xfrm>
                <a:off x="336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5" name="Rectangle 297"/>
              <p:cNvSpPr>
                <a:spLocks noChangeArrowheads="1"/>
              </p:cNvSpPr>
              <p:nvPr/>
            </p:nvSpPr>
            <p:spPr bwMode="auto">
              <a:xfrm>
                <a:off x="364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6" name="Rectangle 298"/>
              <p:cNvSpPr>
                <a:spLocks noChangeArrowheads="1"/>
              </p:cNvSpPr>
              <p:nvPr/>
            </p:nvSpPr>
            <p:spPr bwMode="auto">
              <a:xfrm>
                <a:off x="3936"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7" name="Rectangle 299"/>
              <p:cNvSpPr>
                <a:spLocks noChangeArrowheads="1"/>
              </p:cNvSpPr>
              <p:nvPr/>
            </p:nvSpPr>
            <p:spPr bwMode="auto">
              <a:xfrm>
                <a:off x="4224"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8" name="Rectangle 300"/>
              <p:cNvSpPr>
                <a:spLocks noChangeArrowheads="1"/>
              </p:cNvSpPr>
              <p:nvPr/>
            </p:nvSpPr>
            <p:spPr bwMode="auto">
              <a:xfrm>
                <a:off x="4512"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0999" name="Rectangle 301"/>
              <p:cNvSpPr>
                <a:spLocks noChangeArrowheads="1"/>
              </p:cNvSpPr>
              <p:nvPr/>
            </p:nvSpPr>
            <p:spPr bwMode="auto">
              <a:xfrm>
                <a:off x="4800"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sp>
            <p:nvSpPr>
              <p:cNvPr id="41000" name="Rectangle 302"/>
              <p:cNvSpPr>
                <a:spLocks noChangeArrowheads="1"/>
              </p:cNvSpPr>
              <p:nvPr/>
            </p:nvSpPr>
            <p:spPr bwMode="auto">
              <a:xfrm>
                <a:off x="5088" y="864"/>
                <a:ext cx="288" cy="192"/>
              </a:xfrm>
              <a:prstGeom prst="rect">
                <a:avLst/>
              </a:prstGeom>
              <a:solidFill>
                <a:srgbClr val="CCECFF"/>
              </a:solidFill>
              <a:ln w="6350">
                <a:solidFill>
                  <a:schemeClr val="tx2"/>
                </a:solidFill>
                <a:miter lim="800000"/>
                <a:headEnd/>
                <a:tailEnd type="none" w="sm" len="sm"/>
              </a:ln>
            </p:spPr>
            <p:txBody>
              <a:bodyPr wrap="none" lIns="45720" rIns="45720" anchor="ctr">
                <a:spAutoFit/>
              </a:bodyPr>
              <a:lstStyle/>
              <a:p>
                <a:endParaRPr lang="en-US"/>
              </a:p>
            </p:txBody>
          </p:sp>
        </p:grpSp>
        <p:sp>
          <p:nvSpPr>
            <p:cNvPr id="40970" name="Rectangle 303"/>
            <p:cNvSpPr>
              <a:spLocks noChangeArrowheads="1"/>
            </p:cNvSpPr>
            <p:nvPr/>
          </p:nvSpPr>
          <p:spPr bwMode="auto">
            <a:xfrm>
              <a:off x="228600" y="6448191"/>
              <a:ext cx="3657600" cy="304800"/>
            </a:xfrm>
            <a:prstGeom prst="rect">
              <a:avLst/>
            </a:prstGeom>
            <a:noFill/>
            <a:ln w="28575">
              <a:solidFill>
                <a:schemeClr val="tx2"/>
              </a:solidFill>
              <a:miter lim="800000"/>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72" name="Group 335"/>
            <p:cNvGrpSpPr>
              <a:grpSpLocks/>
            </p:cNvGrpSpPr>
            <p:nvPr/>
          </p:nvGrpSpPr>
          <p:grpSpPr bwMode="auto">
            <a:xfrm>
              <a:off x="1752600" y="5609991"/>
              <a:ext cx="685800" cy="838200"/>
              <a:chOff x="528" y="3408"/>
              <a:chExt cx="432" cy="528"/>
            </a:xfrm>
          </p:grpSpPr>
          <p:sp>
            <p:nvSpPr>
              <p:cNvPr id="40981" name="Oval 308"/>
              <p:cNvSpPr>
                <a:spLocks noChangeArrowheads="1"/>
              </p:cNvSpPr>
              <p:nvPr/>
            </p:nvSpPr>
            <p:spPr bwMode="auto">
              <a:xfrm>
                <a:off x="624" y="3552"/>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40982" name="Line 309"/>
              <p:cNvSpPr>
                <a:spLocks noChangeShapeType="1"/>
              </p:cNvSpPr>
              <p:nvPr/>
            </p:nvSpPr>
            <p:spPr bwMode="auto">
              <a:xfrm>
                <a:off x="528" y="3408"/>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3" name="Line 310"/>
              <p:cNvSpPr>
                <a:spLocks noChangeShapeType="1"/>
              </p:cNvSpPr>
              <p:nvPr/>
            </p:nvSpPr>
            <p:spPr bwMode="auto">
              <a:xfrm flipV="1">
                <a:off x="528" y="3744"/>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4" name="Line 311"/>
              <p:cNvSpPr>
                <a:spLocks noChangeShapeType="1"/>
              </p:cNvSpPr>
              <p:nvPr/>
            </p:nvSpPr>
            <p:spPr bwMode="auto">
              <a:xfrm rot="5400000" flipV="1">
                <a:off x="792" y="3768"/>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0974" name="Text Box 327"/>
            <p:cNvSpPr txBox="1">
              <a:spLocks noChangeArrowheads="1"/>
            </p:cNvSpPr>
            <p:nvPr/>
          </p:nvSpPr>
          <p:spPr bwMode="auto">
            <a:xfrm>
              <a:off x="7650163" y="5306779"/>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%xmm0</a:t>
              </a:r>
            </a:p>
          </p:txBody>
        </p:sp>
        <p:sp>
          <p:nvSpPr>
            <p:cNvPr id="40975" name="Text Box 328"/>
            <p:cNvSpPr txBox="1">
              <a:spLocks noChangeArrowheads="1"/>
            </p:cNvSpPr>
            <p:nvPr/>
          </p:nvSpPr>
          <p:spPr bwMode="auto">
            <a:xfrm>
              <a:off x="7683500" y="6413266"/>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a:latin typeface="Courier New" charset="0"/>
                </a:rPr>
                <a:t>%xmm1</a:t>
              </a:r>
            </a:p>
          </p:txBody>
        </p:sp>
        <p:sp>
          <p:nvSpPr>
            <p:cNvPr id="40976" name="Text Box 329"/>
            <p:cNvSpPr txBox="1">
              <a:spLocks noChangeArrowheads="1"/>
            </p:cNvSpPr>
            <p:nvPr/>
          </p:nvSpPr>
          <p:spPr bwMode="auto">
            <a:xfrm>
              <a:off x="6400800" y="4924191"/>
              <a:ext cx="27088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sz="2000" dirty="0" err="1" smtClean="0">
                  <a:latin typeface="Courier New" charset="0"/>
                </a:rPr>
                <a:t>addsd</a:t>
              </a:r>
              <a:r>
                <a:rPr lang="en-US" sz="2000" dirty="0" smtClean="0">
                  <a:latin typeface="Courier New" charset="0"/>
                </a:rPr>
                <a:t> </a:t>
              </a:r>
              <a:r>
                <a:rPr lang="en-US" sz="2000" dirty="0">
                  <a:latin typeface="Courier New" charset="0"/>
                </a:rPr>
                <a:t>%xmm0,%xmm1</a:t>
              </a:r>
            </a:p>
          </p:txBody>
        </p:sp>
      </p:grpSp>
    </p:spTree>
    <p:extLst>
      <p:ext uri="{BB962C8B-B14F-4D97-AF65-F5344CB8AC3E}">
        <p14:creationId xmlns:p14="http://schemas.microsoft.com/office/powerpoint/2010/main" val="19035240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33400" y="533400"/>
            <a:ext cx="6413500" cy="573088"/>
          </a:xfrm>
        </p:spPr>
        <p:txBody>
          <a:bodyPr/>
          <a:lstStyle/>
          <a:p>
            <a:pPr eaLnBrk="1" hangingPunct="1"/>
            <a:r>
              <a:rPr lang="en-US" smtClean="0"/>
              <a:t>Vulnerable Buffer Code</a:t>
            </a:r>
          </a:p>
        </p:txBody>
      </p:sp>
      <p:sp>
        <p:nvSpPr>
          <p:cNvPr id="23555" name="Rectangle 3"/>
          <p:cNvSpPr>
            <a:spLocks noChangeArrowheads="1"/>
          </p:cNvSpPr>
          <p:nvPr/>
        </p:nvSpPr>
        <p:spPr bwMode="auto">
          <a:xfrm>
            <a:off x="609600" y="3124200"/>
            <a:ext cx="3657600" cy="758669"/>
          </a:xfrm>
          <a:prstGeom prst="rect">
            <a:avLst/>
          </a:prstGeom>
          <a:solidFill>
            <a:srgbClr val="F6F5BD"/>
          </a:solidFill>
          <a:ln w="12700">
            <a:solidFill>
              <a:schemeClr val="tx1"/>
            </a:solidFill>
            <a:miter lim="800000"/>
            <a:headEnd/>
            <a:tailEnd/>
          </a:ln>
        </p:spPr>
        <p:txBody>
          <a:bodyPr lIns="90487" tIns="44450" rIns="90487" bIns="44450">
            <a:spAutoFit/>
          </a:bodyPr>
          <a:lstStyle/>
          <a:p>
            <a:pPr algn="l">
              <a:tabLst>
                <a:tab pos="457200" algn="l"/>
                <a:tab pos="1485900" algn="l"/>
              </a:tabLst>
            </a:pPr>
            <a:r>
              <a:rPr lang="en-US" sz="1600" dirty="0" smtClean="0">
                <a:solidFill>
                  <a:srgbClr val="000066"/>
                </a:solidFill>
                <a:latin typeface="Courier New" pitchFamily="49" charset="0"/>
                <a:ea typeface="MS Mincho" pitchFamily="49" charset="-128"/>
              </a:rPr>
              <a:t>void </a:t>
            </a:r>
            <a:r>
              <a:rPr lang="en-US" sz="1600" dirty="0" err="1" smtClean="0">
                <a:solidFill>
                  <a:srgbClr val="000066"/>
                </a:solidFill>
                <a:latin typeface="Courier New" pitchFamily="49" charset="0"/>
                <a:ea typeface="MS Mincho" pitchFamily="49" charset="-128"/>
              </a:rPr>
              <a:t>call_echo</a:t>
            </a:r>
            <a:r>
              <a:rPr lang="en-US" sz="1600" dirty="0" smtClean="0">
                <a:solidFill>
                  <a:srgbClr val="000066"/>
                </a:solidFill>
                <a:latin typeface="Courier New" pitchFamily="49" charset="0"/>
                <a:ea typeface="MS Mincho" pitchFamily="49" charset="-128"/>
              </a:rPr>
              <a:t>() {</a:t>
            </a:r>
          </a:p>
          <a:p>
            <a:pPr algn="l">
              <a:tabLst>
                <a:tab pos="457200" algn="l"/>
                <a:tab pos="1485900" algn="l"/>
              </a:tabLst>
            </a:pPr>
            <a:r>
              <a:rPr lang="en-US" sz="1600" dirty="0" smtClean="0">
                <a:solidFill>
                  <a:srgbClr val="000066"/>
                </a:solidFill>
                <a:latin typeface="Courier New" pitchFamily="49" charset="0"/>
                <a:ea typeface="MS Mincho" pitchFamily="49" charset="-128"/>
              </a:rPr>
              <a:t>    echo();</a:t>
            </a:r>
          </a:p>
          <a:p>
            <a:pPr algn="l">
              <a:tabLst>
                <a:tab pos="457200" algn="l"/>
                <a:tab pos="1485900" algn="l"/>
              </a:tabLst>
            </a:pPr>
            <a:r>
              <a:rPr lang="en-US" sz="1600" dirty="0" smtClean="0">
                <a:solidFill>
                  <a:srgbClr val="000066"/>
                </a:solidFill>
                <a:latin typeface="Courier New" pitchFamily="49" charset="0"/>
                <a:ea typeface="MS Mincho" pitchFamily="49" charset="-128"/>
              </a:rPr>
              <a:t>}</a:t>
            </a:r>
            <a:endParaRPr lang="en-US" sz="1600" dirty="0">
              <a:solidFill>
                <a:srgbClr val="000066"/>
              </a:solidFill>
              <a:latin typeface="Courier New" pitchFamily="49" charset="0"/>
              <a:ea typeface="MS Mincho" pitchFamily="49" charset="-128"/>
            </a:endParaRPr>
          </a:p>
        </p:txBody>
      </p:sp>
      <p:sp>
        <p:nvSpPr>
          <p:cNvPr id="23556" name="Rectangle 4"/>
          <p:cNvSpPr>
            <a:spLocks noChangeArrowheads="1"/>
          </p:cNvSpPr>
          <p:nvPr/>
        </p:nvSpPr>
        <p:spPr bwMode="auto">
          <a:xfrm>
            <a:off x="609600" y="1219200"/>
            <a:ext cx="5029200" cy="1645066"/>
          </a:xfrm>
          <a:prstGeom prst="rect">
            <a:avLst/>
          </a:prstGeom>
          <a:solidFill>
            <a:srgbClr val="F6F5BD"/>
          </a:solidFill>
          <a:ln w="12700">
            <a:solidFill>
              <a:schemeClr val="tx1"/>
            </a:solidFill>
            <a:miter lim="800000"/>
            <a:headEnd/>
            <a:tailEnd/>
          </a:ln>
        </p:spPr>
        <p:txBody>
          <a:bodyPr lIns="90487" tIns="44450" rIns="90487" bIns="44450">
            <a:spAutoFit/>
          </a:bodyPr>
          <a:lstStyle/>
          <a:p>
            <a:pPr algn="l">
              <a:tabLst>
                <a:tab pos="457200" algn="l"/>
                <a:tab pos="1485900" algn="l"/>
              </a:tabLst>
            </a:pPr>
            <a:r>
              <a:rPr lang="en-US" sz="1600" dirty="0">
                <a:solidFill>
                  <a:srgbClr val="000066"/>
                </a:solidFill>
                <a:latin typeface="Courier New" pitchFamily="49" charset="0"/>
                <a:ea typeface="MS Mincho" pitchFamily="49" charset="-128"/>
              </a:rPr>
              <a:t>/* Echo Line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void 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 Way too small!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gets(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puts(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5" name="Rectangle 3"/>
          <p:cNvSpPr>
            <a:spLocks noChangeArrowheads="1"/>
          </p:cNvSpPr>
          <p:nvPr/>
        </p:nvSpPr>
        <p:spPr bwMode="auto">
          <a:xfrm>
            <a:off x="3352800" y="4133850"/>
            <a:ext cx="5257800" cy="75866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Lst>
              <a:defRPr/>
            </a:pPr>
            <a:r>
              <a:rPr lang="en-US" sz="1600" dirty="0" err="1">
                <a:solidFill>
                  <a:srgbClr val="000066"/>
                </a:solidFill>
                <a:latin typeface="Courier New" pitchFamily="49" charset="0"/>
                <a:ea typeface="MS Mincho" pitchFamily="49" charset="-128"/>
              </a:rPr>
              <a:t>unix</a:t>
            </a:r>
            <a:r>
              <a:rPr lang="en-US" sz="1600" dirty="0">
                <a:solidFill>
                  <a:srgbClr val="000066"/>
                </a:solidFill>
                <a:latin typeface="Courier New" pitchFamily="49" charset="0"/>
                <a:ea typeface="MS Mincho" pitchFamily="49" charset="-128"/>
              </a:rPr>
              <a:t>&gt;</a:t>
            </a:r>
            <a:r>
              <a:rPr lang="en-US" sz="1600" i="1" dirty="0">
                <a:solidFill>
                  <a:srgbClr val="000066"/>
                </a:solidFill>
                <a:latin typeface="Courier New" pitchFamily="49" charset="0"/>
                <a:ea typeface="MS Mincho" pitchFamily="49" charset="-128"/>
              </a:rPr>
              <a:t>./</a:t>
            </a:r>
            <a:r>
              <a:rPr lang="en-US" sz="1600" i="1" dirty="0" err="1" smtClean="0">
                <a:solidFill>
                  <a:srgbClr val="000066"/>
                </a:solidFill>
                <a:latin typeface="Courier New" pitchFamily="49" charset="0"/>
                <a:ea typeface="MS Mincho" pitchFamily="49" charset="-128"/>
              </a:rPr>
              <a:t>bufdemo-nsp</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Type a string</a:t>
            </a:r>
            <a:r>
              <a:rPr lang="en-US" sz="1600" dirty="0" smtClean="0">
                <a:solidFill>
                  <a:srgbClr val="000066"/>
                </a:solidFill>
                <a:latin typeface="Courier New" pitchFamily="49" charset="0"/>
                <a:ea typeface="MS Mincho" pitchFamily="49" charset="-128"/>
              </a:rPr>
              <a:t>:</a:t>
            </a:r>
            <a:r>
              <a:rPr lang="en-US" sz="1600" i="1" dirty="0" smtClean="0">
                <a:solidFill>
                  <a:srgbClr val="000066"/>
                </a:solidFill>
                <a:latin typeface="Courier New" pitchFamily="49" charset="0"/>
                <a:ea typeface="MS Mincho" pitchFamily="49" charset="-128"/>
              </a:rPr>
              <a:t>012345678901234567890123</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012345678901234567890123</a:t>
            </a:r>
          </a:p>
        </p:txBody>
      </p:sp>
      <p:sp>
        <p:nvSpPr>
          <p:cNvPr id="6" name="Rectangle 4"/>
          <p:cNvSpPr>
            <a:spLocks noChangeArrowheads="1"/>
          </p:cNvSpPr>
          <p:nvPr/>
        </p:nvSpPr>
        <p:spPr bwMode="auto">
          <a:xfrm>
            <a:off x="3352800" y="5267325"/>
            <a:ext cx="5257800" cy="75866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Lst>
              <a:defRPr/>
            </a:pPr>
            <a:r>
              <a:rPr lang="en-US" sz="1600" dirty="0" err="1">
                <a:solidFill>
                  <a:srgbClr val="000066"/>
                </a:solidFill>
                <a:latin typeface="Courier New" pitchFamily="49" charset="0"/>
                <a:ea typeface="MS Mincho" pitchFamily="49" charset="-128"/>
              </a:rPr>
              <a:t>unix</a:t>
            </a:r>
            <a:r>
              <a:rPr lang="en-US" sz="1600" dirty="0">
                <a:solidFill>
                  <a:srgbClr val="000066"/>
                </a:solidFill>
                <a:latin typeface="Courier New" pitchFamily="49" charset="0"/>
                <a:ea typeface="MS Mincho" pitchFamily="49" charset="-128"/>
              </a:rPr>
              <a:t>&gt;./</a:t>
            </a:r>
            <a:r>
              <a:rPr lang="en-US" sz="1600" dirty="0" err="1" smtClean="0">
                <a:solidFill>
                  <a:srgbClr val="000066"/>
                </a:solidFill>
                <a:latin typeface="Courier New" pitchFamily="49" charset="0"/>
                <a:ea typeface="MS Mincho" pitchFamily="49" charset="-128"/>
              </a:rPr>
              <a:t>bufdemo-nsp</a:t>
            </a:r>
            <a:endParaRPr lang="en-US" sz="1600"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Type a string</a:t>
            </a:r>
            <a:r>
              <a:rPr lang="en-US" sz="1600" dirty="0" smtClean="0">
                <a:solidFill>
                  <a:srgbClr val="000066"/>
                </a:solidFill>
                <a:latin typeface="Courier New" pitchFamily="49" charset="0"/>
                <a:ea typeface="MS Mincho" pitchFamily="49" charset="-128"/>
              </a:rPr>
              <a:t>:</a:t>
            </a:r>
            <a:r>
              <a:rPr lang="en-US" sz="1600" i="1" dirty="0" smtClean="0">
                <a:solidFill>
                  <a:srgbClr val="000066"/>
                </a:solidFill>
                <a:latin typeface="Courier New" pitchFamily="49" charset="0"/>
                <a:ea typeface="MS Mincho" pitchFamily="49" charset="-128"/>
              </a:rPr>
              <a:t>0123456789012345678901234</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smtClean="0">
                <a:solidFill>
                  <a:srgbClr val="000066"/>
                </a:solidFill>
                <a:latin typeface="Courier New" pitchFamily="49" charset="0"/>
                <a:ea typeface="MS Mincho" pitchFamily="49" charset="-128"/>
              </a:rPr>
              <a:t>Segmentation </a:t>
            </a:r>
            <a:r>
              <a:rPr lang="en-US" sz="1600" dirty="0">
                <a:solidFill>
                  <a:srgbClr val="000066"/>
                </a:solidFill>
                <a:latin typeface="Courier New" pitchFamily="49" charset="0"/>
                <a:ea typeface="MS Mincho" pitchFamily="49" charset="-128"/>
              </a:rPr>
              <a:t>Fault</a:t>
            </a:r>
          </a:p>
        </p:txBody>
      </p:sp>
      <p:sp>
        <p:nvSpPr>
          <p:cNvPr id="2" name="TextBox 1"/>
          <p:cNvSpPr txBox="1"/>
          <p:nvPr/>
        </p:nvSpPr>
        <p:spPr>
          <a:xfrm>
            <a:off x="5867400" y="1948934"/>
            <a:ext cx="2936621" cy="830997"/>
          </a:xfrm>
          <a:prstGeom prst="rect">
            <a:avLst/>
          </a:prstGeom>
          <a:noFill/>
        </p:spPr>
        <p:txBody>
          <a:bodyPr wrap="none" rtlCol="0">
            <a:spAutoFit/>
          </a:bodyPr>
          <a:lstStyle/>
          <a:p>
            <a:pPr marL="342900" indent="-342900">
              <a:buFont typeface="Wingdings" charset="0"/>
              <a:buChar char="ç"/>
            </a:pPr>
            <a:r>
              <a:rPr lang="en-US" dirty="0" smtClean="0">
                <a:solidFill>
                  <a:srgbClr val="FF0000"/>
                </a:solidFill>
                <a:latin typeface="Calibri" pitchFamily="34" charset="0"/>
                <a:sym typeface="Wingdings"/>
              </a:rPr>
              <a:t>How big </a:t>
            </a:r>
          </a:p>
          <a:p>
            <a:r>
              <a:rPr lang="en-US" dirty="0">
                <a:solidFill>
                  <a:srgbClr val="FF0000"/>
                </a:solidFill>
                <a:latin typeface="Calibri" pitchFamily="34" charset="0"/>
                <a:sym typeface="Wingdings"/>
              </a:rPr>
              <a:t>	</a:t>
            </a:r>
            <a:r>
              <a:rPr lang="en-US" dirty="0" smtClean="0">
                <a:solidFill>
                  <a:srgbClr val="FF0000"/>
                </a:solidFill>
                <a:latin typeface="Calibri" pitchFamily="34" charset="0"/>
                <a:sym typeface="Wingdings"/>
              </a:rPr>
              <a:t>is big enough?</a:t>
            </a:r>
            <a:endParaRPr lang="en-US" dirty="0" smtClean="0">
              <a:solidFill>
                <a:srgbClr val="FF0000"/>
              </a:solidFill>
              <a:latin typeface="Calibri" pitchFamily="34" charset="0"/>
            </a:endParaRPr>
          </a:p>
        </p:txBody>
      </p:sp>
    </p:spTree>
    <p:extLst>
      <p:ext uri="{BB962C8B-B14F-4D97-AF65-F5344CB8AC3E}">
        <p14:creationId xmlns:p14="http://schemas.microsoft.com/office/powerpoint/2010/main" val="1046343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44500" y="417513"/>
            <a:ext cx="7099300" cy="573087"/>
          </a:xfrm>
        </p:spPr>
        <p:txBody>
          <a:bodyPr/>
          <a:lstStyle/>
          <a:p>
            <a:pPr eaLnBrk="1" hangingPunct="1"/>
            <a:r>
              <a:rPr lang="en-US" dirty="0" smtClean="0"/>
              <a:t>64-bit Buffer Overflow Disassembly</a:t>
            </a:r>
          </a:p>
        </p:txBody>
      </p:sp>
      <p:sp>
        <p:nvSpPr>
          <p:cNvPr id="448516" name="Rectangle 4"/>
          <p:cNvSpPr>
            <a:spLocks noChangeArrowheads="1"/>
          </p:cNvSpPr>
          <p:nvPr/>
        </p:nvSpPr>
        <p:spPr bwMode="auto">
          <a:xfrm>
            <a:off x="444500" y="1600200"/>
            <a:ext cx="8578850" cy="208877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 pos="3771900" algn="l"/>
                <a:tab pos="3943350" algn="l"/>
              </a:tabLst>
              <a:defRPr/>
            </a:pPr>
            <a:r>
              <a:rPr lang="en-US" dirty="0" smtClean="0">
                <a:solidFill>
                  <a:srgbClr val="000066"/>
                </a:solidFill>
                <a:latin typeface="Courier New" pitchFamily="49" charset="0"/>
                <a:ea typeface="MS Mincho" pitchFamily="49" charset="-128"/>
              </a:rPr>
              <a:t> </a:t>
            </a:r>
            <a:r>
              <a:rPr lang="en-US" dirty="0">
                <a:solidFill>
                  <a:srgbClr val="000066"/>
                </a:solidFill>
                <a:latin typeface="Courier New" pitchFamily="49" charset="0"/>
                <a:ea typeface="MS Mincho" pitchFamily="49" charset="-128"/>
              </a:rPr>
              <a:t>00000000004006cf &lt;echo&gt;:</a:t>
            </a: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4006cf:	48 83 </a:t>
            </a:r>
            <a:r>
              <a:rPr lang="en-US" dirty="0" err="1">
                <a:solidFill>
                  <a:srgbClr val="000066"/>
                </a:solidFill>
                <a:latin typeface="Courier New" pitchFamily="49" charset="0"/>
                <a:ea typeface="MS Mincho" pitchFamily="49" charset="-128"/>
              </a:rPr>
              <a:t>ec</a:t>
            </a:r>
            <a:r>
              <a:rPr lang="en-US" dirty="0">
                <a:solidFill>
                  <a:srgbClr val="000066"/>
                </a:solidFill>
                <a:latin typeface="Courier New" pitchFamily="49" charset="0"/>
                <a:ea typeface="MS Mincho" pitchFamily="49" charset="-128"/>
              </a:rPr>
              <a:t> 18          	sub    </a:t>
            </a:r>
            <a:r>
              <a:rPr lang="en-US" dirty="0">
                <a:solidFill>
                  <a:srgbClr val="FF0000"/>
                </a:solidFill>
                <a:latin typeface="Courier New" pitchFamily="49" charset="0"/>
                <a:ea typeface="MS Mincho" pitchFamily="49" charset="-128"/>
              </a:rPr>
              <a:t>$0x18</a:t>
            </a:r>
            <a:r>
              <a:rPr lang="en-US" dirty="0">
                <a:solidFill>
                  <a:srgbClr val="000066"/>
                </a:solidFill>
                <a:latin typeface="Courier New" pitchFamily="49" charset="0"/>
                <a:ea typeface="MS Mincho" pitchFamily="49" charset="-128"/>
              </a:rPr>
              <a:t>,%rsp</a:t>
            </a: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4006d3:	48 89 e7             	</a:t>
            </a:r>
            <a:r>
              <a:rPr lang="en-US" dirty="0" err="1">
                <a:solidFill>
                  <a:srgbClr val="000066"/>
                </a:solidFill>
                <a:latin typeface="Courier New" pitchFamily="49" charset="0"/>
                <a:ea typeface="MS Mincho" pitchFamily="49" charset="-128"/>
              </a:rPr>
              <a:t>mov</a:t>
            </a: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a:t>
            </a:r>
            <a:r>
              <a:rPr lang="en-US" dirty="0" err="1">
                <a:solidFill>
                  <a:srgbClr val="FF0000"/>
                </a:solidFill>
                <a:latin typeface="Courier New" pitchFamily="49" charset="0"/>
                <a:ea typeface="MS Mincho" pitchFamily="49" charset="-128"/>
              </a:rPr>
              <a:t>rsp</a:t>
            </a:r>
            <a:r>
              <a:rPr lang="en-US" dirty="0">
                <a:solidFill>
                  <a:srgbClr val="FF0000"/>
                </a:solidFill>
                <a:latin typeface="Courier New" pitchFamily="49" charset="0"/>
                <a:ea typeface="MS Mincho" pitchFamily="49" charset="-128"/>
              </a:rPr>
              <a:t>,%</a:t>
            </a:r>
            <a:r>
              <a:rPr lang="en-US" dirty="0" err="1">
                <a:solidFill>
                  <a:srgbClr val="FF0000"/>
                </a:solidFill>
                <a:latin typeface="Courier New" pitchFamily="49" charset="0"/>
                <a:ea typeface="MS Mincho" pitchFamily="49" charset="-128"/>
              </a:rPr>
              <a:t>rdi</a:t>
            </a:r>
            <a:endParaRPr lang="en-US" dirty="0">
              <a:solidFill>
                <a:srgbClr val="FF0000"/>
              </a:solidFill>
              <a:latin typeface="Courier New" pitchFamily="49" charset="0"/>
              <a:ea typeface="MS Mincho" pitchFamily="49" charset="-128"/>
            </a:endParaRP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4006d6:	e8 a5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callq</a:t>
            </a:r>
            <a:r>
              <a:rPr lang="en-US" dirty="0">
                <a:solidFill>
                  <a:srgbClr val="000066"/>
                </a:solidFill>
                <a:latin typeface="Courier New" pitchFamily="49" charset="0"/>
                <a:ea typeface="MS Mincho" pitchFamily="49" charset="-128"/>
              </a:rPr>
              <a:t>  400680 &lt;gets&gt;</a:t>
            </a: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4006db:	48 89 e7             	</a:t>
            </a:r>
            <a:r>
              <a:rPr lang="en-US" dirty="0" err="1">
                <a:solidFill>
                  <a:srgbClr val="000066"/>
                </a:solidFill>
                <a:latin typeface="Courier New" pitchFamily="49" charset="0"/>
                <a:ea typeface="MS Mincho" pitchFamily="49" charset="-128"/>
              </a:rPr>
              <a:t>mov</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rsp</a:t>
            </a:r>
            <a:r>
              <a:rPr lang="en-US" dirty="0">
                <a:solidFill>
                  <a:srgbClr val="000066"/>
                </a:solidFill>
                <a:latin typeface="Courier New" pitchFamily="49" charset="0"/>
                <a:ea typeface="MS Mincho" pitchFamily="49" charset="-128"/>
              </a:rPr>
              <a:t>,%</a:t>
            </a:r>
            <a:r>
              <a:rPr lang="en-US" dirty="0" err="1">
                <a:solidFill>
                  <a:srgbClr val="000066"/>
                </a:solidFill>
                <a:latin typeface="Courier New" pitchFamily="49" charset="0"/>
                <a:ea typeface="MS Mincho" pitchFamily="49" charset="-128"/>
              </a:rPr>
              <a:t>rdi</a:t>
            </a:r>
            <a:endParaRPr lang="en-US" dirty="0">
              <a:solidFill>
                <a:srgbClr val="000066"/>
              </a:solidFill>
              <a:latin typeface="Courier New" pitchFamily="49" charset="0"/>
              <a:ea typeface="MS Mincho" pitchFamily="49" charset="-128"/>
            </a:endParaRP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4006de:	e8 3d </a:t>
            </a:r>
            <a:r>
              <a:rPr lang="en-US" dirty="0" err="1">
                <a:solidFill>
                  <a:srgbClr val="000066"/>
                </a:solidFill>
                <a:latin typeface="Courier New" pitchFamily="49" charset="0"/>
                <a:ea typeface="MS Mincho" pitchFamily="49" charset="-128"/>
              </a:rPr>
              <a:t>fe</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callq</a:t>
            </a:r>
            <a:r>
              <a:rPr lang="en-US" dirty="0">
                <a:solidFill>
                  <a:srgbClr val="000066"/>
                </a:solidFill>
                <a:latin typeface="Courier New" pitchFamily="49" charset="0"/>
                <a:ea typeface="MS Mincho" pitchFamily="49" charset="-128"/>
              </a:rPr>
              <a:t>  400520 &lt;</a:t>
            </a:r>
            <a:r>
              <a:rPr lang="en-US" dirty="0" err="1">
                <a:solidFill>
                  <a:srgbClr val="000066"/>
                </a:solidFill>
                <a:latin typeface="Courier New" pitchFamily="49" charset="0"/>
                <a:ea typeface="MS Mincho" pitchFamily="49" charset="-128"/>
              </a:rPr>
              <a:t>puts@plt</a:t>
            </a:r>
            <a:r>
              <a:rPr lang="en-US" dirty="0">
                <a:solidFill>
                  <a:srgbClr val="000066"/>
                </a:solidFill>
                <a:latin typeface="Courier New" pitchFamily="49" charset="0"/>
                <a:ea typeface="MS Mincho" pitchFamily="49" charset="-128"/>
              </a:rPr>
              <a:t>&gt;</a:t>
            </a: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4006e3:	48 83 c4 18          	add    $0x18,%rsp</a:t>
            </a:r>
          </a:p>
          <a:p>
            <a:pPr algn="l">
              <a:tabLst>
                <a:tab pos="457200" algn="l"/>
                <a:tab pos="1485900" algn="l"/>
                <a:tab pos="3771900" algn="l"/>
                <a:tab pos="3943350" algn="l"/>
              </a:tabLst>
              <a:defRPr/>
            </a:pPr>
            <a:r>
              <a:rPr lang="en-US" dirty="0">
                <a:solidFill>
                  <a:srgbClr val="000066"/>
                </a:solidFill>
                <a:latin typeface="Courier New" pitchFamily="49" charset="0"/>
                <a:ea typeface="MS Mincho" pitchFamily="49" charset="-128"/>
              </a:rPr>
              <a:t>  4006e7:	c3                   	</a:t>
            </a:r>
            <a:r>
              <a:rPr lang="en-US" dirty="0" err="1">
                <a:solidFill>
                  <a:srgbClr val="000066"/>
                </a:solidFill>
                <a:latin typeface="Courier New" pitchFamily="49" charset="0"/>
                <a:ea typeface="MS Mincho" pitchFamily="49" charset="-128"/>
              </a:rPr>
              <a:t>retq</a:t>
            </a:r>
            <a:r>
              <a:rPr lang="en-US" dirty="0">
                <a:solidFill>
                  <a:srgbClr val="000066"/>
                </a:solidFill>
                <a:latin typeface="Courier New" pitchFamily="49" charset="0"/>
                <a:ea typeface="MS Mincho" pitchFamily="49" charset="-128"/>
              </a:rPr>
              <a:t> </a:t>
            </a:r>
            <a:endParaRPr lang="ro-RO" dirty="0">
              <a:solidFill>
                <a:srgbClr val="000066"/>
              </a:solidFill>
              <a:latin typeface="Courier New" pitchFamily="49" charset="0"/>
              <a:ea typeface="MS Mincho" pitchFamily="49" charset="-128"/>
            </a:endParaRPr>
          </a:p>
        </p:txBody>
      </p:sp>
      <p:sp>
        <p:nvSpPr>
          <p:cNvPr id="24580" name="Rectangle 5"/>
          <p:cNvSpPr>
            <a:spLocks noChangeArrowheads="1"/>
          </p:cNvSpPr>
          <p:nvPr/>
        </p:nvSpPr>
        <p:spPr bwMode="auto">
          <a:xfrm>
            <a:off x="565150" y="4826501"/>
            <a:ext cx="8045450" cy="1340880"/>
          </a:xfrm>
          <a:prstGeom prst="rect">
            <a:avLst/>
          </a:prstGeom>
          <a:solidFill>
            <a:srgbClr val="F1C7C7"/>
          </a:solidFill>
          <a:ln w="12700">
            <a:solidFill>
              <a:schemeClr val="tx1"/>
            </a:solidFill>
            <a:miter lim="800000"/>
            <a:headEnd/>
            <a:tailEnd/>
          </a:ln>
        </p:spPr>
        <p:txBody>
          <a:bodyPr lIns="90487" tIns="44450" rIns="90487" bIns="44450">
            <a:spAutoFit/>
          </a:bodyPr>
          <a:lstStyle/>
          <a:p>
            <a:pPr algn="l">
              <a:tabLst>
                <a:tab pos="457200" algn="l"/>
                <a:tab pos="1485900" algn="l"/>
              </a:tabLst>
            </a:pPr>
            <a:r>
              <a:rPr lang="en-US" dirty="0">
                <a:solidFill>
                  <a:srgbClr val="000066"/>
                </a:solidFill>
                <a:latin typeface="Courier New" pitchFamily="49" charset="0"/>
                <a:ea typeface="MS Mincho" pitchFamily="49" charset="-128"/>
              </a:rPr>
              <a:t> 4006e8:	48 83 </a:t>
            </a:r>
            <a:r>
              <a:rPr lang="en-US" dirty="0" err="1">
                <a:solidFill>
                  <a:srgbClr val="000066"/>
                </a:solidFill>
                <a:latin typeface="Courier New" pitchFamily="49" charset="0"/>
                <a:ea typeface="MS Mincho" pitchFamily="49" charset="-128"/>
              </a:rPr>
              <a:t>ec</a:t>
            </a:r>
            <a:r>
              <a:rPr lang="en-US" dirty="0">
                <a:solidFill>
                  <a:srgbClr val="000066"/>
                </a:solidFill>
                <a:latin typeface="Courier New" pitchFamily="49" charset="0"/>
                <a:ea typeface="MS Mincho" pitchFamily="49" charset="-128"/>
              </a:rPr>
              <a:t> 08          	sub    $0x8,%rsp</a:t>
            </a:r>
          </a:p>
          <a:p>
            <a:pPr algn="l">
              <a:tabLst>
                <a:tab pos="457200" algn="l"/>
                <a:tab pos="1485900" algn="l"/>
              </a:tabLst>
            </a:pPr>
            <a:r>
              <a:rPr lang="en-US" dirty="0">
                <a:solidFill>
                  <a:srgbClr val="000066"/>
                </a:solidFill>
                <a:latin typeface="Courier New" pitchFamily="49" charset="0"/>
                <a:ea typeface="MS Mincho" pitchFamily="49" charset="-128"/>
              </a:rPr>
              <a:t>  4006ec:	b8 00 00 00 00       	</a:t>
            </a:r>
            <a:r>
              <a:rPr lang="en-US" dirty="0" err="1">
                <a:solidFill>
                  <a:srgbClr val="000066"/>
                </a:solidFill>
                <a:latin typeface="Courier New" pitchFamily="49" charset="0"/>
                <a:ea typeface="MS Mincho" pitchFamily="49" charset="-128"/>
              </a:rPr>
              <a:t>mov</a:t>
            </a:r>
            <a:r>
              <a:rPr lang="en-US" dirty="0">
                <a:solidFill>
                  <a:srgbClr val="000066"/>
                </a:solidFill>
                <a:latin typeface="Courier New" pitchFamily="49" charset="0"/>
                <a:ea typeface="MS Mincho" pitchFamily="49" charset="-128"/>
              </a:rPr>
              <a:t>    $0x0,%eax</a:t>
            </a:r>
          </a:p>
          <a:p>
            <a:pPr algn="l">
              <a:tabLst>
                <a:tab pos="457200" algn="l"/>
                <a:tab pos="1485900" algn="l"/>
              </a:tabLst>
            </a:pPr>
            <a:r>
              <a:rPr lang="en-US" dirty="0">
                <a:solidFill>
                  <a:srgbClr val="000066"/>
                </a:solidFill>
                <a:latin typeface="Courier New" pitchFamily="49" charset="0"/>
                <a:ea typeface="MS Mincho" pitchFamily="49" charset="-128"/>
              </a:rPr>
              <a:t>  4006f1:	e8 d9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ff</a:t>
            </a:r>
            <a:r>
              <a:rPr lang="en-US" dirty="0">
                <a:solidFill>
                  <a:srgbClr val="000066"/>
                </a:solidFill>
                <a:latin typeface="Courier New" pitchFamily="49" charset="0"/>
                <a:ea typeface="MS Mincho" pitchFamily="49" charset="-128"/>
              </a:rPr>
              <a:t>       	</a:t>
            </a:r>
            <a:r>
              <a:rPr lang="en-US" dirty="0" err="1">
                <a:solidFill>
                  <a:srgbClr val="000066"/>
                </a:solidFill>
                <a:latin typeface="Courier New" pitchFamily="49" charset="0"/>
                <a:ea typeface="MS Mincho" pitchFamily="49" charset="-128"/>
              </a:rPr>
              <a:t>callq</a:t>
            </a:r>
            <a:r>
              <a:rPr lang="en-US" dirty="0">
                <a:solidFill>
                  <a:srgbClr val="000066"/>
                </a:solidFill>
                <a:latin typeface="Courier New" pitchFamily="49" charset="0"/>
                <a:ea typeface="MS Mincho" pitchFamily="49" charset="-128"/>
              </a:rPr>
              <a:t>  4006cf &lt;echo&gt;</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4006f6</a:t>
            </a:r>
            <a:r>
              <a:rPr lang="en-US" dirty="0">
                <a:solidFill>
                  <a:srgbClr val="000066"/>
                </a:solidFill>
                <a:latin typeface="Courier New" pitchFamily="49" charset="0"/>
                <a:ea typeface="MS Mincho" pitchFamily="49" charset="-128"/>
              </a:rPr>
              <a:t>:	48 83 c4 08          	add    $0x8,%rsp</a:t>
            </a:r>
          </a:p>
          <a:p>
            <a:pPr algn="l">
              <a:tabLst>
                <a:tab pos="457200" algn="l"/>
                <a:tab pos="1485900" algn="l"/>
              </a:tabLst>
            </a:pPr>
            <a:r>
              <a:rPr lang="en-US" dirty="0">
                <a:solidFill>
                  <a:srgbClr val="000066"/>
                </a:solidFill>
                <a:latin typeface="Courier New" pitchFamily="49" charset="0"/>
                <a:ea typeface="MS Mincho" pitchFamily="49" charset="-128"/>
              </a:rPr>
              <a:t>  4006fa:	c3                   	</a:t>
            </a:r>
            <a:r>
              <a:rPr lang="en-US" dirty="0" err="1">
                <a:solidFill>
                  <a:srgbClr val="000066"/>
                </a:solidFill>
                <a:latin typeface="Courier New" pitchFamily="49" charset="0"/>
                <a:ea typeface="MS Mincho" pitchFamily="49" charset="-128"/>
              </a:rPr>
              <a:t>retq</a:t>
            </a:r>
            <a:r>
              <a:rPr lang="en-US" dirty="0">
                <a:solidFill>
                  <a:srgbClr val="000066"/>
                </a:solidFill>
                <a:latin typeface="Courier New" pitchFamily="49" charset="0"/>
                <a:ea typeface="MS Mincho" pitchFamily="49" charset="-128"/>
              </a:rPr>
              <a:t> </a:t>
            </a:r>
          </a:p>
        </p:txBody>
      </p:sp>
      <p:sp>
        <p:nvSpPr>
          <p:cNvPr id="5" name="TextBox 4"/>
          <p:cNvSpPr txBox="1"/>
          <p:nvPr/>
        </p:nvSpPr>
        <p:spPr>
          <a:xfrm>
            <a:off x="444500" y="4419600"/>
            <a:ext cx="1469122" cy="461665"/>
          </a:xfrm>
          <a:prstGeom prst="rect">
            <a:avLst/>
          </a:prstGeom>
          <a:noFill/>
        </p:spPr>
        <p:txBody>
          <a:bodyPr wrap="none" rtlCol="0">
            <a:spAutoFit/>
          </a:bodyPr>
          <a:lstStyle/>
          <a:p>
            <a:r>
              <a:rPr lang="en-US" dirty="0" err="1" smtClean="0">
                <a:solidFill>
                  <a:srgbClr val="000066"/>
                </a:solidFill>
                <a:latin typeface="Calibri" pitchFamily="34" charset="0"/>
              </a:rPr>
              <a:t>call_echo</a:t>
            </a:r>
            <a:r>
              <a:rPr lang="en-US" dirty="0" smtClean="0">
                <a:solidFill>
                  <a:srgbClr val="000066"/>
                </a:solidFill>
                <a:latin typeface="Calibri" pitchFamily="34" charset="0"/>
              </a:rPr>
              <a:t>:</a:t>
            </a:r>
          </a:p>
        </p:txBody>
      </p:sp>
      <p:sp>
        <p:nvSpPr>
          <p:cNvPr id="6" name="TextBox 5"/>
          <p:cNvSpPr txBox="1"/>
          <p:nvPr/>
        </p:nvSpPr>
        <p:spPr>
          <a:xfrm>
            <a:off x="444500" y="1138535"/>
            <a:ext cx="883575" cy="461665"/>
          </a:xfrm>
          <a:prstGeom prst="rect">
            <a:avLst/>
          </a:prstGeom>
          <a:noFill/>
        </p:spPr>
        <p:txBody>
          <a:bodyPr wrap="none" rtlCol="0">
            <a:spAutoFit/>
          </a:bodyPr>
          <a:lstStyle/>
          <a:p>
            <a:r>
              <a:rPr lang="en-US" dirty="0" smtClean="0">
                <a:solidFill>
                  <a:srgbClr val="000066"/>
                </a:solidFill>
                <a:latin typeface="Calibri" pitchFamily="34" charset="0"/>
              </a:rPr>
              <a:t>echo:</a:t>
            </a:r>
          </a:p>
        </p:txBody>
      </p:sp>
    </p:spTree>
    <p:extLst>
      <p:ext uri="{BB962C8B-B14F-4D97-AF65-F5344CB8AC3E}">
        <p14:creationId xmlns:p14="http://schemas.microsoft.com/office/powerpoint/2010/main" val="1186467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457200" y="228600"/>
            <a:ext cx="8686800" cy="573088"/>
          </a:xfrm>
        </p:spPr>
        <p:txBody>
          <a:bodyPr/>
          <a:lstStyle/>
          <a:p>
            <a:pPr eaLnBrk="1" hangingPunct="1">
              <a:defRPr/>
            </a:pPr>
            <a:r>
              <a:rPr lang="en-US" dirty="0">
                <a:ea typeface="+mj-ea"/>
                <a:cs typeface="+mj-cs"/>
              </a:rPr>
              <a:t>Specific Cases of </a:t>
            </a:r>
            <a:r>
              <a:rPr lang="en-US" dirty="0" smtClean="0">
                <a:ea typeface="+mj-ea"/>
                <a:cs typeface="+mj-cs"/>
              </a:rPr>
              <a:t>Alignment (x86-64)</a:t>
            </a:r>
            <a:endParaRPr lang="en-US" dirty="0">
              <a:ea typeface="+mj-ea"/>
              <a:cs typeface="+mj-cs"/>
            </a:endParaRPr>
          </a:p>
        </p:txBody>
      </p:sp>
      <p:sp>
        <p:nvSpPr>
          <p:cNvPr id="326659" name="Rectangle 3"/>
          <p:cNvSpPr>
            <a:spLocks noGrp="1" noChangeArrowheads="1"/>
          </p:cNvSpPr>
          <p:nvPr>
            <p:ph type="body" idx="1"/>
          </p:nvPr>
        </p:nvSpPr>
        <p:spPr>
          <a:xfrm>
            <a:off x="290513" y="914400"/>
            <a:ext cx="8307387" cy="5530850"/>
          </a:xfrm>
        </p:spPr>
        <p:txBody>
          <a:bodyPr/>
          <a:lstStyle/>
          <a:p>
            <a:pPr marL="223838" indent="-223838" defTabSz="895350" eaLnBrk="1" hangingPunct="1">
              <a:lnSpc>
                <a:spcPct val="85000"/>
              </a:lnSpc>
              <a:defRPr/>
            </a:pPr>
            <a:r>
              <a:rPr lang="en-US" dirty="0">
                <a:latin typeface="Helvetica" charset="0"/>
              </a:rPr>
              <a:t>Size of Primitive Data Type:</a:t>
            </a:r>
          </a:p>
          <a:p>
            <a:pPr marL="560388" lvl="1" indent="-222250" defTabSz="895350" eaLnBrk="1" hangingPunct="1">
              <a:lnSpc>
                <a:spcPct val="90000"/>
              </a:lnSpc>
              <a:defRPr/>
            </a:pPr>
            <a:r>
              <a:rPr lang="en-US" u="sng" dirty="0">
                <a:latin typeface="Helvetica" charset="0"/>
                <a:ea typeface="ＭＳ Ｐゴシック" charset="0"/>
              </a:rPr>
              <a:t>1 byte</a:t>
            </a:r>
            <a:r>
              <a:rPr lang="en-US" dirty="0">
                <a:latin typeface="Helvetica" charset="0"/>
                <a:ea typeface="ＭＳ Ｐゴシック" charset="0"/>
              </a:rPr>
              <a:t> (e.g., </a:t>
            </a:r>
            <a:r>
              <a:rPr lang="en-US" dirty="0">
                <a:latin typeface="Courier New" charset="0"/>
                <a:ea typeface="ＭＳ Ｐゴシック" charset="0"/>
              </a:rPr>
              <a:t>char)</a:t>
            </a:r>
          </a:p>
          <a:p>
            <a:pPr marL="971550" lvl="2" indent="-296863" defTabSz="895350" eaLnBrk="1" hangingPunct="1">
              <a:lnSpc>
                <a:spcPct val="97000"/>
              </a:lnSpc>
              <a:defRPr/>
            </a:pPr>
            <a:r>
              <a:rPr lang="en-US" dirty="0">
                <a:latin typeface="Helvetica" charset="0"/>
                <a:ea typeface="ＭＳ Ｐゴシック" charset="0"/>
              </a:rPr>
              <a:t>no restrictions on address</a:t>
            </a:r>
          </a:p>
          <a:p>
            <a:pPr marL="560388" lvl="1" indent="-222250" defTabSz="895350" eaLnBrk="1" hangingPunct="1">
              <a:lnSpc>
                <a:spcPct val="90000"/>
              </a:lnSpc>
              <a:defRPr/>
            </a:pPr>
            <a:r>
              <a:rPr lang="en-US" u="sng" dirty="0">
                <a:latin typeface="Helvetica" charset="0"/>
                <a:ea typeface="ＭＳ Ｐゴシック" charset="0"/>
              </a:rPr>
              <a:t>2 bytes</a:t>
            </a:r>
            <a:r>
              <a:rPr lang="en-US" dirty="0">
                <a:latin typeface="Helvetica" charset="0"/>
                <a:ea typeface="ＭＳ Ｐゴシック" charset="0"/>
              </a:rPr>
              <a:t> (e.g., </a:t>
            </a:r>
            <a:r>
              <a:rPr lang="en-US" dirty="0">
                <a:latin typeface="Courier New" charset="0"/>
                <a:ea typeface="ＭＳ Ｐゴシック" charset="0"/>
              </a:rPr>
              <a:t>short</a:t>
            </a:r>
            <a:r>
              <a:rPr lang="en-US" dirty="0">
                <a:latin typeface="Helvetica" charset="0"/>
                <a:ea typeface="ＭＳ Ｐゴシック" charset="0"/>
              </a:rPr>
              <a:t>)</a:t>
            </a:r>
          </a:p>
          <a:p>
            <a:pPr marL="971550" lvl="2" indent="-296863" defTabSz="895350" eaLnBrk="1" hangingPunct="1">
              <a:lnSpc>
                <a:spcPct val="97000"/>
              </a:lnSpc>
              <a:defRPr/>
            </a:pPr>
            <a:r>
              <a:rPr lang="en-US" dirty="0">
                <a:latin typeface="Helvetica" charset="0"/>
                <a:ea typeface="ＭＳ Ｐゴシック" charset="0"/>
              </a:rPr>
              <a:t>lowest 1 bit of address must be 0</a:t>
            </a:r>
            <a:r>
              <a:rPr lang="en-US" baseline="-25000" dirty="0">
                <a:latin typeface="Helvetica" charset="0"/>
                <a:ea typeface="ＭＳ Ｐゴシック" charset="0"/>
              </a:rPr>
              <a:t>2</a:t>
            </a:r>
          </a:p>
          <a:p>
            <a:pPr marL="560388" lvl="1" indent="-222250" defTabSz="895350" eaLnBrk="1" hangingPunct="1">
              <a:lnSpc>
                <a:spcPct val="90000"/>
              </a:lnSpc>
              <a:defRPr/>
            </a:pPr>
            <a:r>
              <a:rPr lang="en-US" u="sng" dirty="0">
                <a:latin typeface="Helvetica" charset="0"/>
                <a:ea typeface="ＭＳ Ｐゴシック" charset="0"/>
              </a:rPr>
              <a:t>4 bytes</a:t>
            </a:r>
            <a:r>
              <a:rPr lang="en-US" dirty="0">
                <a:latin typeface="Helvetica" charset="0"/>
                <a:ea typeface="ＭＳ Ｐゴシック" charset="0"/>
              </a:rPr>
              <a:t> (e.g., </a:t>
            </a:r>
            <a:r>
              <a:rPr lang="en-US" dirty="0" err="1">
                <a:latin typeface="Courier New" charset="0"/>
                <a:ea typeface="ＭＳ Ｐゴシック" charset="0"/>
              </a:rPr>
              <a:t>int</a:t>
            </a:r>
            <a:r>
              <a:rPr lang="en-US" dirty="0">
                <a:latin typeface="Helvetica" charset="0"/>
                <a:ea typeface="ＭＳ Ｐゴシック" charset="0"/>
              </a:rPr>
              <a:t>, </a:t>
            </a:r>
            <a:r>
              <a:rPr lang="en-US" dirty="0" smtClean="0">
                <a:latin typeface="Courier New" charset="0"/>
                <a:ea typeface="ＭＳ Ｐゴシック" charset="0"/>
              </a:rPr>
              <a:t>float</a:t>
            </a:r>
            <a:r>
              <a:rPr lang="en-US" dirty="0" smtClean="0">
                <a:latin typeface="Helvetica" charset="0"/>
                <a:ea typeface="ＭＳ Ｐゴシック" charset="0"/>
              </a:rPr>
              <a:t>)</a:t>
            </a:r>
            <a:endParaRPr lang="en-US" dirty="0">
              <a:latin typeface="Helvetica" charset="0"/>
              <a:ea typeface="ＭＳ Ｐゴシック" charset="0"/>
            </a:endParaRPr>
          </a:p>
          <a:p>
            <a:pPr marL="971550" lvl="2" indent="-296863" defTabSz="895350" eaLnBrk="1" hangingPunct="1">
              <a:lnSpc>
                <a:spcPct val="97000"/>
              </a:lnSpc>
              <a:defRPr/>
            </a:pPr>
            <a:r>
              <a:rPr lang="en-US" dirty="0">
                <a:latin typeface="Helvetica" charset="0"/>
                <a:ea typeface="ＭＳ Ｐゴシック" charset="0"/>
              </a:rPr>
              <a:t>lowest 2 bits of address must be 00</a:t>
            </a:r>
            <a:r>
              <a:rPr lang="en-US" baseline="-25000" dirty="0">
                <a:latin typeface="Helvetica" charset="0"/>
                <a:ea typeface="ＭＳ Ｐゴシック" charset="0"/>
              </a:rPr>
              <a:t>2</a:t>
            </a:r>
            <a:endParaRPr lang="en-US" dirty="0">
              <a:latin typeface="Helvetica" charset="0"/>
              <a:ea typeface="ＭＳ Ｐゴシック" charset="0"/>
            </a:endParaRPr>
          </a:p>
          <a:p>
            <a:pPr marL="560388" lvl="1" indent="-222250" defTabSz="895350" eaLnBrk="1" hangingPunct="1">
              <a:lnSpc>
                <a:spcPct val="90000"/>
              </a:lnSpc>
              <a:defRPr/>
            </a:pPr>
            <a:r>
              <a:rPr lang="en-US" u="sng" dirty="0">
                <a:latin typeface="Helvetica" charset="0"/>
                <a:ea typeface="ＭＳ Ｐゴシック" charset="0"/>
              </a:rPr>
              <a:t>8 bytes</a:t>
            </a:r>
            <a:r>
              <a:rPr lang="en-US" dirty="0">
                <a:latin typeface="Helvetica" charset="0"/>
                <a:ea typeface="ＭＳ Ｐゴシック" charset="0"/>
              </a:rPr>
              <a:t> (e.g., </a:t>
            </a:r>
            <a:r>
              <a:rPr lang="en-US" dirty="0" smtClean="0">
                <a:latin typeface="Courier New" charset="0"/>
                <a:ea typeface="ＭＳ Ｐゴシック" charset="0"/>
              </a:rPr>
              <a:t>double, long, char *, </a:t>
            </a:r>
            <a:r>
              <a:rPr lang="is-IS" dirty="0" smtClean="0">
                <a:latin typeface="Courier New" charset="0"/>
                <a:ea typeface="ＭＳ Ｐゴシック" charset="0"/>
              </a:rPr>
              <a:t>…</a:t>
            </a:r>
            <a:r>
              <a:rPr lang="en-US" dirty="0" smtClean="0">
                <a:latin typeface="Helvetica" charset="0"/>
                <a:ea typeface="ＭＳ Ｐゴシック" charset="0"/>
              </a:rPr>
              <a:t>)</a:t>
            </a:r>
            <a:endParaRPr lang="en-US" dirty="0">
              <a:latin typeface="Helvetica" charset="0"/>
              <a:ea typeface="ＭＳ Ｐゴシック" charset="0"/>
            </a:endParaRPr>
          </a:p>
          <a:p>
            <a:pPr marL="798513" lvl="2" indent="-166688" defTabSz="895350" eaLnBrk="1" hangingPunct="1">
              <a:lnSpc>
                <a:spcPct val="90000"/>
              </a:lnSpc>
              <a:defRPr/>
            </a:pPr>
            <a:r>
              <a:rPr lang="en-US" dirty="0" smtClean="0">
                <a:latin typeface="Helvetica" charset="0"/>
                <a:ea typeface="ＭＳ Ｐゴシック" charset="0"/>
              </a:rPr>
              <a:t>  lowest </a:t>
            </a:r>
            <a:r>
              <a:rPr lang="en-US" dirty="0">
                <a:latin typeface="Helvetica" charset="0"/>
                <a:ea typeface="ＭＳ Ｐゴシック" charset="0"/>
              </a:rPr>
              <a:t>3 bits of address must be </a:t>
            </a:r>
            <a:r>
              <a:rPr lang="en-US" dirty="0" smtClean="0">
                <a:latin typeface="Helvetica" charset="0"/>
                <a:ea typeface="ＭＳ Ｐゴシック" charset="0"/>
              </a:rPr>
              <a:t>000</a:t>
            </a:r>
            <a:r>
              <a:rPr lang="en-US" baseline="-25000" dirty="0" smtClean="0">
                <a:latin typeface="Helvetica" charset="0"/>
                <a:ea typeface="ＭＳ Ｐゴシック" charset="0"/>
              </a:rPr>
              <a:t>2</a:t>
            </a:r>
            <a:endParaRPr lang="en-US" dirty="0">
              <a:latin typeface="Helvetica" charset="0"/>
              <a:ea typeface="ＭＳ Ｐゴシック" charset="0"/>
            </a:endParaRPr>
          </a:p>
          <a:p>
            <a:pPr marL="560388" lvl="1" indent="-222250" defTabSz="895350" eaLnBrk="1" hangingPunct="1">
              <a:lnSpc>
                <a:spcPct val="90000"/>
              </a:lnSpc>
              <a:defRPr/>
            </a:pPr>
            <a:r>
              <a:rPr lang="en-US" u="sng" dirty="0" smtClean="0">
                <a:latin typeface="Helvetica" charset="0"/>
                <a:ea typeface="ＭＳ Ｐゴシック" charset="0"/>
              </a:rPr>
              <a:t>16 bytes</a:t>
            </a:r>
            <a:r>
              <a:rPr lang="en-US" dirty="0" smtClean="0">
                <a:latin typeface="Helvetica" charset="0"/>
                <a:ea typeface="ＭＳ Ｐゴシック" charset="0"/>
              </a:rPr>
              <a:t> </a:t>
            </a:r>
            <a:r>
              <a:rPr lang="en-US" dirty="0">
                <a:latin typeface="Helvetica" charset="0"/>
                <a:ea typeface="ＭＳ Ｐゴシック" charset="0"/>
              </a:rPr>
              <a:t>(</a:t>
            </a:r>
            <a:r>
              <a:rPr lang="en-US" dirty="0">
                <a:latin typeface="Courier New" charset="0"/>
                <a:ea typeface="ＭＳ Ｐゴシック" charset="0"/>
              </a:rPr>
              <a:t>long double</a:t>
            </a:r>
            <a:r>
              <a:rPr lang="en-US" dirty="0">
                <a:latin typeface="Helvetica" charset="0"/>
                <a:ea typeface="ＭＳ Ｐゴシック" charset="0"/>
              </a:rPr>
              <a:t>)</a:t>
            </a:r>
          </a:p>
          <a:p>
            <a:pPr marL="971550" lvl="2" indent="-296863" defTabSz="895350" eaLnBrk="1" hangingPunct="1">
              <a:lnSpc>
                <a:spcPct val="97000"/>
              </a:lnSpc>
              <a:defRPr/>
            </a:pPr>
            <a:r>
              <a:rPr lang="en-US" dirty="0" smtClean="0">
                <a:latin typeface="Helvetica" charset="0"/>
                <a:ea typeface="ＭＳ Ｐゴシック" charset="0"/>
              </a:rPr>
              <a:t>GCC on Linux</a:t>
            </a:r>
            <a:r>
              <a:rPr lang="en-US" dirty="0">
                <a:latin typeface="Helvetica" charset="0"/>
                <a:ea typeface="ＭＳ Ｐゴシック" charset="0"/>
              </a:rPr>
              <a:t>:</a:t>
            </a:r>
          </a:p>
          <a:p>
            <a:pPr marL="1252538" lvl="3" indent="-166688" defTabSz="895350" eaLnBrk="1" hangingPunct="1">
              <a:lnSpc>
                <a:spcPct val="90000"/>
              </a:lnSpc>
              <a:defRPr/>
            </a:pPr>
            <a:r>
              <a:rPr lang="en-US" dirty="0" smtClean="0">
                <a:latin typeface="Helvetica" charset="0"/>
                <a:ea typeface="ＭＳ Ｐゴシック" charset="0"/>
              </a:rPr>
              <a:t>Lowest 4 </a:t>
            </a:r>
            <a:r>
              <a:rPr lang="en-US" dirty="0">
                <a:latin typeface="Helvetica" charset="0"/>
                <a:ea typeface="ＭＳ Ｐゴシック" charset="0"/>
              </a:rPr>
              <a:t>bits of address must </a:t>
            </a:r>
            <a:r>
              <a:rPr lang="en-US" dirty="0" smtClean="0">
                <a:latin typeface="Helvetica" charset="0"/>
                <a:ea typeface="ＭＳ Ｐゴシック" charset="0"/>
              </a:rPr>
              <a:t>be 0000</a:t>
            </a:r>
            <a:r>
              <a:rPr lang="en-US" baseline="-25000" dirty="0" smtClean="0">
                <a:latin typeface="Helvetica" charset="0"/>
                <a:ea typeface="ＭＳ Ｐゴシック" charset="0"/>
              </a:rPr>
              <a:t>2</a:t>
            </a:r>
            <a:endParaRPr lang="en-US" baseline="-25000" dirty="0">
              <a:latin typeface="Helvetica"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100" y="493713"/>
            <a:ext cx="6489700" cy="573087"/>
          </a:xfrm>
        </p:spPr>
        <p:txBody>
          <a:bodyPr/>
          <a:lstStyle/>
          <a:p>
            <a:pPr eaLnBrk="1" hangingPunct="1"/>
            <a:r>
              <a:rPr lang="en-US" dirty="0" smtClean="0"/>
              <a:t>64-bit Buffer Overflow Stack</a:t>
            </a:r>
          </a:p>
        </p:txBody>
      </p:sp>
      <p:sp>
        <p:nvSpPr>
          <p:cNvPr id="360451" name="Rectangle 3"/>
          <p:cNvSpPr>
            <a:spLocks noChangeArrowheads="1"/>
          </p:cNvSpPr>
          <p:nvPr/>
        </p:nvSpPr>
        <p:spPr bwMode="auto">
          <a:xfrm>
            <a:off x="6096000" y="3218253"/>
            <a:ext cx="2601912" cy="12018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3146425" algn="l"/>
              </a:tabLst>
              <a:defRPr/>
            </a:pPr>
            <a:r>
              <a:rPr lang="en-US" sz="1600" dirty="0">
                <a:solidFill>
                  <a:srgbClr val="000066"/>
                </a:solidFill>
                <a:latin typeface="Courier New" pitchFamily="49" charset="0"/>
                <a:ea typeface="MS Mincho" pitchFamily="49" charset="-128"/>
              </a:rPr>
              <a:t>echo:</a:t>
            </a: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subq</a:t>
            </a:r>
            <a:r>
              <a:rPr lang="en-US" sz="1600" dirty="0" smtClean="0">
                <a:solidFill>
                  <a:srgbClr val="000066"/>
                </a:solidFill>
                <a:latin typeface="Courier New" pitchFamily="49" charset="0"/>
                <a:ea typeface="MS Mincho" pitchFamily="49" charset="-128"/>
              </a:rPr>
              <a:t>  $</a:t>
            </a:r>
            <a:r>
              <a:rPr lang="en-US" sz="1600" dirty="0">
                <a:solidFill>
                  <a:srgbClr val="000066"/>
                </a:solidFill>
                <a:latin typeface="Courier New" pitchFamily="49" charset="0"/>
                <a:ea typeface="MS Mincho" pitchFamily="49" charset="-128"/>
              </a:rPr>
              <a:t>24, %</a:t>
            </a:r>
            <a:r>
              <a:rPr lang="en-US" sz="1600" dirty="0" err="1">
                <a:solidFill>
                  <a:srgbClr val="000066"/>
                </a:solidFill>
                <a:latin typeface="Courier New" pitchFamily="49" charset="0"/>
                <a:ea typeface="MS Mincho" pitchFamily="49" charset="-128"/>
              </a:rPr>
              <a:t>rsp</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smtClean="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rdi</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call  gets</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 . .</a:t>
            </a:r>
            <a:endParaRPr lang="en-US" sz="1600" dirty="0">
              <a:solidFill>
                <a:srgbClr val="000066"/>
              </a:solidFill>
              <a:latin typeface="Courier New" pitchFamily="49" charset="0"/>
              <a:ea typeface="MS Mincho" pitchFamily="49" charset="-128"/>
            </a:endParaRPr>
          </a:p>
        </p:txBody>
      </p:sp>
      <p:sp>
        <p:nvSpPr>
          <p:cNvPr id="25604" name="Rectangle 4"/>
          <p:cNvSpPr>
            <a:spLocks noChangeArrowheads="1"/>
          </p:cNvSpPr>
          <p:nvPr/>
        </p:nvSpPr>
        <p:spPr bwMode="auto">
          <a:xfrm>
            <a:off x="4191000" y="1427394"/>
            <a:ext cx="4800600" cy="1645066"/>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sz="1600" dirty="0">
                <a:solidFill>
                  <a:srgbClr val="000066"/>
                </a:solidFill>
                <a:latin typeface="Courier New" pitchFamily="49" charset="0"/>
                <a:ea typeface="MS Mincho" pitchFamily="49" charset="-128"/>
              </a:rPr>
              <a:t>/* Echo Line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void echo()</a:t>
            </a:r>
            <a:br>
              <a:rPr lang="en-US" sz="1600" dirty="0">
                <a:solidFill>
                  <a:srgbClr val="000066"/>
                </a:solidFill>
                <a:latin typeface="Courier New" pitchFamily="49" charset="0"/>
                <a:ea typeface="MS Mincho" pitchFamily="49" charset="-128"/>
              </a:rPr>
            </a:br>
            <a:r>
              <a:rPr lang="en-US" sz="1600" dirty="0" smtClean="0">
                <a:solidFill>
                  <a:srgbClr val="000066"/>
                </a:solidFill>
                <a:latin typeface="Courier New" pitchFamily="49" charset="0"/>
                <a:ea typeface="MS Mincho" pitchFamily="49" charset="-128"/>
              </a:rPr>
              <a:t>{</a:t>
            </a:r>
            <a:r>
              <a:rPr lang="en-US" sz="1600" dirty="0">
                <a:solidFill>
                  <a:srgbClr val="000066"/>
                </a:solidFill>
                <a:latin typeface="Courier New" pitchFamily="49" charset="0"/>
                <a:ea typeface="MS Mincho" pitchFamily="49" charset="-128"/>
              </a:rPr>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 Way too small! </a:t>
            </a:r>
            <a:r>
              <a:rPr lang="en-US" sz="1600" dirty="0" smtClean="0">
                <a:solidFill>
                  <a:srgbClr val="000066"/>
                </a:solidFill>
                <a:latin typeface="Courier New" pitchFamily="49" charset="0"/>
                <a:ea typeface="MS Mincho" pitchFamily="49" charset="-128"/>
              </a:rPr>
              <a:t>*/ </a:t>
            </a:r>
          </a:p>
          <a:p>
            <a:pPr algn="l">
              <a:tabLst>
                <a:tab pos="457200" algn="l"/>
                <a:tab pos="1485900" algn="l"/>
              </a:tabLst>
            </a:pP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gets(</a:t>
            </a:r>
            <a:r>
              <a:rPr lang="en-US" sz="1600" dirty="0" err="1" smtClean="0">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puts(</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graphicFrame>
        <p:nvGraphicFramePr>
          <p:cNvPr id="19" name="Table 18"/>
          <p:cNvGraphicFramePr>
            <a:graphicFrameLocks noGrp="1"/>
          </p:cNvGraphicFramePr>
          <p:nvPr>
            <p:extLst>
              <p:ext uri="{D42A27DB-BD31-4B8C-83A1-F6EECF244321}">
                <p14:modId xmlns:p14="http://schemas.microsoft.com/office/powerpoint/2010/main" val="1147543029"/>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f6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endParaRPr lang="en-US" b="1">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[3]</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[2]</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[1]</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20" name="TextBox 19"/>
          <p:cNvSpPr txBox="1">
            <a:spLocks noChangeArrowheads="1"/>
          </p:cNvSpPr>
          <p:nvPr/>
        </p:nvSpPr>
        <p:spPr bwMode="auto">
          <a:xfrm>
            <a:off x="332325" y="1001789"/>
            <a:ext cx="1908175" cy="369887"/>
          </a:xfrm>
          <a:prstGeom prst="rect">
            <a:avLst/>
          </a:prstGeom>
          <a:noFill/>
          <a:ln w="9525">
            <a:noFill/>
            <a:miter lim="800000"/>
            <a:headEnd/>
            <a:tailEnd/>
          </a:ln>
        </p:spPr>
        <p:txBody>
          <a:bodyPr wrap="none">
            <a:spAutoFit/>
          </a:bodyPr>
          <a:lstStyle/>
          <a:p>
            <a:r>
              <a:rPr lang="en-US" i="1" dirty="0">
                <a:solidFill>
                  <a:srgbClr val="C00000"/>
                </a:solidFill>
                <a:latin typeface="Calibri" pitchFamily="34" charset="0"/>
              </a:rPr>
              <a:t>Before call to gets</a:t>
            </a:r>
          </a:p>
        </p:txBody>
      </p:sp>
      <p:sp>
        <p:nvSpPr>
          <p:cNvPr id="2" name="TextBox 1"/>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4" name="Straight Arrow Connector 3"/>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27905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100" y="493713"/>
            <a:ext cx="8420100" cy="573087"/>
          </a:xfrm>
        </p:spPr>
        <p:txBody>
          <a:bodyPr/>
          <a:lstStyle/>
          <a:p>
            <a:pPr eaLnBrk="1" hangingPunct="1"/>
            <a:r>
              <a:rPr lang="en-US" dirty="0" smtClean="0"/>
              <a:t>Buffer Overflow Stack Example</a:t>
            </a:r>
          </a:p>
        </p:txBody>
      </p:sp>
      <p:sp>
        <p:nvSpPr>
          <p:cNvPr id="360451" name="Rectangle 3"/>
          <p:cNvSpPr>
            <a:spLocks noChangeArrowheads="1"/>
          </p:cNvSpPr>
          <p:nvPr/>
        </p:nvSpPr>
        <p:spPr bwMode="auto">
          <a:xfrm>
            <a:off x="6248400" y="1219200"/>
            <a:ext cx="2601912" cy="12018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3146425" algn="l"/>
              </a:tabLst>
              <a:defRPr/>
            </a:pPr>
            <a:r>
              <a:rPr lang="en-US" sz="1600" dirty="0">
                <a:solidFill>
                  <a:srgbClr val="000066"/>
                </a:solidFill>
                <a:latin typeface="Courier New" pitchFamily="49" charset="0"/>
                <a:ea typeface="MS Mincho" pitchFamily="49" charset="-128"/>
              </a:rPr>
              <a:t>echo:</a:t>
            </a: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subq</a:t>
            </a:r>
            <a:r>
              <a:rPr lang="en-US" sz="1600" dirty="0" smtClean="0">
                <a:solidFill>
                  <a:srgbClr val="000066"/>
                </a:solidFill>
                <a:latin typeface="Courier New" pitchFamily="49" charset="0"/>
                <a:ea typeface="MS Mincho" pitchFamily="49" charset="-128"/>
              </a:rPr>
              <a:t>  $</a:t>
            </a:r>
            <a:r>
              <a:rPr lang="en-US" sz="1600" dirty="0">
                <a:solidFill>
                  <a:srgbClr val="000066"/>
                </a:solidFill>
                <a:latin typeface="Courier New" pitchFamily="49" charset="0"/>
                <a:ea typeface="MS Mincho" pitchFamily="49" charset="-128"/>
              </a:rPr>
              <a:t>24, %</a:t>
            </a:r>
            <a:r>
              <a:rPr lang="en-US" sz="1600" dirty="0" err="1">
                <a:solidFill>
                  <a:srgbClr val="000066"/>
                </a:solidFill>
                <a:latin typeface="Courier New" pitchFamily="49" charset="0"/>
                <a:ea typeface="MS Mincho" pitchFamily="49" charset="-128"/>
              </a:rPr>
              <a:t>rsp</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smtClean="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rdi</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call  gets</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 . .</a:t>
            </a:r>
            <a:endParaRPr lang="en-US" sz="1600" dirty="0">
              <a:solidFill>
                <a:srgbClr val="000066"/>
              </a:solidFill>
              <a:latin typeface="Courier New" pitchFamily="49" charset="0"/>
              <a:ea typeface="MS Mincho" pitchFamily="49" charset="-128"/>
            </a:endParaRPr>
          </a:p>
        </p:txBody>
      </p:sp>
      <p:sp>
        <p:nvSpPr>
          <p:cNvPr id="25604" name="Rectangle 4"/>
          <p:cNvSpPr>
            <a:spLocks noChangeArrowheads="1"/>
          </p:cNvSpPr>
          <p:nvPr/>
        </p:nvSpPr>
        <p:spPr bwMode="auto">
          <a:xfrm>
            <a:off x="3810000" y="1219200"/>
            <a:ext cx="2438400" cy="1423467"/>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sz="1600" dirty="0" smtClean="0">
                <a:solidFill>
                  <a:srgbClr val="000066"/>
                </a:solidFill>
                <a:latin typeface="Courier New" pitchFamily="49" charset="0"/>
                <a:ea typeface="MS Mincho" pitchFamily="49" charset="-128"/>
              </a:rPr>
              <a:t>void </a:t>
            </a:r>
            <a:r>
              <a:rPr lang="en-US" sz="1600" dirty="0">
                <a:solidFill>
                  <a:srgbClr val="000066"/>
                </a:solidFill>
                <a:latin typeface="Courier New" pitchFamily="49" charset="0"/>
                <a:ea typeface="MS Mincho" pitchFamily="49" charset="-128"/>
              </a:rPr>
              <a:t>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a:t>
            </a:r>
            <a:endParaRPr lang="en-US" sz="1600" dirty="0" smtClean="0">
              <a:solidFill>
                <a:srgbClr val="000066"/>
              </a:solidFill>
              <a:latin typeface="Courier New" pitchFamily="49" charset="0"/>
              <a:ea typeface="MS Mincho" pitchFamily="49" charset="-128"/>
            </a:endParaRPr>
          </a:p>
          <a:p>
            <a:pPr algn="l">
              <a:tabLst>
                <a:tab pos="457200" algn="l"/>
                <a:tab pos="1485900" algn="l"/>
              </a:tabLst>
            </a:pP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gets</a:t>
            </a:r>
            <a:r>
              <a:rPr lang="en-US" sz="1600" dirty="0">
                <a:solidFill>
                  <a:srgbClr val="000066"/>
                </a:solidFill>
                <a:latin typeface="Courier New" pitchFamily="49" charset="0"/>
                <a:ea typeface="MS Mincho" pitchFamily="49" charset="-128"/>
              </a:rPr>
              <a:t>(</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 .</a:t>
            </a:r>
            <a:r>
              <a:rPr lang="en-US" sz="1600" dirty="0">
                <a:solidFill>
                  <a:srgbClr val="000066"/>
                </a:solidFill>
                <a:latin typeface="Courier New" pitchFamily="49" charset="0"/>
                <a:ea typeface="MS Mincho" pitchFamily="49" charset="-128"/>
              </a:rPr>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16" name="TextBox 15"/>
          <p:cNvSpPr txBox="1">
            <a:spLocks noChangeArrowheads="1"/>
          </p:cNvSpPr>
          <p:nvPr/>
        </p:nvSpPr>
        <p:spPr bwMode="auto">
          <a:xfrm>
            <a:off x="332325" y="1001789"/>
            <a:ext cx="1908175" cy="369887"/>
          </a:xfrm>
          <a:prstGeom prst="rect">
            <a:avLst/>
          </a:prstGeom>
          <a:noFill/>
          <a:ln w="9525">
            <a:noFill/>
            <a:miter lim="800000"/>
            <a:headEnd/>
            <a:tailEnd/>
          </a:ln>
        </p:spPr>
        <p:txBody>
          <a:bodyPr wrap="none">
            <a:spAutoFit/>
          </a:bodyPr>
          <a:lstStyle/>
          <a:p>
            <a:r>
              <a:rPr lang="en-US" i="1" dirty="0">
                <a:solidFill>
                  <a:srgbClr val="C00000"/>
                </a:solidFill>
                <a:latin typeface="Calibri" pitchFamily="34" charset="0"/>
              </a:rPr>
              <a:t>Before call to gets</a:t>
            </a:r>
          </a:p>
        </p:txBody>
      </p:sp>
      <p:sp>
        <p:nvSpPr>
          <p:cNvPr id="25" name="Rectangle 5"/>
          <p:cNvSpPr>
            <a:spLocks noChangeArrowheads="1"/>
          </p:cNvSpPr>
          <p:nvPr/>
        </p:nvSpPr>
        <p:spPr bwMode="auto">
          <a:xfrm>
            <a:off x="4165600" y="3444014"/>
            <a:ext cx="4718485" cy="1091581"/>
          </a:xfrm>
          <a:prstGeom prst="rect">
            <a:avLst/>
          </a:prstGeom>
          <a:solidFill>
            <a:srgbClr val="F1C7C7"/>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dirty="0" smtClean="0">
                <a:solidFill>
                  <a:srgbClr val="000066"/>
                </a:solidFill>
                <a:latin typeface="Courier New" pitchFamily="49" charset="0"/>
                <a:ea typeface="MS Mincho" pitchFamily="49" charset="-128"/>
              </a:rPr>
              <a:t>  . . .</a:t>
            </a:r>
          </a:p>
          <a:p>
            <a:pPr algn="l">
              <a:tabLst>
                <a:tab pos="457200" algn="l"/>
                <a:tab pos="1485900" algn="l"/>
              </a:tabLst>
            </a:pPr>
            <a:r>
              <a:rPr lang="en-US" dirty="0" smtClean="0">
                <a:solidFill>
                  <a:srgbClr val="000066"/>
                </a:solidFill>
                <a:latin typeface="Courier New" pitchFamily="49" charset="0"/>
                <a:ea typeface="MS Mincho" pitchFamily="49" charset="-128"/>
              </a:rPr>
              <a:t>  4006f1</a:t>
            </a:r>
            <a:r>
              <a:rPr lang="en-US" dirty="0">
                <a:solidFill>
                  <a:srgbClr val="000066"/>
                </a:solidFill>
                <a:latin typeface="Courier New" pitchFamily="49" charset="0"/>
                <a:ea typeface="MS Mincho" pitchFamily="49" charset="-128"/>
              </a:rPr>
              <a:t>:	</a:t>
            </a:r>
            <a:r>
              <a:rPr lang="en-US" dirty="0" err="1" smtClean="0">
                <a:solidFill>
                  <a:srgbClr val="000066"/>
                </a:solidFill>
                <a:latin typeface="Courier New" pitchFamily="49" charset="0"/>
                <a:ea typeface="MS Mincho" pitchFamily="49" charset="-128"/>
              </a:rPr>
              <a:t>callq</a:t>
            </a:r>
            <a:r>
              <a:rPr lang="en-US" dirty="0" smtClean="0">
                <a:solidFill>
                  <a:srgbClr val="000066"/>
                </a:solidFill>
                <a:latin typeface="Courier New" pitchFamily="49" charset="0"/>
                <a:ea typeface="MS Mincho" pitchFamily="49" charset="-128"/>
              </a:rPr>
              <a:t>  </a:t>
            </a:r>
            <a:r>
              <a:rPr lang="en-US" dirty="0">
                <a:solidFill>
                  <a:srgbClr val="000066"/>
                </a:solidFill>
                <a:latin typeface="Courier New" pitchFamily="49" charset="0"/>
                <a:ea typeface="MS Mincho" pitchFamily="49" charset="-128"/>
              </a:rPr>
              <a:t>4006cf &lt;echo&gt;</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4006f6</a:t>
            </a: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add    </a:t>
            </a:r>
            <a:r>
              <a:rPr lang="en-US" dirty="0">
                <a:solidFill>
                  <a:srgbClr val="000066"/>
                </a:solidFill>
                <a:latin typeface="Courier New" pitchFamily="49" charset="0"/>
                <a:ea typeface="MS Mincho" pitchFamily="49" charset="-128"/>
              </a:rPr>
              <a:t>$0x8,%rsp</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 . .</a:t>
            </a:r>
            <a:endParaRPr lang="en-US" dirty="0">
              <a:solidFill>
                <a:srgbClr val="000066"/>
              </a:solidFill>
              <a:latin typeface="Courier New" pitchFamily="49" charset="0"/>
              <a:ea typeface="MS Mincho" pitchFamily="49" charset="-128"/>
            </a:endParaRPr>
          </a:p>
        </p:txBody>
      </p:sp>
      <p:sp>
        <p:nvSpPr>
          <p:cNvPr id="26" name="TextBox 25"/>
          <p:cNvSpPr txBox="1"/>
          <p:nvPr/>
        </p:nvSpPr>
        <p:spPr>
          <a:xfrm>
            <a:off x="4044950" y="3037113"/>
            <a:ext cx="1469122" cy="461665"/>
          </a:xfrm>
          <a:prstGeom prst="rect">
            <a:avLst/>
          </a:prstGeom>
          <a:noFill/>
        </p:spPr>
        <p:txBody>
          <a:bodyPr wrap="none" rtlCol="0">
            <a:spAutoFit/>
          </a:bodyPr>
          <a:lstStyle/>
          <a:p>
            <a:r>
              <a:rPr lang="en-US" dirty="0" err="1" smtClean="0">
                <a:solidFill>
                  <a:srgbClr val="000066"/>
                </a:solidFill>
                <a:latin typeface="Calibri" pitchFamily="34" charset="0"/>
              </a:rPr>
              <a:t>call_echo</a:t>
            </a:r>
            <a:r>
              <a:rPr lang="en-US" dirty="0" smtClean="0">
                <a:solidFill>
                  <a:srgbClr val="000066"/>
                </a:solidFill>
                <a:latin typeface="Calibri" pitchFamily="34" charset="0"/>
              </a:rPr>
              <a:t>:</a:t>
            </a:r>
          </a:p>
        </p:txBody>
      </p:sp>
      <p:graphicFrame>
        <p:nvGraphicFramePr>
          <p:cNvPr id="31" name="Table 30"/>
          <p:cNvGraphicFramePr>
            <a:graphicFrameLocks noGrp="1"/>
          </p:cNvGraphicFramePr>
          <p:nvPr>
            <p:extLst>
              <p:ext uri="{D42A27DB-BD31-4B8C-83A1-F6EECF244321}">
                <p14:modId xmlns:p14="http://schemas.microsoft.com/office/powerpoint/2010/main" val="970400030"/>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f6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endParaRPr lang="en-US" b="1">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[3]</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[2]</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[1]</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38" name="TextBox 37"/>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39" name="Straight Arrow Connector 38"/>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43520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099" y="493713"/>
            <a:ext cx="8420101" cy="573087"/>
          </a:xfrm>
        </p:spPr>
        <p:txBody>
          <a:bodyPr/>
          <a:lstStyle/>
          <a:p>
            <a:pPr eaLnBrk="1" hangingPunct="1"/>
            <a:r>
              <a:rPr lang="en-US" dirty="0" smtClean="0"/>
              <a:t>Buffer Overflow Stack Example #1</a:t>
            </a:r>
          </a:p>
        </p:txBody>
      </p:sp>
      <p:sp>
        <p:nvSpPr>
          <p:cNvPr id="37" name="Rectangle 3"/>
          <p:cNvSpPr>
            <a:spLocks noChangeArrowheads="1"/>
          </p:cNvSpPr>
          <p:nvPr/>
        </p:nvSpPr>
        <p:spPr bwMode="auto">
          <a:xfrm>
            <a:off x="2390791" y="5334000"/>
            <a:ext cx="5257800" cy="75866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Lst>
              <a:defRPr/>
            </a:pPr>
            <a:r>
              <a:rPr lang="en-US" sz="1600" dirty="0" err="1">
                <a:solidFill>
                  <a:srgbClr val="000066"/>
                </a:solidFill>
                <a:latin typeface="Courier New" pitchFamily="49" charset="0"/>
                <a:ea typeface="MS Mincho" pitchFamily="49" charset="-128"/>
              </a:rPr>
              <a:t>unix</a:t>
            </a:r>
            <a:r>
              <a:rPr lang="en-US" sz="1600" dirty="0">
                <a:solidFill>
                  <a:srgbClr val="000066"/>
                </a:solidFill>
                <a:latin typeface="Courier New" pitchFamily="49" charset="0"/>
                <a:ea typeface="MS Mincho" pitchFamily="49" charset="-128"/>
              </a:rPr>
              <a:t>&gt;</a:t>
            </a:r>
            <a:r>
              <a:rPr lang="en-US" sz="1600" i="1" dirty="0">
                <a:solidFill>
                  <a:srgbClr val="000066"/>
                </a:solidFill>
                <a:latin typeface="Courier New" pitchFamily="49" charset="0"/>
                <a:ea typeface="MS Mincho" pitchFamily="49" charset="-128"/>
              </a:rPr>
              <a:t>./</a:t>
            </a:r>
            <a:r>
              <a:rPr lang="en-US" sz="1600" i="1" dirty="0" err="1" smtClean="0">
                <a:solidFill>
                  <a:srgbClr val="000066"/>
                </a:solidFill>
                <a:latin typeface="Courier New" pitchFamily="49" charset="0"/>
                <a:ea typeface="MS Mincho" pitchFamily="49" charset="-128"/>
              </a:rPr>
              <a:t>bufdemo-nsp</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Type a string</a:t>
            </a:r>
            <a:r>
              <a:rPr lang="en-US" sz="1600" dirty="0" smtClean="0">
                <a:solidFill>
                  <a:srgbClr val="000066"/>
                </a:solidFill>
                <a:latin typeface="Courier New" pitchFamily="49" charset="0"/>
                <a:ea typeface="MS Mincho" pitchFamily="49" charset="-128"/>
              </a:rPr>
              <a:t>:</a:t>
            </a:r>
            <a:r>
              <a:rPr lang="en-US" sz="1600" i="1" dirty="0" smtClean="0">
                <a:solidFill>
                  <a:srgbClr val="000066"/>
                </a:solidFill>
                <a:latin typeface="Courier New" pitchFamily="49" charset="0"/>
                <a:ea typeface="MS Mincho" pitchFamily="49" charset="-128"/>
              </a:rPr>
              <a:t>01234567890123456789012</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smtClean="0">
                <a:solidFill>
                  <a:srgbClr val="000066"/>
                </a:solidFill>
                <a:latin typeface="Courier New" pitchFamily="49" charset="0"/>
                <a:ea typeface="MS Mincho" pitchFamily="49" charset="-128"/>
              </a:rPr>
              <a:t>01234567890123456789012</a:t>
            </a:r>
            <a:endParaRPr lang="en-US" sz="1600" dirty="0">
              <a:solidFill>
                <a:srgbClr val="000066"/>
              </a:solidFill>
              <a:latin typeface="Courier New" pitchFamily="49" charset="0"/>
              <a:ea typeface="MS Mincho" pitchFamily="49" charset="-128"/>
            </a:endParaRPr>
          </a:p>
        </p:txBody>
      </p:sp>
      <p:sp>
        <p:nvSpPr>
          <p:cNvPr id="4" name="TextBox 3"/>
          <p:cNvSpPr txBox="1"/>
          <p:nvPr/>
        </p:nvSpPr>
        <p:spPr>
          <a:xfrm>
            <a:off x="982663" y="6292334"/>
            <a:ext cx="4429418" cy="369332"/>
          </a:xfrm>
          <a:prstGeom prst="rect">
            <a:avLst/>
          </a:prstGeom>
          <a:noFill/>
        </p:spPr>
        <p:txBody>
          <a:bodyPr wrap="none" rtlCol="0">
            <a:spAutoFit/>
          </a:bodyPr>
          <a:lstStyle/>
          <a:p>
            <a:r>
              <a:rPr lang="en-US" dirty="0" smtClean="0">
                <a:solidFill>
                  <a:srgbClr val="000066"/>
                </a:solidFill>
                <a:latin typeface="Calibri" pitchFamily="34" charset="0"/>
              </a:rPr>
              <a:t>Overflowed buffer, but did not corrupt state</a:t>
            </a:r>
          </a:p>
        </p:txBody>
      </p:sp>
      <p:sp>
        <p:nvSpPr>
          <p:cNvPr id="68" name="Rectangle 3"/>
          <p:cNvSpPr>
            <a:spLocks noChangeArrowheads="1"/>
          </p:cNvSpPr>
          <p:nvPr/>
        </p:nvSpPr>
        <p:spPr bwMode="auto">
          <a:xfrm>
            <a:off x="6248400" y="1219200"/>
            <a:ext cx="2601912" cy="12018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3146425" algn="l"/>
              </a:tabLst>
              <a:defRPr/>
            </a:pPr>
            <a:r>
              <a:rPr lang="en-US" sz="1600" dirty="0">
                <a:solidFill>
                  <a:srgbClr val="000066"/>
                </a:solidFill>
                <a:latin typeface="Courier New" pitchFamily="49" charset="0"/>
                <a:ea typeface="MS Mincho" pitchFamily="49" charset="-128"/>
              </a:rPr>
              <a:t>echo:</a:t>
            </a: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subq</a:t>
            </a:r>
            <a:r>
              <a:rPr lang="en-US" sz="1600" dirty="0" smtClean="0">
                <a:solidFill>
                  <a:srgbClr val="000066"/>
                </a:solidFill>
                <a:latin typeface="Courier New" pitchFamily="49" charset="0"/>
                <a:ea typeface="MS Mincho" pitchFamily="49" charset="-128"/>
              </a:rPr>
              <a:t>  $</a:t>
            </a:r>
            <a:r>
              <a:rPr lang="en-US" sz="1600" dirty="0">
                <a:solidFill>
                  <a:srgbClr val="000066"/>
                </a:solidFill>
                <a:latin typeface="Courier New" pitchFamily="49" charset="0"/>
                <a:ea typeface="MS Mincho" pitchFamily="49" charset="-128"/>
              </a:rPr>
              <a:t>24, %</a:t>
            </a:r>
            <a:r>
              <a:rPr lang="en-US" sz="1600" dirty="0" err="1">
                <a:solidFill>
                  <a:srgbClr val="000066"/>
                </a:solidFill>
                <a:latin typeface="Courier New" pitchFamily="49" charset="0"/>
                <a:ea typeface="MS Mincho" pitchFamily="49" charset="-128"/>
              </a:rPr>
              <a:t>rsp</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smtClean="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rdi</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call  gets</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 . .</a:t>
            </a:r>
            <a:endParaRPr lang="en-US" sz="1600" dirty="0">
              <a:solidFill>
                <a:srgbClr val="000066"/>
              </a:solidFill>
              <a:latin typeface="Courier New" pitchFamily="49" charset="0"/>
              <a:ea typeface="MS Mincho" pitchFamily="49" charset="-128"/>
            </a:endParaRPr>
          </a:p>
        </p:txBody>
      </p:sp>
      <p:sp>
        <p:nvSpPr>
          <p:cNvPr id="69" name="Rectangle 4"/>
          <p:cNvSpPr>
            <a:spLocks noChangeArrowheads="1"/>
          </p:cNvSpPr>
          <p:nvPr/>
        </p:nvSpPr>
        <p:spPr bwMode="auto">
          <a:xfrm>
            <a:off x="3810000" y="1219200"/>
            <a:ext cx="2438400" cy="1423467"/>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sz="1600" dirty="0" smtClean="0">
                <a:solidFill>
                  <a:srgbClr val="000066"/>
                </a:solidFill>
                <a:latin typeface="Courier New" pitchFamily="49" charset="0"/>
                <a:ea typeface="MS Mincho" pitchFamily="49" charset="-128"/>
              </a:rPr>
              <a:t>void </a:t>
            </a:r>
            <a:r>
              <a:rPr lang="en-US" sz="1600" dirty="0">
                <a:solidFill>
                  <a:srgbClr val="000066"/>
                </a:solidFill>
                <a:latin typeface="Courier New" pitchFamily="49" charset="0"/>
                <a:ea typeface="MS Mincho" pitchFamily="49" charset="-128"/>
              </a:rPr>
              <a:t>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a:t>
            </a:r>
            <a:endParaRPr lang="en-US" sz="1600" dirty="0" smtClean="0">
              <a:solidFill>
                <a:srgbClr val="000066"/>
              </a:solidFill>
              <a:latin typeface="Courier New" pitchFamily="49" charset="0"/>
              <a:ea typeface="MS Mincho" pitchFamily="49" charset="-128"/>
            </a:endParaRPr>
          </a:p>
          <a:p>
            <a:pPr algn="l">
              <a:tabLst>
                <a:tab pos="457200" algn="l"/>
                <a:tab pos="1485900" algn="l"/>
              </a:tabLst>
            </a:pP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gets</a:t>
            </a:r>
            <a:r>
              <a:rPr lang="en-US" sz="1600" dirty="0">
                <a:solidFill>
                  <a:srgbClr val="000066"/>
                </a:solidFill>
                <a:latin typeface="Courier New" pitchFamily="49" charset="0"/>
                <a:ea typeface="MS Mincho" pitchFamily="49" charset="-128"/>
              </a:rPr>
              <a:t>(</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 .</a:t>
            </a:r>
            <a:r>
              <a:rPr lang="en-US" sz="1600" dirty="0">
                <a:solidFill>
                  <a:srgbClr val="000066"/>
                </a:solidFill>
                <a:latin typeface="Courier New" pitchFamily="49" charset="0"/>
                <a:ea typeface="MS Mincho" pitchFamily="49" charset="-128"/>
              </a:rPr>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70" name="Rectangle 5"/>
          <p:cNvSpPr>
            <a:spLocks noChangeArrowheads="1"/>
          </p:cNvSpPr>
          <p:nvPr/>
        </p:nvSpPr>
        <p:spPr bwMode="auto">
          <a:xfrm>
            <a:off x="4165600" y="3444014"/>
            <a:ext cx="4718485" cy="1091581"/>
          </a:xfrm>
          <a:prstGeom prst="rect">
            <a:avLst/>
          </a:prstGeom>
          <a:solidFill>
            <a:srgbClr val="F1C7C7"/>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dirty="0" smtClean="0">
                <a:solidFill>
                  <a:srgbClr val="000066"/>
                </a:solidFill>
                <a:latin typeface="Courier New" pitchFamily="49" charset="0"/>
                <a:ea typeface="MS Mincho" pitchFamily="49" charset="-128"/>
              </a:rPr>
              <a:t>  . . .</a:t>
            </a:r>
          </a:p>
          <a:p>
            <a:pPr algn="l">
              <a:tabLst>
                <a:tab pos="457200" algn="l"/>
                <a:tab pos="1485900" algn="l"/>
              </a:tabLst>
            </a:pPr>
            <a:r>
              <a:rPr lang="en-US" dirty="0" smtClean="0">
                <a:solidFill>
                  <a:srgbClr val="000066"/>
                </a:solidFill>
                <a:latin typeface="Courier New" pitchFamily="49" charset="0"/>
                <a:ea typeface="MS Mincho" pitchFamily="49" charset="-128"/>
              </a:rPr>
              <a:t>  4006f1</a:t>
            </a:r>
            <a:r>
              <a:rPr lang="en-US" dirty="0">
                <a:solidFill>
                  <a:srgbClr val="000066"/>
                </a:solidFill>
                <a:latin typeface="Courier New" pitchFamily="49" charset="0"/>
                <a:ea typeface="MS Mincho" pitchFamily="49" charset="-128"/>
              </a:rPr>
              <a:t>:	</a:t>
            </a:r>
            <a:r>
              <a:rPr lang="en-US" dirty="0" err="1" smtClean="0">
                <a:solidFill>
                  <a:srgbClr val="000066"/>
                </a:solidFill>
                <a:latin typeface="Courier New" pitchFamily="49" charset="0"/>
                <a:ea typeface="MS Mincho" pitchFamily="49" charset="-128"/>
              </a:rPr>
              <a:t>callq</a:t>
            </a:r>
            <a:r>
              <a:rPr lang="en-US" dirty="0" smtClean="0">
                <a:solidFill>
                  <a:srgbClr val="000066"/>
                </a:solidFill>
                <a:latin typeface="Courier New" pitchFamily="49" charset="0"/>
                <a:ea typeface="MS Mincho" pitchFamily="49" charset="-128"/>
              </a:rPr>
              <a:t>  </a:t>
            </a:r>
            <a:r>
              <a:rPr lang="en-US" dirty="0">
                <a:solidFill>
                  <a:srgbClr val="000066"/>
                </a:solidFill>
                <a:latin typeface="Courier New" pitchFamily="49" charset="0"/>
                <a:ea typeface="MS Mincho" pitchFamily="49" charset="-128"/>
              </a:rPr>
              <a:t>4006cf &lt;echo&gt;</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4006f6</a:t>
            </a: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add    </a:t>
            </a:r>
            <a:r>
              <a:rPr lang="en-US" dirty="0">
                <a:solidFill>
                  <a:srgbClr val="000066"/>
                </a:solidFill>
                <a:latin typeface="Courier New" pitchFamily="49" charset="0"/>
                <a:ea typeface="MS Mincho" pitchFamily="49" charset="-128"/>
              </a:rPr>
              <a:t>$0x8,%rsp</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 . .</a:t>
            </a:r>
            <a:endParaRPr lang="en-US" dirty="0">
              <a:solidFill>
                <a:srgbClr val="000066"/>
              </a:solidFill>
              <a:latin typeface="Courier New" pitchFamily="49" charset="0"/>
              <a:ea typeface="MS Mincho" pitchFamily="49" charset="-128"/>
            </a:endParaRPr>
          </a:p>
        </p:txBody>
      </p:sp>
      <p:sp>
        <p:nvSpPr>
          <p:cNvPr id="71" name="TextBox 70"/>
          <p:cNvSpPr txBox="1"/>
          <p:nvPr/>
        </p:nvSpPr>
        <p:spPr>
          <a:xfrm>
            <a:off x="4044950" y="3037113"/>
            <a:ext cx="1469122" cy="461665"/>
          </a:xfrm>
          <a:prstGeom prst="rect">
            <a:avLst/>
          </a:prstGeom>
          <a:noFill/>
        </p:spPr>
        <p:txBody>
          <a:bodyPr wrap="none" rtlCol="0">
            <a:spAutoFit/>
          </a:bodyPr>
          <a:lstStyle/>
          <a:p>
            <a:r>
              <a:rPr lang="en-US" dirty="0" err="1" smtClean="0">
                <a:solidFill>
                  <a:srgbClr val="000066"/>
                </a:solidFill>
                <a:latin typeface="Calibri" pitchFamily="34" charset="0"/>
              </a:rPr>
              <a:t>call_echo</a:t>
            </a:r>
            <a:r>
              <a:rPr lang="en-US" dirty="0" smtClean="0">
                <a:solidFill>
                  <a:srgbClr val="000066"/>
                </a:solidFill>
                <a:latin typeface="Calibri" pitchFamily="34" charset="0"/>
              </a:rPr>
              <a:t>:</a:t>
            </a:r>
          </a:p>
        </p:txBody>
      </p:sp>
      <p:sp>
        <p:nvSpPr>
          <p:cNvPr id="72" name="TextBox 71"/>
          <p:cNvSpPr txBox="1">
            <a:spLocks noChangeArrowheads="1"/>
          </p:cNvSpPr>
          <p:nvPr/>
        </p:nvSpPr>
        <p:spPr bwMode="auto">
          <a:xfrm>
            <a:off x="332325" y="1001789"/>
            <a:ext cx="1762085" cy="369332"/>
          </a:xfrm>
          <a:prstGeom prst="rect">
            <a:avLst/>
          </a:prstGeom>
          <a:noFill/>
          <a:ln w="9525">
            <a:noFill/>
            <a:miter lim="800000"/>
            <a:headEnd/>
            <a:tailEnd/>
          </a:ln>
        </p:spPr>
        <p:txBody>
          <a:bodyPr wrap="none">
            <a:spAutoFit/>
          </a:bodyPr>
          <a:lstStyle/>
          <a:p>
            <a:r>
              <a:rPr lang="en-US" i="1" dirty="0" smtClean="0">
                <a:solidFill>
                  <a:srgbClr val="C00000"/>
                </a:solidFill>
                <a:latin typeface="Calibri" pitchFamily="34" charset="0"/>
              </a:rPr>
              <a:t>After </a:t>
            </a:r>
            <a:r>
              <a:rPr lang="en-US" i="1" dirty="0">
                <a:solidFill>
                  <a:srgbClr val="C00000"/>
                </a:solidFill>
                <a:latin typeface="Calibri" pitchFamily="34" charset="0"/>
              </a:rPr>
              <a:t>call to gets</a:t>
            </a:r>
          </a:p>
        </p:txBody>
      </p:sp>
      <p:graphicFrame>
        <p:nvGraphicFramePr>
          <p:cNvPr id="73" name="Table 72"/>
          <p:cNvGraphicFramePr>
            <a:graphicFrameLocks noGrp="1"/>
          </p:cNvGraphicFramePr>
          <p:nvPr>
            <p:extLst>
              <p:ext uri="{D42A27DB-BD31-4B8C-83A1-F6EECF244321}">
                <p14:modId xmlns:p14="http://schemas.microsoft.com/office/powerpoint/2010/main" val="1768826938"/>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f6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r>
                        <a:rPr lang="en-US" b="1" dirty="0" smtClean="0">
                          <a:solidFill>
                            <a:srgbClr val="FF0000"/>
                          </a:solidFill>
                          <a:latin typeface="Courier New" panose="02070309020205020404" pitchFamily="49" charset="0"/>
                          <a:cs typeface="Courier New" panose="02070309020205020404" pitchFamily="49" charset="0"/>
                        </a:rPr>
                        <a:t>00</a:t>
                      </a:r>
                      <a:endParaRPr lang="en-US" b="1" dirty="0">
                        <a:solidFill>
                          <a:srgbClr val="FF0000"/>
                        </a:solidFill>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32</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74" name="TextBox 73"/>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75" name="Straight Arrow Connector 74"/>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97384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099" y="493713"/>
            <a:ext cx="8420101" cy="573087"/>
          </a:xfrm>
        </p:spPr>
        <p:txBody>
          <a:bodyPr/>
          <a:lstStyle/>
          <a:p>
            <a:pPr eaLnBrk="1" hangingPunct="1"/>
            <a:r>
              <a:rPr lang="en-US" dirty="0" smtClean="0"/>
              <a:t>Buffer Overflow Stack Example #2</a:t>
            </a:r>
          </a:p>
        </p:txBody>
      </p:sp>
      <p:sp>
        <p:nvSpPr>
          <p:cNvPr id="37" name="Rectangle 3"/>
          <p:cNvSpPr>
            <a:spLocks noChangeArrowheads="1"/>
          </p:cNvSpPr>
          <p:nvPr/>
        </p:nvSpPr>
        <p:spPr bwMode="auto">
          <a:xfrm>
            <a:off x="2390791" y="5334000"/>
            <a:ext cx="5257800" cy="75866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Lst>
              <a:defRPr/>
            </a:pPr>
            <a:r>
              <a:rPr lang="en-US" sz="1600" dirty="0" err="1">
                <a:solidFill>
                  <a:srgbClr val="000066"/>
                </a:solidFill>
                <a:latin typeface="Courier New" pitchFamily="49" charset="0"/>
                <a:ea typeface="MS Mincho" pitchFamily="49" charset="-128"/>
              </a:rPr>
              <a:t>unix</a:t>
            </a:r>
            <a:r>
              <a:rPr lang="en-US" sz="1600" dirty="0">
                <a:solidFill>
                  <a:srgbClr val="000066"/>
                </a:solidFill>
                <a:latin typeface="Courier New" pitchFamily="49" charset="0"/>
                <a:ea typeface="MS Mincho" pitchFamily="49" charset="-128"/>
              </a:rPr>
              <a:t>&gt;</a:t>
            </a:r>
            <a:r>
              <a:rPr lang="en-US" sz="1600" i="1" dirty="0">
                <a:solidFill>
                  <a:srgbClr val="000066"/>
                </a:solidFill>
                <a:latin typeface="Courier New" pitchFamily="49" charset="0"/>
                <a:ea typeface="MS Mincho" pitchFamily="49" charset="-128"/>
              </a:rPr>
              <a:t>./</a:t>
            </a:r>
            <a:r>
              <a:rPr lang="en-US" sz="1600" i="1" dirty="0" err="1" smtClean="0">
                <a:solidFill>
                  <a:srgbClr val="000066"/>
                </a:solidFill>
                <a:latin typeface="Courier New" pitchFamily="49" charset="0"/>
                <a:ea typeface="MS Mincho" pitchFamily="49" charset="-128"/>
              </a:rPr>
              <a:t>bufdemo-nsp</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Type a string</a:t>
            </a:r>
            <a:r>
              <a:rPr lang="en-US" sz="1600" dirty="0" smtClean="0">
                <a:solidFill>
                  <a:srgbClr val="000066"/>
                </a:solidFill>
                <a:latin typeface="Courier New" pitchFamily="49" charset="0"/>
                <a:ea typeface="MS Mincho" pitchFamily="49" charset="-128"/>
              </a:rPr>
              <a:t>:</a:t>
            </a:r>
            <a:r>
              <a:rPr lang="en-US" sz="1600" i="1" dirty="0" smtClean="0">
                <a:solidFill>
                  <a:srgbClr val="000066"/>
                </a:solidFill>
                <a:latin typeface="Courier New" pitchFamily="49" charset="0"/>
                <a:ea typeface="MS Mincho" pitchFamily="49" charset="-128"/>
              </a:rPr>
              <a:t>0123456789012345678901234</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smtClean="0">
                <a:solidFill>
                  <a:srgbClr val="000066"/>
                </a:solidFill>
                <a:latin typeface="Courier New" pitchFamily="49" charset="0"/>
                <a:ea typeface="MS Mincho" pitchFamily="49" charset="-128"/>
              </a:rPr>
              <a:t>Segmentation Fault</a:t>
            </a:r>
            <a:endParaRPr lang="en-US" sz="1600" dirty="0">
              <a:solidFill>
                <a:srgbClr val="000066"/>
              </a:solidFill>
              <a:latin typeface="Courier New" pitchFamily="49" charset="0"/>
              <a:ea typeface="MS Mincho" pitchFamily="49" charset="-128"/>
            </a:endParaRPr>
          </a:p>
        </p:txBody>
      </p:sp>
      <p:sp>
        <p:nvSpPr>
          <p:cNvPr id="4" name="TextBox 3"/>
          <p:cNvSpPr txBox="1"/>
          <p:nvPr/>
        </p:nvSpPr>
        <p:spPr>
          <a:xfrm>
            <a:off x="982663" y="6292334"/>
            <a:ext cx="4787113" cy="369332"/>
          </a:xfrm>
          <a:prstGeom prst="rect">
            <a:avLst/>
          </a:prstGeom>
          <a:noFill/>
        </p:spPr>
        <p:txBody>
          <a:bodyPr wrap="none" rtlCol="0">
            <a:spAutoFit/>
          </a:bodyPr>
          <a:lstStyle/>
          <a:p>
            <a:r>
              <a:rPr lang="en-US" dirty="0" smtClean="0">
                <a:solidFill>
                  <a:srgbClr val="000066"/>
                </a:solidFill>
                <a:latin typeface="Calibri" pitchFamily="34" charset="0"/>
              </a:rPr>
              <a:t>Overflowed buffer and corrupted return pointer</a:t>
            </a:r>
          </a:p>
        </p:txBody>
      </p:sp>
      <p:sp>
        <p:nvSpPr>
          <p:cNvPr id="73" name="Rectangle 3"/>
          <p:cNvSpPr>
            <a:spLocks noChangeArrowheads="1"/>
          </p:cNvSpPr>
          <p:nvPr/>
        </p:nvSpPr>
        <p:spPr bwMode="auto">
          <a:xfrm>
            <a:off x="6248400" y="1219200"/>
            <a:ext cx="2601912" cy="12018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3146425" algn="l"/>
              </a:tabLst>
              <a:defRPr/>
            </a:pPr>
            <a:r>
              <a:rPr lang="en-US" sz="1600" dirty="0">
                <a:solidFill>
                  <a:srgbClr val="000066"/>
                </a:solidFill>
                <a:latin typeface="Courier New" pitchFamily="49" charset="0"/>
                <a:ea typeface="MS Mincho" pitchFamily="49" charset="-128"/>
              </a:rPr>
              <a:t>echo:</a:t>
            </a: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subq</a:t>
            </a:r>
            <a:r>
              <a:rPr lang="en-US" sz="1600" dirty="0" smtClean="0">
                <a:solidFill>
                  <a:srgbClr val="000066"/>
                </a:solidFill>
                <a:latin typeface="Courier New" pitchFamily="49" charset="0"/>
                <a:ea typeface="MS Mincho" pitchFamily="49" charset="-128"/>
              </a:rPr>
              <a:t>  $</a:t>
            </a:r>
            <a:r>
              <a:rPr lang="en-US" sz="1600" dirty="0">
                <a:solidFill>
                  <a:srgbClr val="000066"/>
                </a:solidFill>
                <a:latin typeface="Courier New" pitchFamily="49" charset="0"/>
                <a:ea typeface="MS Mincho" pitchFamily="49" charset="-128"/>
              </a:rPr>
              <a:t>24, %</a:t>
            </a:r>
            <a:r>
              <a:rPr lang="en-US" sz="1600" dirty="0" err="1">
                <a:solidFill>
                  <a:srgbClr val="000066"/>
                </a:solidFill>
                <a:latin typeface="Courier New" pitchFamily="49" charset="0"/>
                <a:ea typeface="MS Mincho" pitchFamily="49" charset="-128"/>
              </a:rPr>
              <a:t>rsp</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smtClean="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rdi</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call  gets</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 . .</a:t>
            </a:r>
            <a:endParaRPr lang="en-US" sz="1600" dirty="0">
              <a:solidFill>
                <a:srgbClr val="000066"/>
              </a:solidFill>
              <a:latin typeface="Courier New" pitchFamily="49" charset="0"/>
              <a:ea typeface="MS Mincho" pitchFamily="49" charset="-128"/>
            </a:endParaRPr>
          </a:p>
        </p:txBody>
      </p:sp>
      <p:sp>
        <p:nvSpPr>
          <p:cNvPr id="74" name="Rectangle 4"/>
          <p:cNvSpPr>
            <a:spLocks noChangeArrowheads="1"/>
          </p:cNvSpPr>
          <p:nvPr/>
        </p:nvSpPr>
        <p:spPr bwMode="auto">
          <a:xfrm>
            <a:off x="3810000" y="1219200"/>
            <a:ext cx="2438400" cy="1423467"/>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sz="1600" dirty="0" smtClean="0">
                <a:solidFill>
                  <a:srgbClr val="000066"/>
                </a:solidFill>
                <a:latin typeface="Courier New" pitchFamily="49" charset="0"/>
                <a:ea typeface="MS Mincho" pitchFamily="49" charset="-128"/>
              </a:rPr>
              <a:t>void </a:t>
            </a:r>
            <a:r>
              <a:rPr lang="en-US" sz="1600" dirty="0">
                <a:solidFill>
                  <a:srgbClr val="000066"/>
                </a:solidFill>
                <a:latin typeface="Courier New" pitchFamily="49" charset="0"/>
                <a:ea typeface="MS Mincho" pitchFamily="49" charset="-128"/>
              </a:rPr>
              <a:t>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a:t>
            </a:r>
            <a:endParaRPr lang="en-US" sz="1600" dirty="0" smtClean="0">
              <a:solidFill>
                <a:srgbClr val="000066"/>
              </a:solidFill>
              <a:latin typeface="Courier New" pitchFamily="49" charset="0"/>
              <a:ea typeface="MS Mincho" pitchFamily="49" charset="-128"/>
            </a:endParaRPr>
          </a:p>
          <a:p>
            <a:pPr algn="l">
              <a:tabLst>
                <a:tab pos="457200" algn="l"/>
                <a:tab pos="1485900" algn="l"/>
              </a:tabLst>
            </a:pP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gets</a:t>
            </a:r>
            <a:r>
              <a:rPr lang="en-US" sz="1600" dirty="0">
                <a:solidFill>
                  <a:srgbClr val="000066"/>
                </a:solidFill>
                <a:latin typeface="Courier New" pitchFamily="49" charset="0"/>
                <a:ea typeface="MS Mincho" pitchFamily="49" charset="-128"/>
              </a:rPr>
              <a:t>(</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 .</a:t>
            </a:r>
            <a:r>
              <a:rPr lang="en-US" sz="1600" dirty="0">
                <a:solidFill>
                  <a:srgbClr val="000066"/>
                </a:solidFill>
                <a:latin typeface="Courier New" pitchFamily="49" charset="0"/>
                <a:ea typeface="MS Mincho" pitchFamily="49" charset="-128"/>
              </a:rPr>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75" name="Rectangle 5"/>
          <p:cNvSpPr>
            <a:spLocks noChangeArrowheads="1"/>
          </p:cNvSpPr>
          <p:nvPr/>
        </p:nvSpPr>
        <p:spPr bwMode="auto">
          <a:xfrm>
            <a:off x="4165600" y="3444014"/>
            <a:ext cx="4718485" cy="1091581"/>
          </a:xfrm>
          <a:prstGeom prst="rect">
            <a:avLst/>
          </a:prstGeom>
          <a:solidFill>
            <a:srgbClr val="F1C7C7"/>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dirty="0" smtClean="0">
                <a:solidFill>
                  <a:srgbClr val="000066"/>
                </a:solidFill>
                <a:latin typeface="Courier New" pitchFamily="49" charset="0"/>
                <a:ea typeface="MS Mincho" pitchFamily="49" charset="-128"/>
              </a:rPr>
              <a:t>  . . .</a:t>
            </a:r>
          </a:p>
          <a:p>
            <a:pPr algn="l">
              <a:tabLst>
                <a:tab pos="457200" algn="l"/>
                <a:tab pos="1485900" algn="l"/>
              </a:tabLst>
            </a:pPr>
            <a:r>
              <a:rPr lang="en-US" dirty="0" smtClean="0">
                <a:solidFill>
                  <a:srgbClr val="000066"/>
                </a:solidFill>
                <a:latin typeface="Courier New" pitchFamily="49" charset="0"/>
                <a:ea typeface="MS Mincho" pitchFamily="49" charset="-128"/>
              </a:rPr>
              <a:t>  4006f1</a:t>
            </a:r>
            <a:r>
              <a:rPr lang="en-US" dirty="0">
                <a:solidFill>
                  <a:srgbClr val="000066"/>
                </a:solidFill>
                <a:latin typeface="Courier New" pitchFamily="49" charset="0"/>
                <a:ea typeface="MS Mincho" pitchFamily="49" charset="-128"/>
              </a:rPr>
              <a:t>:	</a:t>
            </a:r>
            <a:r>
              <a:rPr lang="en-US" dirty="0" err="1" smtClean="0">
                <a:solidFill>
                  <a:srgbClr val="000066"/>
                </a:solidFill>
                <a:latin typeface="Courier New" pitchFamily="49" charset="0"/>
                <a:ea typeface="MS Mincho" pitchFamily="49" charset="-128"/>
              </a:rPr>
              <a:t>callq</a:t>
            </a:r>
            <a:r>
              <a:rPr lang="en-US" dirty="0" smtClean="0">
                <a:solidFill>
                  <a:srgbClr val="000066"/>
                </a:solidFill>
                <a:latin typeface="Courier New" pitchFamily="49" charset="0"/>
                <a:ea typeface="MS Mincho" pitchFamily="49" charset="-128"/>
              </a:rPr>
              <a:t>  </a:t>
            </a:r>
            <a:r>
              <a:rPr lang="en-US" dirty="0">
                <a:solidFill>
                  <a:srgbClr val="000066"/>
                </a:solidFill>
                <a:latin typeface="Courier New" pitchFamily="49" charset="0"/>
                <a:ea typeface="MS Mincho" pitchFamily="49" charset="-128"/>
              </a:rPr>
              <a:t>4006cf &lt;echo&gt;</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4006f6</a:t>
            </a: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add    </a:t>
            </a:r>
            <a:r>
              <a:rPr lang="en-US" dirty="0">
                <a:solidFill>
                  <a:srgbClr val="000066"/>
                </a:solidFill>
                <a:latin typeface="Courier New" pitchFamily="49" charset="0"/>
                <a:ea typeface="MS Mincho" pitchFamily="49" charset="-128"/>
              </a:rPr>
              <a:t>$0x8,%rsp</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 . .</a:t>
            </a:r>
            <a:endParaRPr lang="en-US" dirty="0">
              <a:solidFill>
                <a:srgbClr val="000066"/>
              </a:solidFill>
              <a:latin typeface="Courier New" pitchFamily="49" charset="0"/>
              <a:ea typeface="MS Mincho" pitchFamily="49" charset="-128"/>
            </a:endParaRPr>
          </a:p>
        </p:txBody>
      </p:sp>
      <p:sp>
        <p:nvSpPr>
          <p:cNvPr id="76" name="TextBox 75"/>
          <p:cNvSpPr txBox="1"/>
          <p:nvPr/>
        </p:nvSpPr>
        <p:spPr>
          <a:xfrm>
            <a:off x="4044950" y="3037113"/>
            <a:ext cx="1469122" cy="461665"/>
          </a:xfrm>
          <a:prstGeom prst="rect">
            <a:avLst/>
          </a:prstGeom>
          <a:noFill/>
        </p:spPr>
        <p:txBody>
          <a:bodyPr wrap="none" rtlCol="0">
            <a:spAutoFit/>
          </a:bodyPr>
          <a:lstStyle/>
          <a:p>
            <a:r>
              <a:rPr lang="en-US" dirty="0" err="1" smtClean="0">
                <a:solidFill>
                  <a:srgbClr val="000066"/>
                </a:solidFill>
                <a:latin typeface="Calibri" pitchFamily="34" charset="0"/>
              </a:rPr>
              <a:t>call_echo</a:t>
            </a:r>
            <a:r>
              <a:rPr lang="en-US" dirty="0" smtClean="0">
                <a:solidFill>
                  <a:srgbClr val="000066"/>
                </a:solidFill>
                <a:latin typeface="Calibri" pitchFamily="34" charset="0"/>
              </a:rPr>
              <a:t>:</a:t>
            </a:r>
          </a:p>
        </p:txBody>
      </p:sp>
      <p:sp>
        <p:nvSpPr>
          <p:cNvPr id="77" name="TextBox 76"/>
          <p:cNvSpPr txBox="1">
            <a:spLocks noChangeArrowheads="1"/>
          </p:cNvSpPr>
          <p:nvPr/>
        </p:nvSpPr>
        <p:spPr bwMode="auto">
          <a:xfrm>
            <a:off x="332325" y="1001789"/>
            <a:ext cx="1762085" cy="369332"/>
          </a:xfrm>
          <a:prstGeom prst="rect">
            <a:avLst/>
          </a:prstGeom>
          <a:noFill/>
          <a:ln w="9525">
            <a:noFill/>
            <a:miter lim="800000"/>
            <a:headEnd/>
            <a:tailEnd/>
          </a:ln>
        </p:spPr>
        <p:txBody>
          <a:bodyPr wrap="none">
            <a:spAutoFit/>
          </a:bodyPr>
          <a:lstStyle/>
          <a:p>
            <a:r>
              <a:rPr lang="en-US" i="1" dirty="0" smtClean="0">
                <a:solidFill>
                  <a:srgbClr val="C00000"/>
                </a:solidFill>
                <a:latin typeface="Calibri" pitchFamily="34" charset="0"/>
              </a:rPr>
              <a:t>After </a:t>
            </a:r>
            <a:r>
              <a:rPr lang="en-US" i="1" dirty="0">
                <a:solidFill>
                  <a:srgbClr val="C00000"/>
                </a:solidFill>
                <a:latin typeface="Calibri" pitchFamily="34" charset="0"/>
              </a:rPr>
              <a:t>call to gets</a:t>
            </a:r>
          </a:p>
        </p:txBody>
      </p:sp>
      <p:graphicFrame>
        <p:nvGraphicFramePr>
          <p:cNvPr id="78" name="Table 77"/>
          <p:cNvGraphicFramePr>
            <a:graphicFrameLocks noGrp="1"/>
          </p:cNvGraphicFramePr>
          <p:nvPr>
            <p:extLst>
              <p:ext uri="{D42A27DB-BD31-4B8C-83A1-F6EECF244321}">
                <p14:modId xmlns:p14="http://schemas.microsoft.com/office/powerpoint/2010/main" val="4082789633"/>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solidFill>
                            <a:srgbClr val="FF0000"/>
                          </a:solidFill>
                          <a:latin typeface="Courier New" panose="02070309020205020404" pitchFamily="49" charset="0"/>
                          <a:cs typeface="Courier New" panose="02070309020205020404" pitchFamily="49" charset="0"/>
                        </a:rPr>
                        <a:t>00</a:t>
                      </a:r>
                      <a:endParaRPr lang="en-US" b="1" dirty="0">
                        <a:solidFill>
                          <a:srgbClr val="FF0000"/>
                        </a:solidFill>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solidFill>
                            <a:srgbClr val="FF0000"/>
                          </a:solidFill>
                          <a:latin typeface="Courier New" panose="02070309020205020404" pitchFamily="49" charset="0"/>
                          <a:cs typeface="Courier New" panose="02070309020205020404" pitchFamily="49" charset="0"/>
                        </a:rPr>
                        <a:t>34</a:t>
                      </a:r>
                      <a:endParaRPr lang="en-US" b="1" dirty="0">
                        <a:solidFill>
                          <a:srgbClr val="FF0000"/>
                        </a:solidFill>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32</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79" name="TextBox 78"/>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80" name="Straight Arrow Connector 79"/>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42749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19099" y="493713"/>
            <a:ext cx="8420101" cy="573087"/>
          </a:xfrm>
        </p:spPr>
        <p:txBody>
          <a:bodyPr/>
          <a:lstStyle/>
          <a:p>
            <a:pPr eaLnBrk="1" hangingPunct="1"/>
            <a:r>
              <a:rPr lang="en-US" dirty="0" smtClean="0"/>
              <a:t>Buffer Overflow Stack Example #3</a:t>
            </a:r>
          </a:p>
        </p:txBody>
      </p:sp>
      <p:sp>
        <p:nvSpPr>
          <p:cNvPr id="37" name="Rectangle 3"/>
          <p:cNvSpPr>
            <a:spLocks noChangeArrowheads="1"/>
          </p:cNvSpPr>
          <p:nvPr/>
        </p:nvSpPr>
        <p:spPr bwMode="auto">
          <a:xfrm>
            <a:off x="1600200" y="5334000"/>
            <a:ext cx="5257800" cy="758669"/>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1485900" algn="l"/>
              </a:tabLst>
              <a:defRPr/>
            </a:pPr>
            <a:r>
              <a:rPr lang="en-US" sz="1600" dirty="0" err="1">
                <a:solidFill>
                  <a:srgbClr val="000066"/>
                </a:solidFill>
                <a:latin typeface="Courier New" pitchFamily="49" charset="0"/>
                <a:ea typeface="MS Mincho" pitchFamily="49" charset="-128"/>
              </a:rPr>
              <a:t>unix</a:t>
            </a:r>
            <a:r>
              <a:rPr lang="en-US" sz="1600" dirty="0">
                <a:solidFill>
                  <a:srgbClr val="000066"/>
                </a:solidFill>
                <a:latin typeface="Courier New" pitchFamily="49" charset="0"/>
                <a:ea typeface="MS Mincho" pitchFamily="49" charset="-128"/>
              </a:rPr>
              <a:t>&gt;</a:t>
            </a:r>
            <a:r>
              <a:rPr lang="en-US" sz="1600" i="1" dirty="0">
                <a:solidFill>
                  <a:srgbClr val="000066"/>
                </a:solidFill>
                <a:latin typeface="Courier New" pitchFamily="49" charset="0"/>
                <a:ea typeface="MS Mincho" pitchFamily="49" charset="-128"/>
              </a:rPr>
              <a:t>./</a:t>
            </a:r>
            <a:r>
              <a:rPr lang="en-US" sz="1600" i="1" dirty="0" err="1" smtClean="0">
                <a:solidFill>
                  <a:srgbClr val="000066"/>
                </a:solidFill>
                <a:latin typeface="Courier New" pitchFamily="49" charset="0"/>
                <a:ea typeface="MS Mincho" pitchFamily="49" charset="-128"/>
              </a:rPr>
              <a:t>bufdemo-nsp</a:t>
            </a:r>
            <a:endParaRPr lang="en-US" sz="1600" i="1" dirty="0">
              <a:solidFill>
                <a:srgbClr val="000066"/>
              </a:solidFill>
              <a:latin typeface="Courier New" pitchFamily="49" charset="0"/>
              <a:ea typeface="MS Mincho" pitchFamily="49" charset="-128"/>
            </a:endParaRPr>
          </a:p>
          <a:p>
            <a:pPr algn="l">
              <a:tabLst>
                <a:tab pos="457200" algn="l"/>
                <a:tab pos="1485900" algn="l"/>
              </a:tabLst>
              <a:defRPr/>
            </a:pPr>
            <a:r>
              <a:rPr lang="en-US" sz="1600" dirty="0">
                <a:solidFill>
                  <a:srgbClr val="000066"/>
                </a:solidFill>
                <a:latin typeface="Courier New" pitchFamily="49" charset="0"/>
                <a:ea typeface="MS Mincho" pitchFamily="49" charset="-128"/>
              </a:rPr>
              <a:t>Type a </a:t>
            </a:r>
            <a:r>
              <a:rPr lang="en-US" sz="1600" dirty="0" smtClean="0">
                <a:solidFill>
                  <a:srgbClr val="000066"/>
                </a:solidFill>
                <a:latin typeface="Courier New" pitchFamily="49" charset="0"/>
                <a:ea typeface="MS Mincho" pitchFamily="49" charset="-128"/>
              </a:rPr>
              <a:t>string:</a:t>
            </a:r>
            <a:r>
              <a:rPr lang="en-US" sz="1600" i="1" dirty="0" smtClean="0">
                <a:solidFill>
                  <a:srgbClr val="000066"/>
                </a:solidFill>
                <a:latin typeface="Courier New" pitchFamily="49" charset="0"/>
                <a:ea typeface="MS Mincho" pitchFamily="49" charset="-128"/>
              </a:rPr>
              <a:t>012345678901234567890123</a:t>
            </a:r>
          </a:p>
          <a:p>
            <a:pPr algn="l">
              <a:tabLst>
                <a:tab pos="457200" algn="l"/>
                <a:tab pos="1485900" algn="l"/>
              </a:tabLst>
              <a:defRPr/>
            </a:pPr>
            <a:r>
              <a:rPr lang="en-US" sz="1600" dirty="0" smtClean="0">
                <a:solidFill>
                  <a:srgbClr val="000066"/>
                </a:solidFill>
                <a:latin typeface="Courier New" pitchFamily="49" charset="0"/>
                <a:ea typeface="MS Mincho" pitchFamily="49" charset="-128"/>
              </a:rPr>
              <a:t>012345678901234567890123</a:t>
            </a:r>
            <a:endParaRPr lang="en-US" sz="1600" dirty="0">
              <a:solidFill>
                <a:srgbClr val="000066"/>
              </a:solidFill>
              <a:latin typeface="Courier New" pitchFamily="49" charset="0"/>
              <a:ea typeface="MS Mincho" pitchFamily="49" charset="-128"/>
            </a:endParaRPr>
          </a:p>
        </p:txBody>
      </p:sp>
      <p:sp>
        <p:nvSpPr>
          <p:cNvPr id="4" name="TextBox 3"/>
          <p:cNvSpPr txBox="1"/>
          <p:nvPr/>
        </p:nvSpPr>
        <p:spPr>
          <a:xfrm>
            <a:off x="982663" y="6292334"/>
            <a:ext cx="7276789" cy="369332"/>
          </a:xfrm>
          <a:prstGeom prst="rect">
            <a:avLst/>
          </a:prstGeom>
          <a:noFill/>
        </p:spPr>
        <p:txBody>
          <a:bodyPr wrap="none" rtlCol="0">
            <a:spAutoFit/>
          </a:bodyPr>
          <a:lstStyle/>
          <a:p>
            <a:r>
              <a:rPr lang="en-US" dirty="0" smtClean="0">
                <a:solidFill>
                  <a:srgbClr val="000066"/>
                </a:solidFill>
                <a:latin typeface="Calibri" pitchFamily="34" charset="0"/>
              </a:rPr>
              <a:t>Overflowed buffer, corrupted return pointer, but program seems to work!</a:t>
            </a:r>
          </a:p>
        </p:txBody>
      </p:sp>
      <p:sp>
        <p:nvSpPr>
          <p:cNvPr id="76" name="Rectangle 3"/>
          <p:cNvSpPr>
            <a:spLocks noChangeArrowheads="1"/>
          </p:cNvSpPr>
          <p:nvPr/>
        </p:nvSpPr>
        <p:spPr bwMode="auto">
          <a:xfrm>
            <a:off x="6248400" y="1219200"/>
            <a:ext cx="2601912" cy="1201867"/>
          </a:xfrm>
          <a:prstGeom prst="rect">
            <a:avLst/>
          </a:prstGeom>
          <a:solidFill>
            <a:schemeClr val="bg1">
              <a:lumMod val="95000"/>
            </a:schemeClr>
          </a:solidFill>
          <a:ln w="12700">
            <a:solidFill>
              <a:schemeClr val="tx1"/>
            </a:solidFill>
            <a:miter lim="800000"/>
            <a:headEnd/>
            <a:tailEnd/>
          </a:ln>
          <a:effectLst/>
        </p:spPr>
        <p:txBody>
          <a:bodyPr wrap="square" lIns="90487" tIns="44450" rIns="90487" bIns="44450">
            <a:spAutoFit/>
          </a:bodyPr>
          <a:lstStyle/>
          <a:p>
            <a:pPr algn="l">
              <a:tabLst>
                <a:tab pos="457200" algn="l"/>
                <a:tab pos="3146425" algn="l"/>
              </a:tabLst>
              <a:defRPr/>
            </a:pPr>
            <a:r>
              <a:rPr lang="en-US" sz="1600" dirty="0">
                <a:solidFill>
                  <a:srgbClr val="000066"/>
                </a:solidFill>
                <a:latin typeface="Courier New" pitchFamily="49" charset="0"/>
                <a:ea typeface="MS Mincho" pitchFamily="49" charset="-128"/>
              </a:rPr>
              <a:t>echo:</a:t>
            </a: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subq</a:t>
            </a:r>
            <a:r>
              <a:rPr lang="en-US" sz="1600" dirty="0" smtClean="0">
                <a:solidFill>
                  <a:srgbClr val="000066"/>
                </a:solidFill>
                <a:latin typeface="Courier New" pitchFamily="49" charset="0"/>
                <a:ea typeface="MS Mincho" pitchFamily="49" charset="-128"/>
              </a:rPr>
              <a:t>  $</a:t>
            </a:r>
            <a:r>
              <a:rPr lang="en-US" sz="1600" dirty="0">
                <a:solidFill>
                  <a:srgbClr val="000066"/>
                </a:solidFill>
                <a:latin typeface="Courier New" pitchFamily="49" charset="0"/>
                <a:ea typeface="MS Mincho" pitchFamily="49" charset="-128"/>
              </a:rPr>
              <a:t>24, %</a:t>
            </a:r>
            <a:r>
              <a:rPr lang="en-US" sz="1600" dirty="0" err="1">
                <a:solidFill>
                  <a:srgbClr val="000066"/>
                </a:solidFill>
                <a:latin typeface="Courier New" pitchFamily="49" charset="0"/>
                <a:ea typeface="MS Mincho" pitchFamily="49" charset="-128"/>
              </a:rPr>
              <a:t>rsp</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a:t>
            </a:r>
            <a:r>
              <a:rPr lang="en-US" sz="1600" dirty="0" err="1" smtClean="0">
                <a:solidFill>
                  <a:srgbClr val="000066"/>
                </a:solidFill>
                <a:latin typeface="Courier New" pitchFamily="49" charset="0"/>
                <a:ea typeface="MS Mincho" pitchFamily="49" charset="-128"/>
              </a:rPr>
              <a:t>movq</a:t>
            </a:r>
            <a:r>
              <a:rPr lang="en-US" sz="1600" dirty="0" smtClean="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rsp</a:t>
            </a:r>
            <a:r>
              <a:rPr lang="en-US" sz="1600" dirty="0">
                <a:solidFill>
                  <a:srgbClr val="000066"/>
                </a:solidFill>
                <a:latin typeface="Courier New" pitchFamily="49" charset="0"/>
                <a:ea typeface="MS Mincho" pitchFamily="49" charset="-128"/>
              </a:rPr>
              <a:t>, %</a:t>
            </a:r>
            <a:r>
              <a:rPr lang="en-US" sz="1600" dirty="0" err="1">
                <a:solidFill>
                  <a:srgbClr val="000066"/>
                </a:solidFill>
                <a:latin typeface="Courier New" pitchFamily="49" charset="0"/>
                <a:ea typeface="MS Mincho" pitchFamily="49" charset="-128"/>
              </a:rPr>
              <a:t>rdi</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call  gets</a:t>
            </a:r>
            <a:endParaRPr lang="en-US" sz="1600" dirty="0">
              <a:solidFill>
                <a:srgbClr val="000066"/>
              </a:solidFill>
              <a:latin typeface="Courier New" pitchFamily="49" charset="0"/>
              <a:ea typeface="MS Mincho" pitchFamily="49" charset="-128"/>
            </a:endParaRPr>
          </a:p>
          <a:p>
            <a:pPr algn="l">
              <a:tabLst>
                <a:tab pos="457200" algn="l"/>
                <a:tab pos="3146425" algn="l"/>
              </a:tabLst>
              <a:defRPr/>
            </a:pPr>
            <a:r>
              <a:rPr lang="en-US" sz="1600" dirty="0" smtClean="0">
                <a:solidFill>
                  <a:srgbClr val="000066"/>
                </a:solidFill>
                <a:latin typeface="Courier New" pitchFamily="49" charset="0"/>
                <a:ea typeface="MS Mincho" pitchFamily="49" charset="-128"/>
              </a:rPr>
              <a:t>  . . .</a:t>
            </a:r>
            <a:endParaRPr lang="en-US" sz="1600" dirty="0">
              <a:solidFill>
                <a:srgbClr val="000066"/>
              </a:solidFill>
              <a:latin typeface="Courier New" pitchFamily="49" charset="0"/>
              <a:ea typeface="MS Mincho" pitchFamily="49" charset="-128"/>
            </a:endParaRPr>
          </a:p>
        </p:txBody>
      </p:sp>
      <p:sp>
        <p:nvSpPr>
          <p:cNvPr id="77" name="Rectangle 4"/>
          <p:cNvSpPr>
            <a:spLocks noChangeArrowheads="1"/>
          </p:cNvSpPr>
          <p:nvPr/>
        </p:nvSpPr>
        <p:spPr bwMode="auto">
          <a:xfrm>
            <a:off x="3810000" y="1219200"/>
            <a:ext cx="2438400" cy="1423467"/>
          </a:xfrm>
          <a:prstGeom prst="rect">
            <a:avLst/>
          </a:prstGeom>
          <a:solidFill>
            <a:srgbClr val="F6F5BD"/>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sz="1600" dirty="0" smtClean="0">
                <a:solidFill>
                  <a:srgbClr val="000066"/>
                </a:solidFill>
                <a:latin typeface="Courier New" pitchFamily="49" charset="0"/>
                <a:ea typeface="MS Mincho" pitchFamily="49" charset="-128"/>
              </a:rPr>
              <a:t>void </a:t>
            </a:r>
            <a:r>
              <a:rPr lang="en-US" sz="1600" dirty="0">
                <a:solidFill>
                  <a:srgbClr val="000066"/>
                </a:solidFill>
                <a:latin typeface="Courier New" pitchFamily="49" charset="0"/>
                <a:ea typeface="MS Mincho" pitchFamily="49" charset="-128"/>
              </a:rPr>
              <a:t>echo()</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char </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[4]; </a:t>
            </a:r>
            <a:endParaRPr lang="en-US" sz="1600" dirty="0" smtClean="0">
              <a:solidFill>
                <a:srgbClr val="000066"/>
              </a:solidFill>
              <a:latin typeface="Courier New" pitchFamily="49" charset="0"/>
              <a:ea typeface="MS Mincho" pitchFamily="49" charset="-128"/>
            </a:endParaRPr>
          </a:p>
          <a:p>
            <a:pPr algn="l">
              <a:tabLst>
                <a:tab pos="457200" algn="l"/>
                <a:tab pos="1485900" algn="l"/>
              </a:tabLst>
            </a:pP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gets</a:t>
            </a:r>
            <a:r>
              <a:rPr lang="en-US" sz="1600" dirty="0">
                <a:solidFill>
                  <a:srgbClr val="000066"/>
                </a:solidFill>
                <a:latin typeface="Courier New" pitchFamily="49" charset="0"/>
                <a:ea typeface="MS Mincho" pitchFamily="49" charset="-128"/>
              </a:rPr>
              <a:t>(</a:t>
            </a:r>
            <a:r>
              <a:rPr lang="en-US" sz="1600" dirty="0" err="1">
                <a:solidFill>
                  <a:srgbClr val="000066"/>
                </a:solidFill>
                <a:latin typeface="Courier New" pitchFamily="49" charset="0"/>
                <a:ea typeface="MS Mincho" pitchFamily="49" charset="-128"/>
              </a:rPr>
              <a:t>buf</a:t>
            </a:r>
            <a:r>
              <a:rPr lang="en-US" sz="1600" dirty="0">
                <a:solidFill>
                  <a:srgbClr val="000066"/>
                </a:solidFill>
                <a:latin typeface="Courier New" pitchFamily="49" charset="0"/>
                <a:ea typeface="MS Mincho" pitchFamily="49" charset="-128"/>
              </a:rPr>
              <a:t>);</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    </a:t>
            </a:r>
            <a:r>
              <a:rPr lang="en-US" sz="1600" dirty="0" smtClean="0">
                <a:solidFill>
                  <a:srgbClr val="000066"/>
                </a:solidFill>
                <a:latin typeface="Courier New" pitchFamily="49" charset="0"/>
                <a:ea typeface="MS Mincho" pitchFamily="49" charset="-128"/>
              </a:rPr>
              <a:t>. . .</a:t>
            </a:r>
            <a:r>
              <a:rPr lang="en-US" sz="1600" dirty="0">
                <a:solidFill>
                  <a:srgbClr val="000066"/>
                </a:solidFill>
                <a:latin typeface="Courier New" pitchFamily="49" charset="0"/>
                <a:ea typeface="MS Mincho" pitchFamily="49" charset="-128"/>
              </a:rPr>
              <a:t/>
            </a:r>
            <a:br>
              <a:rPr lang="en-US" sz="1600" dirty="0">
                <a:solidFill>
                  <a:srgbClr val="000066"/>
                </a:solidFill>
                <a:latin typeface="Courier New" pitchFamily="49" charset="0"/>
                <a:ea typeface="MS Mincho" pitchFamily="49" charset="-128"/>
              </a:rPr>
            </a:br>
            <a:r>
              <a:rPr lang="en-US" sz="1600" dirty="0">
                <a:solidFill>
                  <a:srgbClr val="000066"/>
                </a:solidFill>
                <a:latin typeface="Courier New" pitchFamily="49" charset="0"/>
                <a:ea typeface="MS Mincho" pitchFamily="49" charset="-128"/>
              </a:rPr>
              <a:t>}</a:t>
            </a:r>
          </a:p>
        </p:txBody>
      </p:sp>
      <p:sp>
        <p:nvSpPr>
          <p:cNvPr id="78" name="Rectangle 5"/>
          <p:cNvSpPr>
            <a:spLocks noChangeArrowheads="1"/>
          </p:cNvSpPr>
          <p:nvPr/>
        </p:nvSpPr>
        <p:spPr bwMode="auto">
          <a:xfrm>
            <a:off x="4165600" y="3444014"/>
            <a:ext cx="4718485" cy="1091581"/>
          </a:xfrm>
          <a:prstGeom prst="rect">
            <a:avLst/>
          </a:prstGeom>
          <a:solidFill>
            <a:srgbClr val="F1C7C7"/>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dirty="0" smtClean="0">
                <a:solidFill>
                  <a:srgbClr val="000066"/>
                </a:solidFill>
                <a:latin typeface="Courier New" pitchFamily="49" charset="0"/>
                <a:ea typeface="MS Mincho" pitchFamily="49" charset="-128"/>
              </a:rPr>
              <a:t>  . . .</a:t>
            </a:r>
          </a:p>
          <a:p>
            <a:pPr algn="l">
              <a:tabLst>
                <a:tab pos="457200" algn="l"/>
                <a:tab pos="1485900" algn="l"/>
              </a:tabLst>
            </a:pPr>
            <a:r>
              <a:rPr lang="en-US" dirty="0" smtClean="0">
                <a:solidFill>
                  <a:srgbClr val="000066"/>
                </a:solidFill>
                <a:latin typeface="Courier New" pitchFamily="49" charset="0"/>
                <a:ea typeface="MS Mincho" pitchFamily="49" charset="-128"/>
              </a:rPr>
              <a:t>  4006f1</a:t>
            </a:r>
            <a:r>
              <a:rPr lang="en-US" dirty="0">
                <a:solidFill>
                  <a:srgbClr val="000066"/>
                </a:solidFill>
                <a:latin typeface="Courier New" pitchFamily="49" charset="0"/>
                <a:ea typeface="MS Mincho" pitchFamily="49" charset="-128"/>
              </a:rPr>
              <a:t>:	</a:t>
            </a:r>
            <a:r>
              <a:rPr lang="en-US" dirty="0" err="1" smtClean="0">
                <a:solidFill>
                  <a:srgbClr val="000066"/>
                </a:solidFill>
                <a:latin typeface="Courier New" pitchFamily="49" charset="0"/>
                <a:ea typeface="MS Mincho" pitchFamily="49" charset="-128"/>
              </a:rPr>
              <a:t>callq</a:t>
            </a:r>
            <a:r>
              <a:rPr lang="en-US" dirty="0" smtClean="0">
                <a:solidFill>
                  <a:srgbClr val="000066"/>
                </a:solidFill>
                <a:latin typeface="Courier New" pitchFamily="49" charset="0"/>
                <a:ea typeface="MS Mincho" pitchFamily="49" charset="-128"/>
              </a:rPr>
              <a:t>  </a:t>
            </a:r>
            <a:r>
              <a:rPr lang="en-US" dirty="0">
                <a:solidFill>
                  <a:srgbClr val="000066"/>
                </a:solidFill>
                <a:latin typeface="Courier New" pitchFamily="49" charset="0"/>
                <a:ea typeface="MS Mincho" pitchFamily="49" charset="-128"/>
              </a:rPr>
              <a:t>4006cf &lt;echo&gt;</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a:solidFill>
                  <a:srgbClr val="FF0000"/>
                </a:solidFill>
                <a:latin typeface="Courier New" pitchFamily="49" charset="0"/>
                <a:ea typeface="MS Mincho" pitchFamily="49" charset="-128"/>
              </a:rPr>
              <a:t>4006f6</a:t>
            </a: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add    </a:t>
            </a:r>
            <a:r>
              <a:rPr lang="en-US" dirty="0">
                <a:solidFill>
                  <a:srgbClr val="000066"/>
                </a:solidFill>
                <a:latin typeface="Courier New" pitchFamily="49" charset="0"/>
                <a:ea typeface="MS Mincho" pitchFamily="49" charset="-128"/>
              </a:rPr>
              <a:t>$0x8,%rsp</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 . .</a:t>
            </a:r>
            <a:endParaRPr lang="en-US" dirty="0">
              <a:solidFill>
                <a:srgbClr val="000066"/>
              </a:solidFill>
              <a:latin typeface="Courier New" pitchFamily="49" charset="0"/>
              <a:ea typeface="MS Mincho" pitchFamily="49" charset="-128"/>
            </a:endParaRPr>
          </a:p>
        </p:txBody>
      </p:sp>
      <p:sp>
        <p:nvSpPr>
          <p:cNvPr id="79" name="TextBox 78"/>
          <p:cNvSpPr txBox="1"/>
          <p:nvPr/>
        </p:nvSpPr>
        <p:spPr>
          <a:xfrm>
            <a:off x="4044950" y="3037113"/>
            <a:ext cx="1469122" cy="461665"/>
          </a:xfrm>
          <a:prstGeom prst="rect">
            <a:avLst/>
          </a:prstGeom>
          <a:noFill/>
        </p:spPr>
        <p:txBody>
          <a:bodyPr wrap="none" rtlCol="0">
            <a:spAutoFit/>
          </a:bodyPr>
          <a:lstStyle/>
          <a:p>
            <a:r>
              <a:rPr lang="en-US" dirty="0" err="1" smtClean="0">
                <a:solidFill>
                  <a:srgbClr val="000066"/>
                </a:solidFill>
                <a:latin typeface="Calibri" pitchFamily="34" charset="0"/>
              </a:rPr>
              <a:t>call_echo</a:t>
            </a:r>
            <a:r>
              <a:rPr lang="en-US" dirty="0" smtClean="0">
                <a:solidFill>
                  <a:srgbClr val="000066"/>
                </a:solidFill>
                <a:latin typeface="Calibri" pitchFamily="34" charset="0"/>
              </a:rPr>
              <a:t>:</a:t>
            </a:r>
          </a:p>
        </p:txBody>
      </p:sp>
      <p:sp>
        <p:nvSpPr>
          <p:cNvPr id="80" name="TextBox 79"/>
          <p:cNvSpPr txBox="1">
            <a:spLocks noChangeArrowheads="1"/>
          </p:cNvSpPr>
          <p:nvPr/>
        </p:nvSpPr>
        <p:spPr bwMode="auto">
          <a:xfrm>
            <a:off x="332325" y="1001789"/>
            <a:ext cx="1762085" cy="369332"/>
          </a:xfrm>
          <a:prstGeom prst="rect">
            <a:avLst/>
          </a:prstGeom>
          <a:noFill/>
          <a:ln w="9525">
            <a:noFill/>
            <a:miter lim="800000"/>
            <a:headEnd/>
            <a:tailEnd/>
          </a:ln>
        </p:spPr>
        <p:txBody>
          <a:bodyPr wrap="none">
            <a:spAutoFit/>
          </a:bodyPr>
          <a:lstStyle/>
          <a:p>
            <a:r>
              <a:rPr lang="en-US" i="1" dirty="0" smtClean="0">
                <a:solidFill>
                  <a:srgbClr val="C00000"/>
                </a:solidFill>
                <a:latin typeface="Calibri" pitchFamily="34" charset="0"/>
              </a:rPr>
              <a:t>After </a:t>
            </a:r>
            <a:r>
              <a:rPr lang="en-US" i="1" dirty="0">
                <a:solidFill>
                  <a:srgbClr val="C00000"/>
                </a:solidFill>
                <a:latin typeface="Calibri" pitchFamily="34" charset="0"/>
              </a:rPr>
              <a:t>call to gets</a:t>
            </a:r>
          </a:p>
        </p:txBody>
      </p:sp>
      <p:graphicFrame>
        <p:nvGraphicFramePr>
          <p:cNvPr id="81" name="Table 80"/>
          <p:cNvGraphicFramePr>
            <a:graphicFrameLocks noGrp="1"/>
          </p:cNvGraphicFramePr>
          <p:nvPr>
            <p:extLst>
              <p:ext uri="{D42A27DB-BD31-4B8C-83A1-F6EECF244321}">
                <p14:modId xmlns:p14="http://schemas.microsoft.com/office/powerpoint/2010/main" val="3863131346"/>
              </p:ext>
            </p:extLst>
          </p:nvPr>
        </p:nvGraphicFramePr>
        <p:xfrm>
          <a:off x="397374" y="1395696"/>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solidFill>
                            <a:srgbClr val="FF0000"/>
                          </a:solidFill>
                          <a:latin typeface="Courier New" panose="02070309020205020404" pitchFamily="49" charset="0"/>
                          <a:cs typeface="Courier New" panose="02070309020205020404" pitchFamily="49" charset="0"/>
                        </a:rPr>
                        <a:t>00</a:t>
                      </a:r>
                      <a:endParaRPr lang="en-US" b="1" dirty="0">
                        <a:solidFill>
                          <a:srgbClr val="FF0000"/>
                        </a:solidFill>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32</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86" name="TextBox 85"/>
          <p:cNvSpPr txBox="1"/>
          <p:nvPr/>
        </p:nvSpPr>
        <p:spPr>
          <a:xfrm>
            <a:off x="2667000" y="4156785"/>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87" name="Straight Arrow Connector 86"/>
          <p:cNvCxnSpPr/>
          <p:nvPr/>
        </p:nvCxnSpPr>
        <p:spPr bwMode="auto">
          <a:xfrm flipV="1">
            <a:off x="3200400" y="3629097"/>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4825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2401" y="493713"/>
            <a:ext cx="8763000" cy="573087"/>
          </a:xfrm>
        </p:spPr>
        <p:txBody>
          <a:bodyPr/>
          <a:lstStyle/>
          <a:p>
            <a:pPr eaLnBrk="1" hangingPunct="1"/>
            <a:r>
              <a:rPr lang="en-US" dirty="0" smtClean="0"/>
              <a:t>Buffer Overflow Stack Example #3 Explained</a:t>
            </a:r>
          </a:p>
        </p:txBody>
      </p:sp>
      <p:sp>
        <p:nvSpPr>
          <p:cNvPr id="25" name="Rectangle 5"/>
          <p:cNvSpPr>
            <a:spLocks noChangeArrowheads="1"/>
          </p:cNvSpPr>
          <p:nvPr/>
        </p:nvSpPr>
        <p:spPr bwMode="auto">
          <a:xfrm>
            <a:off x="4752976" y="2244488"/>
            <a:ext cx="4162425" cy="2338076"/>
          </a:xfrm>
          <a:prstGeom prst="rect">
            <a:avLst/>
          </a:prstGeom>
          <a:solidFill>
            <a:srgbClr val="F1C7C7"/>
          </a:solidFill>
          <a:ln w="12700">
            <a:solidFill>
              <a:schemeClr val="tx1"/>
            </a:solidFill>
            <a:miter lim="800000"/>
            <a:headEnd/>
            <a:tailEnd/>
          </a:ln>
        </p:spPr>
        <p:txBody>
          <a:bodyPr wrap="square" lIns="90487" tIns="44450" rIns="90487" bIns="44450">
            <a:spAutoFit/>
          </a:bodyPr>
          <a:lstStyle/>
          <a:p>
            <a:pPr algn="l">
              <a:tabLst>
                <a:tab pos="457200" algn="l"/>
                <a:tab pos="1485900" algn="l"/>
              </a:tabLst>
            </a:pPr>
            <a:r>
              <a:rPr lang="en-US" dirty="0" smtClean="0">
                <a:solidFill>
                  <a:srgbClr val="000066"/>
                </a:solidFill>
                <a:latin typeface="Courier New" pitchFamily="49" charset="0"/>
                <a:ea typeface="MS Mincho" pitchFamily="49" charset="-128"/>
              </a:rPr>
              <a:t>  . . .</a:t>
            </a:r>
          </a:p>
          <a:p>
            <a:pPr algn="l">
              <a:tabLst>
                <a:tab pos="457200" algn="l"/>
                <a:tab pos="1485900" algn="l"/>
              </a:tabLst>
            </a:pPr>
            <a:r>
              <a:rPr lang="en-US" dirty="0">
                <a:solidFill>
                  <a:srgbClr val="000066"/>
                </a:solidFill>
                <a:latin typeface="Courier New" pitchFamily="49" charset="0"/>
                <a:ea typeface="MS Mincho" pitchFamily="49" charset="-128"/>
              </a:rPr>
              <a:t> </a:t>
            </a:r>
            <a:r>
              <a:rPr lang="en-US" dirty="0" smtClean="0">
                <a:solidFill>
                  <a:srgbClr val="000066"/>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400600</a:t>
            </a:r>
            <a:r>
              <a:rPr lang="sk-SK" dirty="0">
                <a:solidFill>
                  <a:srgbClr val="000066"/>
                </a:solidFill>
                <a:latin typeface="Courier New" pitchFamily="49" charset="0"/>
                <a:ea typeface="MS Mincho" pitchFamily="49" charset="-128"/>
              </a:rPr>
              <a:t>:	</a:t>
            </a:r>
            <a:r>
              <a:rPr lang="sk-SK" dirty="0" smtClean="0">
                <a:solidFill>
                  <a:srgbClr val="000066"/>
                </a:solidFill>
                <a:latin typeface="Courier New" pitchFamily="49" charset="0"/>
                <a:ea typeface="MS Mincho" pitchFamily="49" charset="-128"/>
              </a:rPr>
              <a:t>mov    </a:t>
            </a:r>
            <a:r>
              <a:rPr lang="sk-SK" dirty="0">
                <a:solidFill>
                  <a:srgbClr val="000066"/>
                </a:solidFill>
                <a:latin typeface="Courier New" pitchFamily="49" charset="0"/>
                <a:ea typeface="MS Mincho" pitchFamily="49" charset="-128"/>
              </a:rPr>
              <a:t>%rsp,%rbp</a:t>
            </a:r>
          </a:p>
          <a:p>
            <a:pPr algn="l">
              <a:tabLst>
                <a:tab pos="457200" algn="l"/>
                <a:tab pos="1485900" algn="l"/>
              </a:tabLst>
            </a:pPr>
            <a:r>
              <a:rPr lang="sk-SK" dirty="0">
                <a:solidFill>
                  <a:srgbClr val="000066"/>
                </a:solidFill>
                <a:latin typeface="Courier New" pitchFamily="49" charset="0"/>
                <a:ea typeface="MS Mincho" pitchFamily="49" charset="-128"/>
              </a:rPr>
              <a:t>  400603:	</a:t>
            </a:r>
            <a:r>
              <a:rPr lang="sk-SK" dirty="0" smtClean="0">
                <a:solidFill>
                  <a:srgbClr val="000066"/>
                </a:solidFill>
                <a:latin typeface="Courier New" pitchFamily="49" charset="0"/>
                <a:ea typeface="MS Mincho" pitchFamily="49" charset="-128"/>
              </a:rPr>
              <a:t>mov    </a:t>
            </a:r>
            <a:r>
              <a:rPr lang="sk-SK" dirty="0">
                <a:solidFill>
                  <a:srgbClr val="000066"/>
                </a:solidFill>
                <a:latin typeface="Courier New" pitchFamily="49" charset="0"/>
                <a:ea typeface="MS Mincho" pitchFamily="49" charset="-128"/>
              </a:rPr>
              <a:t>%rax,%rdx</a:t>
            </a:r>
          </a:p>
          <a:p>
            <a:pPr algn="l">
              <a:tabLst>
                <a:tab pos="457200" algn="l"/>
                <a:tab pos="1485900" algn="l"/>
              </a:tabLst>
            </a:pPr>
            <a:r>
              <a:rPr lang="sk-SK" dirty="0">
                <a:solidFill>
                  <a:srgbClr val="000066"/>
                </a:solidFill>
                <a:latin typeface="Courier New" pitchFamily="49" charset="0"/>
                <a:ea typeface="MS Mincho" pitchFamily="49" charset="-128"/>
              </a:rPr>
              <a:t>  400606:	</a:t>
            </a:r>
            <a:r>
              <a:rPr lang="sk-SK" dirty="0" smtClean="0">
                <a:solidFill>
                  <a:srgbClr val="000066"/>
                </a:solidFill>
                <a:latin typeface="Courier New" pitchFamily="49" charset="0"/>
                <a:ea typeface="MS Mincho" pitchFamily="49" charset="-128"/>
              </a:rPr>
              <a:t>shr    </a:t>
            </a:r>
            <a:r>
              <a:rPr lang="sk-SK" dirty="0">
                <a:solidFill>
                  <a:srgbClr val="000066"/>
                </a:solidFill>
                <a:latin typeface="Courier New" pitchFamily="49" charset="0"/>
                <a:ea typeface="MS Mincho" pitchFamily="49" charset="-128"/>
              </a:rPr>
              <a:t>$0x3f,%rdx</a:t>
            </a:r>
          </a:p>
          <a:p>
            <a:pPr algn="l">
              <a:tabLst>
                <a:tab pos="457200" algn="l"/>
                <a:tab pos="1485900" algn="l"/>
              </a:tabLst>
            </a:pPr>
            <a:r>
              <a:rPr lang="sk-SK" dirty="0">
                <a:solidFill>
                  <a:srgbClr val="000066"/>
                </a:solidFill>
                <a:latin typeface="Courier New" pitchFamily="49" charset="0"/>
                <a:ea typeface="MS Mincho" pitchFamily="49" charset="-128"/>
              </a:rPr>
              <a:t>  40060a:	</a:t>
            </a:r>
            <a:r>
              <a:rPr lang="sk-SK" dirty="0" smtClean="0">
                <a:solidFill>
                  <a:srgbClr val="000066"/>
                </a:solidFill>
                <a:latin typeface="Courier New" pitchFamily="49" charset="0"/>
                <a:ea typeface="MS Mincho" pitchFamily="49" charset="-128"/>
              </a:rPr>
              <a:t>add    </a:t>
            </a:r>
            <a:r>
              <a:rPr lang="sk-SK" dirty="0">
                <a:solidFill>
                  <a:srgbClr val="000066"/>
                </a:solidFill>
                <a:latin typeface="Courier New" pitchFamily="49" charset="0"/>
                <a:ea typeface="MS Mincho" pitchFamily="49" charset="-128"/>
              </a:rPr>
              <a:t>%rdx,%rax</a:t>
            </a:r>
          </a:p>
          <a:p>
            <a:pPr algn="l">
              <a:tabLst>
                <a:tab pos="457200" algn="l"/>
                <a:tab pos="1485900" algn="l"/>
              </a:tabLst>
            </a:pPr>
            <a:r>
              <a:rPr lang="sk-SK" dirty="0">
                <a:solidFill>
                  <a:srgbClr val="000066"/>
                </a:solidFill>
                <a:latin typeface="Courier New" pitchFamily="49" charset="0"/>
                <a:ea typeface="MS Mincho" pitchFamily="49" charset="-128"/>
              </a:rPr>
              <a:t>  40060d:	</a:t>
            </a:r>
            <a:r>
              <a:rPr lang="sk-SK" dirty="0" smtClean="0">
                <a:solidFill>
                  <a:srgbClr val="000066"/>
                </a:solidFill>
                <a:latin typeface="Courier New" pitchFamily="49" charset="0"/>
                <a:ea typeface="MS Mincho" pitchFamily="49" charset="-128"/>
              </a:rPr>
              <a:t>sar    </a:t>
            </a:r>
            <a:r>
              <a:rPr lang="sk-SK" dirty="0">
                <a:solidFill>
                  <a:srgbClr val="000066"/>
                </a:solidFill>
                <a:latin typeface="Courier New" pitchFamily="49" charset="0"/>
                <a:ea typeface="MS Mincho" pitchFamily="49" charset="-128"/>
              </a:rPr>
              <a:t>%rax</a:t>
            </a:r>
          </a:p>
          <a:p>
            <a:pPr algn="l">
              <a:tabLst>
                <a:tab pos="457200" algn="l"/>
                <a:tab pos="1485900" algn="l"/>
              </a:tabLst>
            </a:pPr>
            <a:r>
              <a:rPr lang="sk-SK" dirty="0">
                <a:solidFill>
                  <a:srgbClr val="000066"/>
                </a:solidFill>
                <a:latin typeface="Courier New" pitchFamily="49" charset="0"/>
                <a:ea typeface="MS Mincho" pitchFamily="49" charset="-128"/>
              </a:rPr>
              <a:t>  400610:	</a:t>
            </a:r>
            <a:r>
              <a:rPr lang="sk-SK" dirty="0" smtClean="0">
                <a:solidFill>
                  <a:srgbClr val="000066"/>
                </a:solidFill>
                <a:latin typeface="Courier New" pitchFamily="49" charset="0"/>
                <a:ea typeface="MS Mincho" pitchFamily="49" charset="-128"/>
              </a:rPr>
              <a:t>jne    400614</a:t>
            </a:r>
            <a:endParaRPr lang="sk-SK" dirty="0">
              <a:solidFill>
                <a:srgbClr val="000066"/>
              </a:solidFill>
              <a:latin typeface="Courier New" pitchFamily="49" charset="0"/>
              <a:ea typeface="MS Mincho" pitchFamily="49" charset="-128"/>
            </a:endParaRPr>
          </a:p>
          <a:p>
            <a:pPr algn="l">
              <a:tabLst>
                <a:tab pos="457200" algn="l"/>
                <a:tab pos="1485900" algn="l"/>
              </a:tabLst>
            </a:pPr>
            <a:r>
              <a:rPr lang="sk-SK" dirty="0">
                <a:solidFill>
                  <a:srgbClr val="000066"/>
                </a:solidFill>
                <a:latin typeface="Courier New" pitchFamily="49" charset="0"/>
                <a:ea typeface="MS Mincho" pitchFamily="49" charset="-128"/>
              </a:rPr>
              <a:t>  400612:	</a:t>
            </a:r>
            <a:r>
              <a:rPr lang="sk-SK" dirty="0" smtClean="0">
                <a:solidFill>
                  <a:srgbClr val="000066"/>
                </a:solidFill>
                <a:latin typeface="Courier New" pitchFamily="49" charset="0"/>
                <a:ea typeface="MS Mincho" pitchFamily="49" charset="-128"/>
              </a:rPr>
              <a:t>pop    </a:t>
            </a:r>
            <a:r>
              <a:rPr lang="sk-SK" dirty="0">
                <a:solidFill>
                  <a:srgbClr val="000066"/>
                </a:solidFill>
                <a:latin typeface="Courier New" pitchFamily="49" charset="0"/>
                <a:ea typeface="MS Mincho" pitchFamily="49" charset="-128"/>
              </a:rPr>
              <a:t>%rbp</a:t>
            </a:r>
          </a:p>
          <a:p>
            <a:pPr algn="l">
              <a:tabLst>
                <a:tab pos="457200" algn="l"/>
                <a:tab pos="1485900" algn="l"/>
              </a:tabLst>
            </a:pPr>
            <a:r>
              <a:rPr lang="sk-SK" dirty="0">
                <a:solidFill>
                  <a:srgbClr val="000066"/>
                </a:solidFill>
                <a:latin typeface="Courier New" pitchFamily="49" charset="0"/>
                <a:ea typeface="MS Mincho" pitchFamily="49" charset="-128"/>
              </a:rPr>
              <a:t>  400613:	</a:t>
            </a:r>
            <a:r>
              <a:rPr lang="sk-SK" dirty="0" smtClean="0">
                <a:solidFill>
                  <a:srgbClr val="000066"/>
                </a:solidFill>
                <a:latin typeface="Courier New" pitchFamily="49" charset="0"/>
                <a:ea typeface="MS Mincho" pitchFamily="49" charset="-128"/>
              </a:rPr>
              <a:t>retq </a:t>
            </a:r>
            <a:endParaRPr lang="en-US" dirty="0">
              <a:solidFill>
                <a:srgbClr val="000066"/>
              </a:solidFill>
              <a:latin typeface="Courier New" pitchFamily="49" charset="0"/>
              <a:ea typeface="MS Mincho" pitchFamily="49" charset="-128"/>
            </a:endParaRPr>
          </a:p>
        </p:txBody>
      </p:sp>
      <p:sp>
        <p:nvSpPr>
          <p:cNvPr id="26" name="TextBox 25"/>
          <p:cNvSpPr txBox="1"/>
          <p:nvPr/>
        </p:nvSpPr>
        <p:spPr>
          <a:xfrm>
            <a:off x="4632326" y="1837587"/>
            <a:ext cx="2725626" cy="461665"/>
          </a:xfrm>
          <a:prstGeom prst="rect">
            <a:avLst/>
          </a:prstGeom>
          <a:noFill/>
        </p:spPr>
        <p:txBody>
          <a:bodyPr wrap="none" rtlCol="0">
            <a:spAutoFit/>
          </a:bodyPr>
          <a:lstStyle/>
          <a:p>
            <a:r>
              <a:rPr lang="en-US" dirty="0" err="1" smtClean="0">
                <a:solidFill>
                  <a:srgbClr val="000066"/>
                </a:solidFill>
                <a:latin typeface="Calibri" pitchFamily="34" charset="0"/>
              </a:rPr>
              <a:t>register_tm_clones</a:t>
            </a:r>
            <a:r>
              <a:rPr lang="en-US" dirty="0" smtClean="0">
                <a:solidFill>
                  <a:srgbClr val="000066"/>
                </a:solidFill>
                <a:latin typeface="Calibri" pitchFamily="34" charset="0"/>
              </a:rPr>
              <a:t>:</a:t>
            </a:r>
          </a:p>
        </p:txBody>
      </p:sp>
      <p:sp>
        <p:nvSpPr>
          <p:cNvPr id="4" name="TextBox 3"/>
          <p:cNvSpPr txBox="1"/>
          <p:nvPr/>
        </p:nvSpPr>
        <p:spPr>
          <a:xfrm>
            <a:off x="914400" y="5410200"/>
            <a:ext cx="5357431" cy="923330"/>
          </a:xfrm>
          <a:prstGeom prst="rect">
            <a:avLst/>
          </a:prstGeom>
          <a:noFill/>
        </p:spPr>
        <p:txBody>
          <a:bodyPr wrap="none" rtlCol="0">
            <a:spAutoFit/>
          </a:bodyPr>
          <a:lstStyle/>
          <a:p>
            <a:r>
              <a:rPr lang="en-US" dirty="0" smtClean="0">
                <a:solidFill>
                  <a:srgbClr val="000066"/>
                </a:solidFill>
                <a:latin typeface="Calibri" pitchFamily="34" charset="0"/>
              </a:rPr>
              <a:t>“Returns” to unrelated code</a:t>
            </a:r>
          </a:p>
          <a:p>
            <a:r>
              <a:rPr lang="en-US" dirty="0" smtClean="0">
                <a:solidFill>
                  <a:srgbClr val="000066"/>
                </a:solidFill>
                <a:latin typeface="Calibri" pitchFamily="34" charset="0"/>
              </a:rPr>
              <a:t>Lots of things happen, without modifying critical state</a:t>
            </a:r>
          </a:p>
          <a:p>
            <a:r>
              <a:rPr lang="en-US" dirty="0" smtClean="0">
                <a:solidFill>
                  <a:srgbClr val="000066"/>
                </a:solidFill>
                <a:latin typeface="Calibri" pitchFamily="34" charset="0"/>
              </a:rPr>
              <a:t>Eventually executes </a:t>
            </a:r>
            <a:r>
              <a:rPr lang="en-US" dirty="0" err="1" smtClean="0">
                <a:solidFill>
                  <a:srgbClr val="000066"/>
                </a:solidFill>
                <a:latin typeface="Courier"/>
                <a:cs typeface="Courier"/>
              </a:rPr>
              <a:t>retq</a:t>
            </a:r>
            <a:r>
              <a:rPr lang="en-US" b="0" dirty="0" smtClean="0">
                <a:solidFill>
                  <a:srgbClr val="000066"/>
                </a:solidFill>
                <a:latin typeface="Calibri"/>
                <a:cs typeface="Calibri"/>
              </a:rPr>
              <a:t> </a:t>
            </a:r>
            <a:r>
              <a:rPr lang="en-US" dirty="0" smtClean="0">
                <a:solidFill>
                  <a:srgbClr val="000066"/>
                </a:solidFill>
                <a:latin typeface="Calibri" pitchFamily="34" charset="0"/>
              </a:rPr>
              <a:t>back to </a:t>
            </a:r>
            <a:r>
              <a:rPr lang="en-US" dirty="0" smtClean="0">
                <a:solidFill>
                  <a:srgbClr val="000066"/>
                </a:solidFill>
                <a:latin typeface="Courier"/>
                <a:cs typeface="Courier"/>
              </a:rPr>
              <a:t>main</a:t>
            </a:r>
          </a:p>
        </p:txBody>
      </p:sp>
      <p:sp>
        <p:nvSpPr>
          <p:cNvPr id="74" name="TextBox 73"/>
          <p:cNvSpPr txBox="1">
            <a:spLocks noChangeArrowheads="1"/>
          </p:cNvSpPr>
          <p:nvPr/>
        </p:nvSpPr>
        <p:spPr bwMode="auto">
          <a:xfrm>
            <a:off x="332325" y="1307068"/>
            <a:ext cx="1762085" cy="369332"/>
          </a:xfrm>
          <a:prstGeom prst="rect">
            <a:avLst/>
          </a:prstGeom>
          <a:noFill/>
          <a:ln w="9525">
            <a:noFill/>
            <a:miter lim="800000"/>
            <a:headEnd/>
            <a:tailEnd/>
          </a:ln>
        </p:spPr>
        <p:txBody>
          <a:bodyPr wrap="none">
            <a:spAutoFit/>
          </a:bodyPr>
          <a:lstStyle/>
          <a:p>
            <a:r>
              <a:rPr lang="en-US" i="1" dirty="0" smtClean="0">
                <a:solidFill>
                  <a:srgbClr val="C00000"/>
                </a:solidFill>
                <a:latin typeface="Calibri" pitchFamily="34" charset="0"/>
              </a:rPr>
              <a:t>After </a:t>
            </a:r>
            <a:r>
              <a:rPr lang="en-US" i="1" dirty="0">
                <a:solidFill>
                  <a:srgbClr val="C00000"/>
                </a:solidFill>
                <a:latin typeface="Calibri" pitchFamily="34" charset="0"/>
              </a:rPr>
              <a:t>call to gets</a:t>
            </a:r>
          </a:p>
        </p:txBody>
      </p:sp>
      <p:graphicFrame>
        <p:nvGraphicFramePr>
          <p:cNvPr id="75" name="Table 74"/>
          <p:cNvGraphicFramePr>
            <a:graphicFrameLocks noGrp="1"/>
          </p:cNvGraphicFramePr>
          <p:nvPr>
            <p:extLst>
              <p:ext uri="{D42A27DB-BD31-4B8C-83A1-F6EECF244321}">
                <p14:modId xmlns:p14="http://schemas.microsoft.com/office/powerpoint/2010/main" val="1299413130"/>
              </p:ext>
            </p:extLst>
          </p:nvPr>
        </p:nvGraphicFramePr>
        <p:xfrm>
          <a:off x="397374" y="1752600"/>
          <a:ext cx="2975480" cy="2103120"/>
        </p:xfrm>
        <a:graphic>
          <a:graphicData uri="http://schemas.openxmlformats.org/drawingml/2006/table">
            <a:tbl>
              <a:tblPr>
                <a:tableStyleId>{5C22544A-7EE6-4342-B048-85BDC9FD1C3A}</a:tableStyleId>
              </a:tblPr>
              <a:tblGrid>
                <a:gridCol w="371935">
                  <a:extLst>
                    <a:ext uri="{9D8B030D-6E8A-4147-A177-3AD203B41FA5}">
                      <a16:colId xmlns:a16="http://schemas.microsoft.com/office/drawing/2014/main" xmlns="" val="3318632248"/>
                    </a:ext>
                  </a:extLst>
                </a:gridCol>
                <a:gridCol w="371935">
                  <a:extLst>
                    <a:ext uri="{9D8B030D-6E8A-4147-A177-3AD203B41FA5}">
                      <a16:colId xmlns:a16="http://schemas.microsoft.com/office/drawing/2014/main" xmlns="" val="2161098594"/>
                    </a:ext>
                  </a:extLst>
                </a:gridCol>
                <a:gridCol w="371935">
                  <a:extLst>
                    <a:ext uri="{9D8B030D-6E8A-4147-A177-3AD203B41FA5}">
                      <a16:colId xmlns:a16="http://schemas.microsoft.com/office/drawing/2014/main" xmlns="" val="1053091735"/>
                    </a:ext>
                  </a:extLst>
                </a:gridCol>
                <a:gridCol w="371935">
                  <a:extLst>
                    <a:ext uri="{9D8B030D-6E8A-4147-A177-3AD203B41FA5}">
                      <a16:colId xmlns:a16="http://schemas.microsoft.com/office/drawing/2014/main" xmlns="" val="1255668265"/>
                    </a:ext>
                  </a:extLst>
                </a:gridCol>
                <a:gridCol w="371935">
                  <a:extLst>
                    <a:ext uri="{9D8B030D-6E8A-4147-A177-3AD203B41FA5}">
                      <a16:colId xmlns:a16="http://schemas.microsoft.com/office/drawing/2014/main" xmlns="" val="1389909863"/>
                    </a:ext>
                  </a:extLst>
                </a:gridCol>
                <a:gridCol w="371935">
                  <a:extLst>
                    <a:ext uri="{9D8B030D-6E8A-4147-A177-3AD203B41FA5}">
                      <a16:colId xmlns:a16="http://schemas.microsoft.com/office/drawing/2014/main" xmlns="" val="1773050266"/>
                    </a:ext>
                  </a:extLst>
                </a:gridCol>
                <a:gridCol w="371935">
                  <a:extLst>
                    <a:ext uri="{9D8B030D-6E8A-4147-A177-3AD203B41FA5}">
                      <a16:colId xmlns:a16="http://schemas.microsoft.com/office/drawing/2014/main" xmlns="" val="4062014518"/>
                    </a:ext>
                  </a:extLst>
                </a:gridCol>
                <a:gridCol w="371935">
                  <a:extLst>
                    <a:ext uri="{9D8B030D-6E8A-4147-A177-3AD203B41FA5}">
                      <a16:colId xmlns:a16="http://schemas.microsoft.com/office/drawing/2014/main" xmlns="" val="1950968775"/>
                    </a:ext>
                  </a:extLst>
                </a:gridCol>
              </a:tblGrid>
              <a:tr h="586745">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Stack 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pitchFamily="34" charset="0"/>
                          <a:ea typeface="+mn-ea"/>
                          <a:cs typeface="Arial" charset="0"/>
                        </a:rPr>
                        <a:t>for </a:t>
                      </a:r>
                      <a:r>
                        <a:rPr kumimoji="0" lang="en-US" sz="1800" b="1" i="0" u="none" strike="noStrike" kern="1200" cap="none" spc="0" normalizeH="0" baseline="0" noProof="0" dirty="0" err="1" smtClean="0">
                          <a:ln>
                            <a:noFill/>
                          </a:ln>
                          <a:solidFill>
                            <a:srgbClr val="000000"/>
                          </a:solidFill>
                          <a:effectLst/>
                          <a:uLnTx/>
                          <a:uFillTx/>
                          <a:latin typeface="Courier New" pitchFamily="49" charset="0"/>
                          <a:ea typeface="+mn-ea"/>
                          <a:cs typeface="Arial" charset="0"/>
                        </a:rPr>
                        <a:t>call_echo</a:t>
                      </a:r>
                      <a:endParaRPr kumimoji="0" lang="en-US" sz="1800" b="1" i="0" u="none" strike="noStrike" kern="1200" cap="none" spc="0" normalizeH="0" baseline="0" noProof="0" dirty="0" smtClean="0">
                        <a:ln>
                          <a:noFill/>
                        </a:ln>
                        <a:solidFill>
                          <a:srgbClr val="000000"/>
                        </a:solidFill>
                        <a:effectLst/>
                        <a:uLnTx/>
                        <a:uFillTx/>
                        <a:latin typeface="Courier New" pitchFamily="49" charset="0"/>
                        <a:ea typeface="+mn-ea"/>
                        <a:cs typeface="Arial"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tc hMerge="1">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xmlns="" val="1699266508"/>
                  </a:ext>
                </a:extLst>
              </a:tr>
              <a:tr h="346224">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40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Courier New" panose="02070309020205020404" pitchFamily="49" charset="0"/>
                          <a:cs typeface="Courier New" panose="02070309020205020404" pitchFamily="49" charset="0"/>
                        </a:rPr>
                        <a:t>06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solidFill>
                            <a:srgbClr val="FF0000"/>
                          </a:solidFill>
                          <a:latin typeface="Courier New" panose="02070309020205020404" pitchFamily="49" charset="0"/>
                          <a:cs typeface="Courier New" panose="02070309020205020404" pitchFamily="49" charset="0"/>
                        </a:rPr>
                        <a:t>00</a:t>
                      </a:r>
                      <a:endParaRPr lang="en-US" b="1" dirty="0">
                        <a:solidFill>
                          <a:srgbClr val="FF0000"/>
                        </a:solidFill>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4044454471"/>
                  </a:ext>
                </a:extLst>
              </a:tr>
              <a:tr h="335283">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319900004"/>
                  </a:ext>
                </a:extLst>
              </a:tr>
              <a:tr h="335283">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33</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32</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31</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30</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39</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38</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40360697"/>
                  </a:ext>
                </a:extLst>
              </a:tr>
              <a:tr h="335283">
                <a:tc>
                  <a:txBody>
                    <a:bodyPr/>
                    <a:lstStyle/>
                    <a:p>
                      <a:pPr algn="ctr"/>
                      <a:r>
                        <a:rPr lang="en-US" b="1" dirty="0" smtClean="0">
                          <a:latin typeface="Courier New" panose="02070309020205020404" pitchFamily="49" charset="0"/>
                          <a:cs typeface="Courier New" panose="02070309020205020404" pitchFamily="49" charset="0"/>
                        </a:rPr>
                        <a:t>37</a:t>
                      </a:r>
                      <a:endParaRPr lang="en-US" b="1" dirty="0">
                        <a:latin typeface="Courier New" panose="02070309020205020404" pitchFamily="49" charset="0"/>
                        <a:cs typeface="Courier New" panose="02070309020205020404" pitchFamily="49" charset="0"/>
                      </a:endParaRPr>
                    </a:p>
                  </a:txBody>
                  <a:tcPr marL="45720" marR="4572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36</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35</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smtClean="0">
                          <a:latin typeface="Courier New" panose="02070309020205020404" pitchFamily="49" charset="0"/>
                          <a:cs typeface="Courier New" panose="02070309020205020404" pitchFamily="49" charset="0"/>
                        </a:rPr>
                        <a:t>34</a:t>
                      </a:r>
                      <a:endParaRPr lang="en-US" b="1" dirty="0">
                        <a:latin typeface="Courier New" panose="02070309020205020404" pitchFamily="49" charset="0"/>
                        <a:cs typeface="Courier New" panose="02070309020205020404" pitchFamily="49"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33</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32</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31</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smtClean="0">
                          <a:latin typeface="Courier New" panose="02070309020205020404" pitchFamily="49" charset="0"/>
                          <a:cs typeface="Courier New" panose="02070309020205020404" pitchFamily="49" charset="0"/>
                        </a:rPr>
                        <a:t>30</a:t>
                      </a:r>
                      <a:endParaRPr lang="en-US" sz="1800" b="1" dirty="0">
                        <a:latin typeface="Courier New" panose="02070309020205020404" pitchFamily="49" charset="0"/>
                        <a:cs typeface="Courier New" panose="02070309020205020404" pitchFamily="49" charset="0"/>
                      </a:endParaRPr>
                    </a:p>
                  </a:txBody>
                  <a:tcPr marL="9144" marR="9144">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8574741"/>
                  </a:ext>
                </a:extLst>
              </a:tr>
            </a:tbl>
          </a:graphicData>
        </a:graphic>
      </p:graphicFrame>
      <p:sp>
        <p:nvSpPr>
          <p:cNvPr id="76" name="TextBox 75"/>
          <p:cNvSpPr txBox="1"/>
          <p:nvPr/>
        </p:nvSpPr>
        <p:spPr>
          <a:xfrm>
            <a:off x="2667000" y="4513689"/>
            <a:ext cx="1219200" cy="369332"/>
          </a:xfrm>
          <a:prstGeom prst="rect">
            <a:avLst/>
          </a:prstGeom>
          <a:noFill/>
        </p:spPr>
        <p:txBody>
          <a:bodyPr wrap="square" rtlCol="0">
            <a:spAutoFit/>
          </a:bodyPr>
          <a:lstStyle/>
          <a:p>
            <a:r>
              <a:rPr lang="en-US" dirty="0" err="1">
                <a:solidFill>
                  <a:srgbClr val="000066"/>
                </a:solidFill>
                <a:latin typeface="Calibri" pitchFamily="34" charset="0"/>
              </a:rPr>
              <a:t>b</a:t>
            </a:r>
            <a:r>
              <a:rPr lang="en-US" dirty="0" err="1" smtClean="0">
                <a:solidFill>
                  <a:srgbClr val="000066"/>
                </a:solidFill>
                <a:latin typeface="Calibri" pitchFamily="34" charset="0"/>
              </a:rPr>
              <a:t>uf</a:t>
            </a:r>
            <a:r>
              <a:rPr lang="en-US" dirty="0" smtClean="0">
                <a:solidFill>
                  <a:srgbClr val="000066"/>
                </a:solidFill>
                <a:latin typeface="Calibri" pitchFamily="34" charset="0"/>
              </a:rPr>
              <a:t> = %</a:t>
            </a:r>
            <a:r>
              <a:rPr lang="en-US" dirty="0" err="1" smtClean="0">
                <a:solidFill>
                  <a:srgbClr val="000066"/>
                </a:solidFill>
                <a:latin typeface="Calibri" pitchFamily="34" charset="0"/>
              </a:rPr>
              <a:t>rsp</a:t>
            </a:r>
            <a:r>
              <a:rPr lang="en-US" dirty="0" smtClean="0">
                <a:solidFill>
                  <a:srgbClr val="000066"/>
                </a:solidFill>
                <a:latin typeface="Calibri" pitchFamily="34" charset="0"/>
              </a:rPr>
              <a:t> </a:t>
            </a:r>
          </a:p>
        </p:txBody>
      </p:sp>
      <p:cxnSp>
        <p:nvCxnSpPr>
          <p:cNvPr id="77" name="Straight Arrow Connector 76"/>
          <p:cNvCxnSpPr/>
          <p:nvPr/>
        </p:nvCxnSpPr>
        <p:spPr bwMode="auto">
          <a:xfrm flipV="1">
            <a:off x="3200400" y="3986001"/>
            <a:ext cx="0" cy="499185"/>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462168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ChangeArrowheads="1"/>
          </p:cNvSpPr>
          <p:nvPr/>
        </p:nvSpPr>
        <p:spPr bwMode="auto">
          <a:xfrm>
            <a:off x="6781800" y="1524000"/>
            <a:ext cx="2214563" cy="1474788"/>
          </a:xfrm>
          <a:prstGeom prst="rect">
            <a:avLst/>
          </a:prstGeom>
          <a:solidFill>
            <a:srgbClr val="FFFF99"/>
          </a:solidFill>
          <a:ln w="12700">
            <a:solidFill>
              <a:schemeClr val="tx1"/>
            </a:solidFill>
            <a:miter lim="800000"/>
            <a:headEnd/>
            <a:tailEnd/>
          </a:ln>
        </p:spPr>
        <p:txBody>
          <a:bodyPr lIns="90487" tIns="44450" rIns="90487" bIns="44450">
            <a:spAutoFit/>
          </a:bodyPr>
          <a:lstStyle/>
          <a:p>
            <a:pPr algn="l">
              <a:lnSpc>
                <a:spcPct val="100000"/>
              </a:lnSpc>
            </a:pPr>
            <a:r>
              <a:rPr lang="en-US">
                <a:latin typeface="Courier New" charset="0"/>
              </a:rPr>
              <a:t>struct S1 {</a:t>
            </a:r>
          </a:p>
          <a:p>
            <a:pPr algn="l">
              <a:lnSpc>
                <a:spcPct val="100000"/>
              </a:lnSpc>
            </a:pPr>
            <a:r>
              <a:rPr lang="en-US">
                <a:latin typeface="Courier New" charset="0"/>
              </a:rPr>
              <a:t>  char c;</a:t>
            </a:r>
          </a:p>
          <a:p>
            <a:pPr algn="l">
              <a:lnSpc>
                <a:spcPct val="100000"/>
              </a:lnSpc>
            </a:pPr>
            <a:r>
              <a:rPr lang="en-US">
                <a:latin typeface="Courier New" charset="0"/>
              </a:rPr>
              <a:t>  int i[2];</a:t>
            </a:r>
          </a:p>
          <a:p>
            <a:pPr algn="l">
              <a:lnSpc>
                <a:spcPct val="100000"/>
              </a:lnSpc>
            </a:pPr>
            <a:r>
              <a:rPr lang="en-US">
                <a:latin typeface="Courier New" charset="0"/>
              </a:rPr>
              <a:t>  double v;</a:t>
            </a:r>
          </a:p>
          <a:p>
            <a:pPr algn="l">
              <a:lnSpc>
                <a:spcPct val="100000"/>
              </a:lnSpc>
            </a:pPr>
            <a:r>
              <a:rPr lang="en-US">
                <a:latin typeface="Courier New" charset="0"/>
              </a:rPr>
              <a:t>} *p;</a:t>
            </a:r>
          </a:p>
        </p:txBody>
      </p:sp>
      <p:sp>
        <p:nvSpPr>
          <p:cNvPr id="327683" name="Rectangle 3"/>
          <p:cNvSpPr>
            <a:spLocks noGrp="1" noChangeArrowheads="1"/>
          </p:cNvSpPr>
          <p:nvPr>
            <p:ph type="title"/>
          </p:nvPr>
        </p:nvSpPr>
        <p:spPr>
          <a:xfrm>
            <a:off x="376238" y="228600"/>
            <a:ext cx="8767762" cy="573088"/>
          </a:xfrm>
        </p:spPr>
        <p:txBody>
          <a:bodyPr/>
          <a:lstStyle/>
          <a:p>
            <a:pPr eaLnBrk="1" hangingPunct="1">
              <a:defRPr/>
            </a:pPr>
            <a:r>
              <a:rPr lang="en-US">
                <a:ea typeface="+mj-ea"/>
                <a:cs typeface="+mj-cs"/>
              </a:rPr>
              <a:t>Satisfying Alignment with Structures</a:t>
            </a:r>
          </a:p>
        </p:txBody>
      </p:sp>
      <p:sp>
        <p:nvSpPr>
          <p:cNvPr id="327684" name="Rectangle 4"/>
          <p:cNvSpPr>
            <a:spLocks noGrp="1" noChangeArrowheads="1"/>
          </p:cNvSpPr>
          <p:nvPr>
            <p:ph type="body" idx="1"/>
          </p:nvPr>
        </p:nvSpPr>
        <p:spPr>
          <a:xfrm>
            <a:off x="290513" y="838200"/>
            <a:ext cx="6491287" cy="3352800"/>
          </a:xfrm>
        </p:spPr>
        <p:txBody>
          <a:bodyPr/>
          <a:lstStyle/>
          <a:p>
            <a:pPr eaLnBrk="1" hangingPunct="1">
              <a:buFont typeface="Wingdings" charset="2"/>
              <a:buNone/>
              <a:defRPr/>
            </a:pPr>
            <a:r>
              <a:rPr lang="en-US" dirty="0">
                <a:ea typeface="+mn-ea"/>
                <a:cs typeface="+mn-cs"/>
              </a:rPr>
              <a:t>Offsets Within Structure</a:t>
            </a:r>
          </a:p>
          <a:p>
            <a:pPr lvl="1" eaLnBrk="1" hangingPunct="1">
              <a:buFont typeface="Wingdings" charset="2"/>
              <a:buChar char="n"/>
              <a:defRPr/>
            </a:pPr>
            <a:r>
              <a:rPr lang="en-US" dirty="0"/>
              <a:t>Must satisfy element’s alignment requirement</a:t>
            </a:r>
          </a:p>
          <a:p>
            <a:pPr eaLnBrk="1" hangingPunct="1">
              <a:buFont typeface="Wingdings" charset="2"/>
              <a:buNone/>
              <a:defRPr/>
            </a:pPr>
            <a:r>
              <a:rPr lang="en-US" dirty="0">
                <a:ea typeface="+mn-ea"/>
                <a:cs typeface="+mn-cs"/>
              </a:rPr>
              <a:t>Overall Structure Placement</a:t>
            </a:r>
          </a:p>
          <a:p>
            <a:pPr lvl="1" eaLnBrk="1" hangingPunct="1">
              <a:buFont typeface="Wingdings" charset="2"/>
              <a:buChar char="n"/>
              <a:defRPr/>
            </a:pPr>
            <a:r>
              <a:rPr lang="en-US" dirty="0"/>
              <a:t>Each structure has alignment requirement K</a:t>
            </a:r>
          </a:p>
          <a:p>
            <a:pPr lvl="2" eaLnBrk="1" hangingPunct="1">
              <a:buFont typeface="Wingdings" charset="2"/>
              <a:buChar char="l"/>
              <a:defRPr/>
            </a:pPr>
            <a:r>
              <a:rPr lang="en-US" dirty="0"/>
              <a:t>Largest alignment of any element</a:t>
            </a:r>
          </a:p>
          <a:p>
            <a:pPr lvl="1" eaLnBrk="1" hangingPunct="1">
              <a:buFont typeface="Wingdings" charset="2"/>
              <a:buChar char="n"/>
              <a:defRPr/>
            </a:pPr>
            <a:r>
              <a:rPr lang="en-US" dirty="0"/>
              <a:t>Initial address </a:t>
            </a:r>
            <a:r>
              <a:rPr lang="en-US" dirty="0" smtClean="0"/>
              <a:t>must </a:t>
            </a:r>
            <a:r>
              <a:rPr lang="en-US" dirty="0"/>
              <a:t>be </a:t>
            </a:r>
            <a:r>
              <a:rPr lang="en-US" dirty="0" smtClean="0"/>
              <a:t>multiple </a:t>
            </a:r>
            <a:r>
              <a:rPr lang="en-US" dirty="0"/>
              <a:t>of </a:t>
            </a:r>
            <a:r>
              <a:rPr lang="en-US" dirty="0" smtClean="0"/>
              <a:t>K</a:t>
            </a:r>
          </a:p>
          <a:p>
            <a:pPr lvl="1" eaLnBrk="1" hangingPunct="1">
              <a:buFont typeface="Wingdings" charset="2"/>
              <a:buChar char="n"/>
              <a:defRPr/>
            </a:pPr>
            <a:r>
              <a:rPr lang="en-US" dirty="0"/>
              <a:t>structure length must be </a:t>
            </a:r>
            <a:r>
              <a:rPr lang="en-US" dirty="0" smtClean="0"/>
              <a:t>multiple </a:t>
            </a:r>
            <a:r>
              <a:rPr lang="en-US" dirty="0"/>
              <a:t>of </a:t>
            </a:r>
            <a:r>
              <a:rPr lang="en-US" dirty="0" smtClean="0"/>
              <a:t>K</a:t>
            </a:r>
            <a:endParaRPr lang="en-US" dirty="0">
              <a:ea typeface="+mn-ea"/>
              <a:cs typeface="+mn-cs"/>
            </a:endParaRPr>
          </a:p>
        </p:txBody>
      </p:sp>
      <p:grpSp>
        <p:nvGrpSpPr>
          <p:cNvPr id="4" name="Group 3"/>
          <p:cNvGrpSpPr/>
          <p:nvPr/>
        </p:nvGrpSpPr>
        <p:grpSpPr>
          <a:xfrm>
            <a:off x="381000" y="4419600"/>
            <a:ext cx="8229600" cy="2438400"/>
            <a:chOff x="381000" y="4343400"/>
            <a:chExt cx="8229600" cy="2438400"/>
          </a:xfrm>
        </p:grpSpPr>
        <p:grpSp>
          <p:nvGrpSpPr>
            <p:cNvPr id="2" name="Group 1"/>
            <p:cNvGrpSpPr>
              <a:grpSpLocks/>
            </p:cNvGrpSpPr>
            <p:nvPr/>
          </p:nvGrpSpPr>
          <p:grpSpPr bwMode="auto">
            <a:xfrm>
              <a:off x="685800" y="4876800"/>
              <a:ext cx="7924800" cy="1905000"/>
              <a:chOff x="685800" y="4572000"/>
              <a:chExt cx="7924800" cy="1905000"/>
            </a:xfrm>
          </p:grpSpPr>
          <p:sp>
            <p:nvSpPr>
              <p:cNvPr id="54277" name="Rectangle 8"/>
              <p:cNvSpPr>
                <a:spLocks noChangeArrowheads="1"/>
              </p:cNvSpPr>
              <p:nvPr/>
            </p:nvSpPr>
            <p:spPr bwMode="auto">
              <a:xfrm>
                <a:off x="833438" y="4572000"/>
                <a:ext cx="2794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c</a:t>
                </a:r>
              </a:p>
            </p:txBody>
          </p:sp>
          <p:sp>
            <p:nvSpPr>
              <p:cNvPr id="54278" name="Rectangle 9"/>
              <p:cNvSpPr>
                <a:spLocks noChangeArrowheads="1"/>
              </p:cNvSpPr>
              <p:nvPr/>
            </p:nvSpPr>
            <p:spPr bwMode="auto">
              <a:xfrm>
                <a:off x="2052638" y="4572000"/>
                <a:ext cx="11938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i[0]</a:t>
                </a:r>
              </a:p>
            </p:txBody>
          </p:sp>
          <p:sp>
            <p:nvSpPr>
              <p:cNvPr id="54279" name="Rectangle 10"/>
              <p:cNvSpPr>
                <a:spLocks noChangeArrowheads="1"/>
              </p:cNvSpPr>
              <p:nvPr/>
            </p:nvSpPr>
            <p:spPr bwMode="auto">
              <a:xfrm>
                <a:off x="3271838" y="4572000"/>
                <a:ext cx="11938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i[1]</a:t>
                </a:r>
              </a:p>
            </p:txBody>
          </p:sp>
          <p:sp>
            <p:nvSpPr>
              <p:cNvPr id="54280" name="Rectangle 11"/>
              <p:cNvSpPr>
                <a:spLocks noChangeArrowheads="1"/>
              </p:cNvSpPr>
              <p:nvPr/>
            </p:nvSpPr>
            <p:spPr bwMode="auto">
              <a:xfrm>
                <a:off x="5710238" y="4572000"/>
                <a:ext cx="2413000" cy="279400"/>
              </a:xfrm>
              <a:prstGeom prst="rect">
                <a:avLst/>
              </a:prstGeom>
              <a:solidFill>
                <a:schemeClr val="bg1"/>
              </a:solidFill>
              <a:ln w="25400">
                <a:solidFill>
                  <a:schemeClr val="tx1"/>
                </a:solidFill>
                <a:miter lim="800000"/>
                <a:headEnd/>
                <a:tailEnd/>
              </a:ln>
            </p:spPr>
            <p:txBody>
              <a:bodyPr wrap="none" lIns="90487" tIns="44450" rIns="90487" bIns="44450" anchor="ctr"/>
              <a:lstStyle/>
              <a:p>
                <a:pPr>
                  <a:lnSpc>
                    <a:spcPct val="100000"/>
                  </a:lnSpc>
                </a:pPr>
                <a:r>
                  <a:rPr lang="en-US">
                    <a:latin typeface="Courier New" charset="0"/>
                  </a:rPr>
                  <a:t>v</a:t>
                </a:r>
              </a:p>
            </p:txBody>
          </p:sp>
          <p:sp>
            <p:nvSpPr>
              <p:cNvPr id="54281" name="Rectangle 12"/>
              <p:cNvSpPr>
                <a:spLocks noChangeArrowheads="1"/>
              </p:cNvSpPr>
              <p:nvPr/>
            </p:nvSpPr>
            <p:spPr bwMode="auto">
              <a:xfrm>
                <a:off x="1138238" y="4572000"/>
                <a:ext cx="889000" cy="279400"/>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4282" name="Rectangle 13"/>
              <p:cNvSpPr>
                <a:spLocks noChangeArrowheads="1"/>
              </p:cNvSpPr>
              <p:nvPr/>
            </p:nvSpPr>
            <p:spPr bwMode="auto">
              <a:xfrm>
                <a:off x="4491038" y="4572000"/>
                <a:ext cx="1193800" cy="279400"/>
              </a:xfrm>
              <a:prstGeom prst="rect">
                <a:avLst/>
              </a:prstGeom>
              <a:solidFill>
                <a:srgbClr val="B2B2B2"/>
              </a:solidFill>
              <a:ln w="25400">
                <a:solidFill>
                  <a:schemeClr val="tx1"/>
                </a:solidFill>
                <a:miter lim="800000"/>
                <a:headEnd/>
                <a:tailEnd/>
              </a:ln>
            </p:spPr>
            <p:txBody>
              <a:bodyPr wrap="none" anchor="ctr"/>
              <a:lstStyle/>
              <a:p>
                <a:endParaRPr lang="en-US"/>
              </a:p>
            </p:txBody>
          </p:sp>
          <p:sp>
            <p:nvSpPr>
              <p:cNvPr id="54283" name="Rectangle 14"/>
              <p:cNvSpPr>
                <a:spLocks noChangeArrowheads="1"/>
              </p:cNvSpPr>
              <p:nvPr/>
            </p:nvSpPr>
            <p:spPr bwMode="auto">
              <a:xfrm>
                <a:off x="704850" y="4864100"/>
                <a:ext cx="5905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p+0</a:t>
                </a:r>
              </a:p>
            </p:txBody>
          </p:sp>
          <p:sp>
            <p:nvSpPr>
              <p:cNvPr id="54284" name="Rectangle 15"/>
              <p:cNvSpPr>
                <a:spLocks noChangeArrowheads="1"/>
              </p:cNvSpPr>
              <p:nvPr/>
            </p:nvSpPr>
            <p:spPr bwMode="auto">
              <a:xfrm>
                <a:off x="1771650" y="4864100"/>
                <a:ext cx="5905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p+4</a:t>
                </a:r>
              </a:p>
            </p:txBody>
          </p:sp>
          <p:sp>
            <p:nvSpPr>
              <p:cNvPr id="54285" name="Rectangle 16"/>
              <p:cNvSpPr>
                <a:spLocks noChangeArrowheads="1"/>
              </p:cNvSpPr>
              <p:nvPr/>
            </p:nvSpPr>
            <p:spPr bwMode="auto">
              <a:xfrm>
                <a:off x="2990850" y="4864100"/>
                <a:ext cx="5905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p+8</a:t>
                </a:r>
              </a:p>
            </p:txBody>
          </p:sp>
          <p:sp>
            <p:nvSpPr>
              <p:cNvPr id="54286" name="Rectangle 17"/>
              <p:cNvSpPr>
                <a:spLocks noChangeArrowheads="1"/>
              </p:cNvSpPr>
              <p:nvPr/>
            </p:nvSpPr>
            <p:spPr bwMode="auto">
              <a:xfrm>
                <a:off x="5445125" y="4864100"/>
                <a:ext cx="727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p+16</a:t>
                </a:r>
              </a:p>
            </p:txBody>
          </p:sp>
          <p:sp>
            <p:nvSpPr>
              <p:cNvPr id="54287" name="Rectangle 18"/>
              <p:cNvSpPr>
                <a:spLocks noChangeArrowheads="1"/>
              </p:cNvSpPr>
              <p:nvPr/>
            </p:nvSpPr>
            <p:spPr bwMode="auto">
              <a:xfrm>
                <a:off x="7883525" y="4864100"/>
                <a:ext cx="727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p>
                <a:pPr algn="r">
                  <a:lnSpc>
                    <a:spcPct val="100000"/>
                  </a:lnSpc>
                </a:pPr>
                <a:r>
                  <a:rPr lang="en-US">
                    <a:latin typeface="Courier New" charset="0"/>
                  </a:rPr>
                  <a:t>p+24</a:t>
                </a:r>
              </a:p>
            </p:txBody>
          </p:sp>
          <p:sp>
            <p:nvSpPr>
              <p:cNvPr id="54288" name="Line 19"/>
              <p:cNvSpPr>
                <a:spLocks noChangeShapeType="1"/>
              </p:cNvSpPr>
              <p:nvPr/>
            </p:nvSpPr>
            <p:spPr bwMode="auto">
              <a:xfrm flipV="1">
                <a:off x="2071688" y="5181600"/>
                <a:ext cx="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89" name="Rectangle 20"/>
              <p:cNvSpPr>
                <a:spLocks noChangeArrowheads="1"/>
              </p:cNvSpPr>
              <p:nvPr/>
            </p:nvSpPr>
            <p:spPr bwMode="auto">
              <a:xfrm>
                <a:off x="928688" y="5638800"/>
                <a:ext cx="2057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4</a:t>
                </a:r>
              </a:p>
            </p:txBody>
          </p:sp>
          <p:sp>
            <p:nvSpPr>
              <p:cNvPr id="54290" name="Rectangle 21"/>
              <p:cNvSpPr>
                <a:spLocks noChangeArrowheads="1"/>
              </p:cNvSpPr>
              <p:nvPr/>
            </p:nvSpPr>
            <p:spPr bwMode="auto">
              <a:xfrm>
                <a:off x="4510088" y="56388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defTabSz="895350">
                  <a:spcBef>
                    <a:spcPct val="30000"/>
                  </a:spcBef>
                </a:pPr>
                <a:r>
                  <a:rPr lang="en-US">
                    <a:solidFill>
                      <a:schemeClr val="tx2"/>
                    </a:solidFill>
                  </a:rPr>
                  <a:t>Multiple of 8</a:t>
                </a:r>
              </a:p>
            </p:txBody>
          </p:sp>
          <p:sp>
            <p:nvSpPr>
              <p:cNvPr id="54291" name="Line 22"/>
              <p:cNvSpPr>
                <a:spLocks noChangeShapeType="1"/>
              </p:cNvSpPr>
              <p:nvPr/>
            </p:nvSpPr>
            <p:spPr bwMode="auto">
              <a:xfrm flipV="1">
                <a:off x="5729288" y="5181600"/>
                <a:ext cx="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2" name="Rectangle 23"/>
              <p:cNvSpPr>
                <a:spLocks noChangeArrowheads="1"/>
              </p:cNvSpPr>
              <p:nvPr/>
            </p:nvSpPr>
            <p:spPr bwMode="auto">
              <a:xfrm>
                <a:off x="685800" y="60960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l" defTabSz="895350">
                  <a:spcBef>
                    <a:spcPct val="30000"/>
                  </a:spcBef>
                </a:pPr>
                <a:r>
                  <a:rPr lang="en-US">
                    <a:solidFill>
                      <a:schemeClr val="tx2"/>
                    </a:solidFill>
                  </a:rPr>
                  <a:t>Multiple of 8</a:t>
                </a:r>
              </a:p>
            </p:txBody>
          </p:sp>
          <p:sp>
            <p:nvSpPr>
              <p:cNvPr id="54293" name="Line 24"/>
              <p:cNvSpPr>
                <a:spLocks noChangeShapeType="1"/>
              </p:cNvSpPr>
              <p:nvPr/>
            </p:nvSpPr>
            <p:spPr bwMode="auto">
              <a:xfrm flipV="1">
                <a:off x="914400" y="5257800"/>
                <a:ext cx="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4" name="Rectangle 25"/>
              <p:cNvSpPr>
                <a:spLocks noChangeArrowheads="1"/>
              </p:cNvSpPr>
              <p:nvPr/>
            </p:nvSpPr>
            <p:spPr bwMode="auto">
              <a:xfrm>
                <a:off x="5867400" y="60960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23838" indent="-223838" algn="r" defTabSz="895350">
                  <a:spcBef>
                    <a:spcPct val="30000"/>
                  </a:spcBef>
                </a:pPr>
                <a:r>
                  <a:rPr lang="en-US">
                    <a:solidFill>
                      <a:schemeClr val="tx2"/>
                    </a:solidFill>
                  </a:rPr>
                  <a:t>Multiple of 8</a:t>
                </a:r>
              </a:p>
            </p:txBody>
          </p:sp>
          <p:sp>
            <p:nvSpPr>
              <p:cNvPr id="54295" name="Line 26"/>
              <p:cNvSpPr>
                <a:spLocks noChangeShapeType="1"/>
              </p:cNvSpPr>
              <p:nvPr/>
            </p:nvSpPr>
            <p:spPr bwMode="auto">
              <a:xfrm flipV="1">
                <a:off x="8229600" y="5257800"/>
                <a:ext cx="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5" name="Rectangle 4"/>
            <p:cNvSpPr txBox="1">
              <a:spLocks noChangeArrowheads="1"/>
            </p:cNvSpPr>
            <p:nvPr/>
          </p:nvSpPr>
          <p:spPr bwMode="auto">
            <a:xfrm>
              <a:off x="381000" y="4343400"/>
              <a:ext cx="6491287" cy="609600"/>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a:lstStyle>
            <a:p>
              <a:pPr eaLnBrk="1" hangingPunct="1">
                <a:buFont typeface="Wingdings" charset="2"/>
                <a:buNone/>
                <a:defRPr/>
              </a:pPr>
              <a:r>
                <a:rPr lang="en-US" dirty="0" smtClean="0">
                  <a:ea typeface="+mn-ea"/>
                  <a:cs typeface="+mn-cs"/>
                </a:rPr>
                <a:t>Aligned data: (K=8 due to </a:t>
              </a:r>
              <a:r>
                <a:rPr lang="en-US" b="0" dirty="0" smtClean="0">
                  <a:latin typeface="Courier"/>
                  <a:ea typeface="+mn-ea"/>
                  <a:cs typeface="Courier"/>
                </a:rPr>
                <a:t>double</a:t>
              </a:r>
              <a:r>
                <a:rPr lang="en-US" dirty="0" smtClean="0">
                  <a:ea typeface="+mn-ea"/>
                  <a:cs typeface="+mn-cs"/>
                </a:rPr>
                <a:t>)</a:t>
              </a:r>
              <a:endParaRPr lang="en-US" dirty="0">
                <a:ea typeface="+mn-ea"/>
                <a:cs typeface="+mn-cs"/>
              </a:endParaRPr>
            </a:p>
          </p:txBody>
        </p:sp>
      </p:grpSp>
      <p:grpSp>
        <p:nvGrpSpPr>
          <p:cNvPr id="3" name="Group 2"/>
          <p:cNvGrpSpPr/>
          <p:nvPr/>
        </p:nvGrpSpPr>
        <p:grpSpPr>
          <a:xfrm>
            <a:off x="366713" y="3657600"/>
            <a:ext cx="8294414" cy="838200"/>
            <a:chOff x="366713" y="3810000"/>
            <a:chExt cx="8294414" cy="838200"/>
          </a:xfrm>
        </p:grpSpPr>
        <p:grpSp>
          <p:nvGrpSpPr>
            <p:cNvPr id="25" name="Group 24"/>
            <p:cNvGrpSpPr/>
            <p:nvPr/>
          </p:nvGrpSpPr>
          <p:grpSpPr>
            <a:xfrm>
              <a:off x="2895600" y="3900557"/>
              <a:ext cx="5765527" cy="747643"/>
              <a:chOff x="533400" y="1752600"/>
              <a:chExt cx="5765527" cy="747643"/>
            </a:xfrm>
          </p:grpSpPr>
          <p:sp>
            <p:nvSpPr>
              <p:cNvPr id="26" name="Rectangle 7"/>
              <p:cNvSpPr>
                <a:spLocks/>
              </p:cNvSpPr>
              <p:nvPr/>
            </p:nvSpPr>
            <p:spPr bwMode="auto">
              <a:xfrm>
                <a:off x="633413" y="17526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itchFamily="49" charset="0"/>
                    <a:cs typeface="Courier New" pitchFamily="49" charset="0"/>
                    <a:sym typeface="Courier New Bold" charset="0"/>
                  </a:rPr>
                  <a:t>c</a:t>
                </a:r>
              </a:p>
            </p:txBody>
          </p:sp>
          <p:sp>
            <p:nvSpPr>
              <p:cNvPr id="27" name="Rectangle 8"/>
              <p:cNvSpPr>
                <a:spLocks/>
              </p:cNvSpPr>
              <p:nvPr/>
            </p:nvSpPr>
            <p:spPr bwMode="auto">
              <a:xfrm>
                <a:off x="93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itchFamily="49" charset="0"/>
                    <a:cs typeface="Courier New" pitchFamily="49" charset="0"/>
                    <a:sym typeface="Courier New Bold" charset="0"/>
                  </a:rPr>
                  <a:t>i[0]</a:t>
                </a:r>
              </a:p>
            </p:txBody>
          </p:sp>
          <p:sp>
            <p:nvSpPr>
              <p:cNvPr id="28" name="Rectangle 9"/>
              <p:cNvSpPr>
                <a:spLocks/>
              </p:cNvSpPr>
              <p:nvPr/>
            </p:nvSpPr>
            <p:spPr bwMode="auto">
              <a:xfrm>
                <a:off x="220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a:solidFill>
                      <a:schemeClr val="tx1"/>
                    </a:solidFill>
                    <a:latin typeface="Courier New" pitchFamily="49" charset="0"/>
                    <a:cs typeface="Courier New" pitchFamily="49" charset="0"/>
                    <a:sym typeface="Courier New Bold" charset="0"/>
                  </a:rPr>
                  <a:t>i</a:t>
                </a:r>
                <a:r>
                  <a:rPr lang="en-US" sz="2000" dirty="0">
                    <a:solidFill>
                      <a:schemeClr val="tx1"/>
                    </a:solidFill>
                    <a:latin typeface="Courier New" pitchFamily="49" charset="0"/>
                    <a:cs typeface="Courier New" pitchFamily="49" charset="0"/>
                    <a:sym typeface="Courier New Bold" charset="0"/>
                  </a:rPr>
                  <a:t>[1]</a:t>
                </a:r>
              </a:p>
            </p:txBody>
          </p:sp>
          <p:sp>
            <p:nvSpPr>
              <p:cNvPr id="29" name="Rectangle 10"/>
              <p:cNvSpPr>
                <a:spLocks/>
              </p:cNvSpPr>
              <p:nvPr/>
            </p:nvSpPr>
            <p:spPr bwMode="auto">
              <a:xfrm>
                <a:off x="3449638" y="1752600"/>
                <a:ext cx="25400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itchFamily="49" charset="0"/>
                    <a:cs typeface="Courier New" pitchFamily="49" charset="0"/>
                    <a:sym typeface="Courier New Bold" charset="0"/>
                  </a:rPr>
                  <a:t>v</a:t>
                </a:r>
              </a:p>
            </p:txBody>
          </p:sp>
          <p:sp>
            <p:nvSpPr>
              <p:cNvPr id="30" name="Rectangle 13"/>
              <p:cNvSpPr>
                <a:spLocks/>
              </p:cNvSpPr>
              <p:nvPr/>
            </p:nvSpPr>
            <p:spPr bwMode="auto">
              <a:xfrm>
                <a:off x="533400" y="2146300"/>
                <a:ext cx="214802"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itchFamily="49" charset="0"/>
                    <a:cs typeface="Courier New" pitchFamily="49" charset="0"/>
                    <a:sym typeface="Courier New Bold" charset="0"/>
                  </a:rPr>
                  <a:t>p</a:t>
                </a:r>
                <a:endParaRPr lang="en-US" sz="1800" dirty="0">
                  <a:solidFill>
                    <a:schemeClr val="tx1"/>
                  </a:solidFill>
                  <a:latin typeface="Courier New" pitchFamily="49" charset="0"/>
                  <a:cs typeface="Courier New" pitchFamily="49" charset="0"/>
                  <a:sym typeface="Courier New Bold" charset="0"/>
                </a:endParaRPr>
              </a:p>
            </p:txBody>
          </p:sp>
          <p:sp>
            <p:nvSpPr>
              <p:cNvPr id="31" name="Rectangle 14"/>
              <p:cNvSpPr>
                <a:spLocks/>
              </p:cNvSpPr>
              <p:nvPr/>
            </p:nvSpPr>
            <p:spPr bwMode="auto">
              <a:xfrm>
                <a:off x="838200" y="2146300"/>
                <a:ext cx="490519"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itchFamily="49" charset="0"/>
                    <a:cs typeface="Courier New" pitchFamily="49" charset="0"/>
                    <a:sym typeface="Courier New Bold" charset="0"/>
                  </a:rPr>
                  <a:t>p+1</a:t>
                </a:r>
                <a:endParaRPr lang="en-US" sz="1800" dirty="0">
                  <a:solidFill>
                    <a:schemeClr val="tx1"/>
                  </a:solidFill>
                  <a:latin typeface="Courier New" pitchFamily="49" charset="0"/>
                  <a:cs typeface="Courier New" pitchFamily="49" charset="0"/>
                  <a:sym typeface="Courier New Bold" charset="0"/>
                </a:endParaRPr>
              </a:p>
            </p:txBody>
          </p:sp>
          <p:sp>
            <p:nvSpPr>
              <p:cNvPr id="32" name="Rectangle 15"/>
              <p:cNvSpPr>
                <a:spLocks/>
              </p:cNvSpPr>
              <p:nvPr/>
            </p:nvSpPr>
            <p:spPr bwMode="auto">
              <a:xfrm>
                <a:off x="1941512" y="2146300"/>
                <a:ext cx="490519"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itchFamily="49" charset="0"/>
                    <a:cs typeface="Courier New" pitchFamily="49" charset="0"/>
                    <a:sym typeface="Courier New Bold" charset="0"/>
                  </a:rPr>
                  <a:t>p+5</a:t>
                </a:r>
                <a:endParaRPr lang="en-US" sz="1800" dirty="0">
                  <a:solidFill>
                    <a:schemeClr val="tx1"/>
                  </a:solidFill>
                  <a:latin typeface="Courier New" pitchFamily="49" charset="0"/>
                  <a:cs typeface="Courier New" pitchFamily="49" charset="0"/>
                  <a:sym typeface="Courier New Bold" charset="0"/>
                </a:endParaRPr>
              </a:p>
            </p:txBody>
          </p:sp>
          <p:sp>
            <p:nvSpPr>
              <p:cNvPr id="33" name="Rectangle 16"/>
              <p:cNvSpPr>
                <a:spLocks/>
              </p:cNvSpPr>
              <p:nvPr/>
            </p:nvSpPr>
            <p:spPr bwMode="auto">
              <a:xfrm>
                <a:off x="3124200" y="2146300"/>
                <a:ext cx="490519"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itchFamily="49" charset="0"/>
                    <a:cs typeface="Courier New" pitchFamily="49" charset="0"/>
                    <a:sym typeface="Courier New Bold" charset="0"/>
                  </a:rPr>
                  <a:t>p+9</a:t>
                </a:r>
                <a:endParaRPr lang="en-US" sz="1800" dirty="0">
                  <a:solidFill>
                    <a:schemeClr val="tx1"/>
                  </a:solidFill>
                  <a:latin typeface="Courier New" pitchFamily="49" charset="0"/>
                  <a:cs typeface="Courier New" pitchFamily="49" charset="0"/>
                  <a:sym typeface="Courier New Bold" charset="0"/>
                </a:endParaRPr>
              </a:p>
            </p:txBody>
          </p:sp>
          <p:sp>
            <p:nvSpPr>
              <p:cNvPr id="34" name="Rectangle 17"/>
              <p:cNvSpPr>
                <a:spLocks/>
              </p:cNvSpPr>
              <p:nvPr/>
            </p:nvSpPr>
            <p:spPr bwMode="auto">
              <a:xfrm>
                <a:off x="5670550" y="2146300"/>
                <a:ext cx="628377"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itchFamily="49" charset="0"/>
                    <a:cs typeface="Courier New" pitchFamily="49" charset="0"/>
                    <a:sym typeface="Courier New Bold" charset="0"/>
                  </a:rPr>
                  <a:t>p+17</a:t>
                </a:r>
                <a:endParaRPr lang="en-US" sz="1800" dirty="0">
                  <a:solidFill>
                    <a:schemeClr val="tx1"/>
                  </a:solidFill>
                  <a:latin typeface="Courier New" pitchFamily="49" charset="0"/>
                  <a:cs typeface="Courier New" pitchFamily="49" charset="0"/>
                  <a:sym typeface="Courier New Bold" charset="0"/>
                </a:endParaRPr>
              </a:p>
            </p:txBody>
          </p:sp>
        </p:grpSp>
        <p:sp>
          <p:nvSpPr>
            <p:cNvPr id="36" name="Rectangle 4"/>
            <p:cNvSpPr txBox="1">
              <a:spLocks noChangeArrowheads="1"/>
            </p:cNvSpPr>
            <p:nvPr/>
          </p:nvSpPr>
          <p:spPr bwMode="auto">
            <a:xfrm>
              <a:off x="366713" y="3810000"/>
              <a:ext cx="6491287" cy="609600"/>
            </a:xfrm>
            <a:prstGeom prst="rect">
              <a:avLst/>
            </a:prstGeom>
            <a:noFill/>
            <a:ln w="9525">
              <a:noFill/>
              <a:miter lim="800000"/>
              <a:headEnd/>
              <a:tailEnd/>
            </a:ln>
            <a:effectLst/>
          </p:spPr>
          <p:txBody>
            <a:bodyPr vert="horz" wrap="square" lIns="90479" tIns="44446" rIns="90479" bIns="44446" numCol="1" anchor="t" anchorCtr="0" compatLnSpc="1">
              <a:prstTxWarp prst="textNoShape">
                <a:avLst/>
              </a:prstTxWarp>
            </a:bodyPr>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charset="-128"/>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128"/>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908300" indent="-228600" algn="l" rtl="0" fontAlgn="base">
                <a:spcBef>
                  <a:spcPct val="20000"/>
                </a:spcBef>
                <a:spcAft>
                  <a:spcPct val="0"/>
                </a:spcAft>
                <a:buChar char="•"/>
                <a:defRPr sz="2000">
                  <a:solidFill>
                    <a:schemeClr val="tx1"/>
                  </a:solidFill>
                  <a:latin typeface="Times New Roman" charset="0"/>
                  <a:ea typeface="ＭＳ Ｐゴシック" charset="-128"/>
                </a:defRPr>
              </a:lvl6pPr>
              <a:lvl7pPr marL="3365500" indent="-228600" algn="l" rtl="0" fontAlgn="base">
                <a:spcBef>
                  <a:spcPct val="20000"/>
                </a:spcBef>
                <a:spcAft>
                  <a:spcPct val="0"/>
                </a:spcAft>
                <a:buChar char="•"/>
                <a:defRPr sz="2000">
                  <a:solidFill>
                    <a:schemeClr val="tx1"/>
                  </a:solidFill>
                  <a:latin typeface="Times New Roman" charset="0"/>
                  <a:ea typeface="ＭＳ Ｐゴシック" charset="-128"/>
                </a:defRPr>
              </a:lvl7pPr>
              <a:lvl8pPr marL="3822700" indent="-228600" algn="l" rtl="0" fontAlgn="base">
                <a:spcBef>
                  <a:spcPct val="20000"/>
                </a:spcBef>
                <a:spcAft>
                  <a:spcPct val="0"/>
                </a:spcAft>
                <a:buChar char="•"/>
                <a:defRPr sz="2000">
                  <a:solidFill>
                    <a:schemeClr val="tx1"/>
                  </a:solidFill>
                  <a:latin typeface="Times New Roman" charset="0"/>
                  <a:ea typeface="ＭＳ Ｐゴシック" charset="-128"/>
                </a:defRPr>
              </a:lvl8pPr>
              <a:lvl9pPr marL="4279900" indent="-228600" algn="l" rtl="0" fontAlgn="base">
                <a:spcBef>
                  <a:spcPct val="20000"/>
                </a:spcBef>
                <a:spcAft>
                  <a:spcPct val="0"/>
                </a:spcAft>
                <a:buChar char="•"/>
                <a:defRPr sz="2000">
                  <a:solidFill>
                    <a:schemeClr val="tx1"/>
                  </a:solidFill>
                  <a:latin typeface="Times New Roman" charset="0"/>
                  <a:ea typeface="ＭＳ Ｐゴシック" charset="-128"/>
                </a:defRPr>
              </a:lvl9pPr>
            </a:lstStyle>
            <a:p>
              <a:pPr eaLnBrk="1" hangingPunct="1">
                <a:buFont typeface="Wingdings" charset="2"/>
                <a:buNone/>
                <a:defRPr/>
              </a:pPr>
              <a:r>
                <a:rPr lang="en-US" dirty="0" smtClean="0">
                  <a:ea typeface="+mn-ea"/>
                  <a:cs typeface="+mn-cs"/>
                </a:rPr>
                <a:t>Unaligned data:</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4">
                                            <p:txEl>
                                              <p:pRg st="0" end="0"/>
                                            </p:txEl>
                                          </p:spTgt>
                                        </p:tgtEl>
                                        <p:attrNameLst>
                                          <p:attrName>style.visibility</p:attrName>
                                        </p:attrNameLst>
                                      </p:cBhvr>
                                      <p:to>
                                        <p:strVal val="visible"/>
                                      </p:to>
                                    </p:set>
                                    <p:animEffect transition="in" filter="dissolve">
                                      <p:cBhvr>
                                        <p:cTn id="7" dur="500"/>
                                        <p:tgtEl>
                                          <p:spTgt spid="32768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7684">
                                            <p:txEl>
                                              <p:pRg st="1" end="1"/>
                                            </p:txEl>
                                          </p:spTgt>
                                        </p:tgtEl>
                                        <p:attrNameLst>
                                          <p:attrName>style.visibility</p:attrName>
                                        </p:attrNameLst>
                                      </p:cBhvr>
                                      <p:to>
                                        <p:strVal val="visible"/>
                                      </p:to>
                                    </p:set>
                                    <p:animEffect transition="in" filter="dissolve">
                                      <p:cBhvr>
                                        <p:cTn id="10" dur="500"/>
                                        <p:tgtEl>
                                          <p:spTgt spid="32768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27684">
                                            <p:txEl>
                                              <p:pRg st="2" end="2"/>
                                            </p:txEl>
                                          </p:spTgt>
                                        </p:tgtEl>
                                        <p:attrNameLst>
                                          <p:attrName>style.visibility</p:attrName>
                                        </p:attrNameLst>
                                      </p:cBhvr>
                                      <p:to>
                                        <p:strVal val="visible"/>
                                      </p:to>
                                    </p:set>
                                    <p:animEffect transition="in" filter="dissolve">
                                      <p:cBhvr>
                                        <p:cTn id="15" dur="500"/>
                                        <p:tgtEl>
                                          <p:spTgt spid="32768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7684">
                                            <p:txEl>
                                              <p:pRg st="3" end="3"/>
                                            </p:txEl>
                                          </p:spTgt>
                                        </p:tgtEl>
                                        <p:attrNameLst>
                                          <p:attrName>style.visibility</p:attrName>
                                        </p:attrNameLst>
                                      </p:cBhvr>
                                      <p:to>
                                        <p:strVal val="visible"/>
                                      </p:to>
                                    </p:set>
                                    <p:animEffect transition="in" filter="dissolve">
                                      <p:cBhvr>
                                        <p:cTn id="18" dur="500"/>
                                        <p:tgtEl>
                                          <p:spTgt spid="32768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27684">
                                            <p:txEl>
                                              <p:pRg st="4" end="4"/>
                                            </p:txEl>
                                          </p:spTgt>
                                        </p:tgtEl>
                                        <p:attrNameLst>
                                          <p:attrName>style.visibility</p:attrName>
                                        </p:attrNameLst>
                                      </p:cBhvr>
                                      <p:to>
                                        <p:strVal val="visible"/>
                                      </p:to>
                                    </p:set>
                                    <p:animEffect transition="in" filter="dissolve">
                                      <p:cBhvr>
                                        <p:cTn id="21" dur="500"/>
                                        <p:tgtEl>
                                          <p:spTgt spid="327684">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7684">
                                            <p:txEl>
                                              <p:pRg st="5" end="5"/>
                                            </p:txEl>
                                          </p:spTgt>
                                        </p:tgtEl>
                                        <p:attrNameLst>
                                          <p:attrName>style.visibility</p:attrName>
                                        </p:attrNameLst>
                                      </p:cBhvr>
                                      <p:to>
                                        <p:strVal val="visible"/>
                                      </p:to>
                                    </p:set>
                                    <p:animEffect transition="in" filter="dissolve">
                                      <p:cBhvr>
                                        <p:cTn id="24" dur="500"/>
                                        <p:tgtEl>
                                          <p:spTgt spid="32768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7684">
                                            <p:txEl>
                                              <p:pRg st="6" end="6"/>
                                            </p:txEl>
                                          </p:spTgt>
                                        </p:tgtEl>
                                        <p:attrNameLst>
                                          <p:attrName>style.visibility</p:attrName>
                                        </p:attrNameLst>
                                      </p:cBhvr>
                                      <p:to>
                                        <p:strVal val="visible"/>
                                      </p:to>
                                    </p:set>
                                    <p:animEffect transition="in" filter="dissolve">
                                      <p:cBhvr>
                                        <p:cTn id="27" dur="500"/>
                                        <p:tgtEl>
                                          <p:spTgt spid="32768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build="p"/>
    </p:bldLst>
  </p:timing>
</p:sld>
</file>

<file path=ppt/theme/theme1.xml><?xml version="1.0" encoding="utf-8"?>
<a:theme xmlns:a="http://schemas.openxmlformats.org/drawingml/2006/main" name="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25400" cap="flat" cmpd="sng" algn="ctr">
          <a:noFill/>
          <a:prstDash val="solid"/>
          <a:round/>
          <a:headEnd type="none" w="med" len="med"/>
          <a:tailEnd type="triangle" w="med" len="med"/>
        </a:ln>
        <a:effectLst/>
      </a:spPr>
      <a:bodyPr vert="horz" wrap="square" lIns="91440" tIns="45720" rIns="91440" bIns="4572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dirty="0" smtClean="0">
            <a:latin typeface="Calibri" pitchFamily="34" charset="0"/>
          </a:defRPr>
        </a:defPPr>
      </a:lstStyle>
    </a:spDef>
    <a:lnDef>
      <a:spPr bwMode="auto">
        <a:noFill/>
        <a:ln w="25400" cap="flat" cmpd="sng" algn="ctr">
          <a:solidFill>
            <a:schemeClr val="tx1">
              <a:lumMod val="50000"/>
              <a:lumOff val="50000"/>
            </a:schemeClr>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fujitsu-99-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fujitsu-99-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lnDef>
  </a:objectDefaults>
  <a:extraClrSchemeLst>
    <a:extraClrScheme>
      <a:clrScheme name="fujitsu-99-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fujitsu-99-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fujitsu-99-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fujitsu-99-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fujitsu-99-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fujitsu-99-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fujitsu-99-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fujitsu-99-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C:\Shared Files\Classes\CS 213 F'02\Lectures\class02.ppt</Template>
  <TotalTime>60215</TotalTime>
  <Pages>35</Pages>
  <Words>7863</Words>
  <Application>Microsoft Macintosh PowerPoint</Application>
  <PresentationFormat>Letter Paper (8.5x11 in)</PresentationFormat>
  <Paragraphs>2102</Paragraphs>
  <Slides>85</Slides>
  <Notes>36</Notes>
  <HiddenSlides>0</HiddenSlides>
  <MMClips>0</MMClips>
  <ScaleCrop>false</ScaleCrop>
  <HeadingPairs>
    <vt:vector size="6" baseType="variant">
      <vt:variant>
        <vt:lpstr>Theme</vt:lpstr>
      </vt:variant>
      <vt:variant>
        <vt:i4>7</vt:i4>
      </vt:variant>
      <vt:variant>
        <vt:lpstr>Embedded OLE Servers</vt:lpstr>
      </vt:variant>
      <vt:variant>
        <vt:i4>1</vt:i4>
      </vt:variant>
      <vt:variant>
        <vt:lpstr>Slide Titles</vt:lpstr>
      </vt:variant>
      <vt:variant>
        <vt:i4>85</vt:i4>
      </vt:variant>
    </vt:vector>
  </HeadingPairs>
  <TitlesOfParts>
    <vt:vector size="93" baseType="lpstr">
      <vt:lpstr>class02</vt:lpstr>
      <vt:lpstr>3_class02</vt:lpstr>
      <vt:lpstr>1_class02</vt:lpstr>
      <vt:lpstr>template2007</vt:lpstr>
      <vt:lpstr>2_class02</vt:lpstr>
      <vt:lpstr>4_class02</vt:lpstr>
      <vt:lpstr>fujitsu-99-02</vt:lpstr>
      <vt:lpstr>Worksheet</vt:lpstr>
      <vt:lpstr>Structures, Alignment, Unions</vt:lpstr>
      <vt:lpstr>Announcements</vt:lpstr>
      <vt:lpstr>Structure Representation</vt:lpstr>
      <vt:lpstr>Structure Representation (2)</vt:lpstr>
      <vt:lpstr>Generating Pointer to Structure Member</vt:lpstr>
      <vt:lpstr>Following Linked List</vt:lpstr>
      <vt:lpstr>Alignment</vt:lpstr>
      <vt:lpstr>Specific Cases of Alignment (x86-64)</vt:lpstr>
      <vt:lpstr>Satisfying Alignment with Structures</vt:lpstr>
      <vt:lpstr>Meeting Overall Alignment Requirement</vt:lpstr>
      <vt:lpstr>Arrays of Structures</vt:lpstr>
      <vt:lpstr>Accessing Array Elements</vt:lpstr>
      <vt:lpstr>Saving Space</vt:lpstr>
      <vt:lpstr>Union Allocation</vt:lpstr>
      <vt:lpstr>Using Unions to Access Bit Patterns</vt:lpstr>
      <vt:lpstr>Byte Ordering Revisited</vt:lpstr>
      <vt:lpstr>Using Unions to Study Byte Ordering</vt:lpstr>
      <vt:lpstr>Byte Ordering Example (Cont).</vt:lpstr>
      <vt:lpstr>Byte Ordering on IA32</vt:lpstr>
      <vt:lpstr>Byte Ordering on Sun</vt:lpstr>
      <vt:lpstr>Byte Ordering on x86-64</vt:lpstr>
      <vt:lpstr>Buffer Overflow in Call Stacks</vt:lpstr>
      <vt:lpstr>Internet Worm and IM War</vt:lpstr>
      <vt:lpstr>Internet Worm and IM War (cont.)</vt:lpstr>
      <vt:lpstr>Recap: the Call Stack</vt:lpstr>
      <vt:lpstr>Recall: Memory Referencing Bug Example</vt:lpstr>
      <vt:lpstr>Memory Referencing Bug Example</vt:lpstr>
      <vt:lpstr>Such problems are a BIG deal</vt:lpstr>
      <vt:lpstr>String Library Code</vt:lpstr>
      <vt:lpstr>Vulnerable Buffer Code</vt:lpstr>
      <vt:lpstr>Buffer Overflow Executions</vt:lpstr>
      <vt:lpstr>32-bit Buffer Overflow Stack Example</vt:lpstr>
      <vt:lpstr>Buffer Overflow Stack Example</vt:lpstr>
      <vt:lpstr>Buffer Overflow Example #1</vt:lpstr>
      <vt:lpstr>Buffer Overflow Stack Example #2</vt:lpstr>
      <vt:lpstr>Buffer Overflow Stack Example #3</vt:lpstr>
      <vt:lpstr>Summarizing so far…</vt:lpstr>
      <vt:lpstr>Malicious Use of Buffer Overflow: Code Injection Attacks</vt:lpstr>
      <vt:lpstr>Malicious Use of Buffer Overflow</vt:lpstr>
      <vt:lpstr>Exploits Based on Buffer Overflows</vt:lpstr>
      <vt:lpstr>Example: the original Internet worm (1988)</vt:lpstr>
      <vt:lpstr>Example: the original Internet worm (1988)</vt:lpstr>
      <vt:lpstr>Exploits Based on Buffer Overflows</vt:lpstr>
      <vt:lpstr>PowerPoint Presentation</vt:lpstr>
      <vt:lpstr>Aside: Worms and Viruses</vt:lpstr>
      <vt:lpstr>Code Red Worm</vt:lpstr>
      <vt:lpstr>Code Red Exploit Code</vt:lpstr>
      <vt:lpstr>Code Red Effects</vt:lpstr>
      <vt:lpstr>OK, what to do about buffer overflow attacks</vt:lpstr>
      <vt:lpstr>1. Avoiding Overflow Vulnerabilities in Code!</vt:lpstr>
      <vt:lpstr>2. System-Level Protections can help</vt:lpstr>
      <vt:lpstr>No-op/Nop Sled</vt:lpstr>
      <vt:lpstr>2. System-Level Protections can help</vt:lpstr>
      <vt:lpstr>3. Stack Canaries can help</vt:lpstr>
      <vt:lpstr>Protected Buffer Disassembly</vt:lpstr>
      <vt:lpstr>Setting Up Canary</vt:lpstr>
      <vt:lpstr>Checking Canary</vt:lpstr>
      <vt:lpstr>Return-Oriented Programming Attacks</vt:lpstr>
      <vt:lpstr>Gadget Example #1</vt:lpstr>
      <vt:lpstr>Gadget Example #2</vt:lpstr>
      <vt:lpstr>ROP Execution</vt:lpstr>
      <vt:lpstr>Review of ROP and Gadgets for Attack Lab</vt:lpstr>
      <vt:lpstr>Supplementary Slides</vt:lpstr>
      <vt:lpstr>Linux vs. Windows</vt:lpstr>
      <vt:lpstr>Overall Alignment Requirement</vt:lpstr>
      <vt:lpstr>Ordering Elements Within Structure</vt:lpstr>
      <vt:lpstr>Basic Data Types</vt:lpstr>
      <vt:lpstr>C pointer declarations</vt:lpstr>
      <vt:lpstr>Understanding Pointers &amp; Arrays #1</vt:lpstr>
      <vt:lpstr>Understanding Pointers &amp; Arrays #1</vt:lpstr>
      <vt:lpstr>Understanding Pointers &amp; Arrays #2</vt:lpstr>
      <vt:lpstr>Understanding Pointers &amp; Arrays #2</vt:lpstr>
      <vt:lpstr>Understanding Pointers &amp; Arrays #3</vt:lpstr>
      <vt:lpstr>PowerPoint Presentation</vt:lpstr>
      <vt:lpstr>Understanding Pointers &amp; Arrays #3</vt:lpstr>
      <vt:lpstr>Aside: Programming with SSE3</vt:lpstr>
      <vt:lpstr>Aside: Scalar &amp; SIMD Operations</vt:lpstr>
      <vt:lpstr>Vulnerable Buffer Code</vt:lpstr>
      <vt:lpstr>64-bit Buffer Overflow Disassembly</vt:lpstr>
      <vt:lpstr>64-bit Buffer Overflow Stack</vt:lpstr>
      <vt:lpstr>Buffer Overflow Stack Example</vt:lpstr>
      <vt:lpstr>Buffer Overflow Stack Example #1</vt:lpstr>
      <vt:lpstr>Buffer Overflow Stack Example #2</vt:lpstr>
      <vt:lpstr>Buffer Overflow Stack Example #3</vt:lpstr>
      <vt:lpstr>Buffer Overflow Stack Example #3 Explained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Level Programming IV</dc:title>
  <dc:subject/>
  <dc:creator>Randal E. Bryant and David R. O'Hallaron</dc:creator>
  <cp:keywords/>
  <dc:description/>
  <cp:lastModifiedBy>Richard Han</cp:lastModifiedBy>
  <cp:revision>427</cp:revision>
  <cp:lastPrinted>1998-08-31T18:34:23Z</cp:lastPrinted>
  <dcterms:created xsi:type="dcterms:W3CDTF">2012-10-02T01:54:37Z</dcterms:created>
  <dcterms:modified xsi:type="dcterms:W3CDTF">2019-08-23T09:52:10Z</dcterms:modified>
</cp:coreProperties>
</file>